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60"/>
  </p:notesMasterIdLst>
  <p:handoutMasterIdLst>
    <p:handoutMasterId r:id="rId61"/>
  </p:handoutMasterIdLst>
  <p:sldIdLst>
    <p:sldId id="329" r:id="rId2"/>
    <p:sldId id="318" r:id="rId3"/>
    <p:sldId id="392" r:id="rId4"/>
    <p:sldId id="390" r:id="rId5"/>
    <p:sldId id="372" r:id="rId6"/>
    <p:sldId id="374" r:id="rId7"/>
    <p:sldId id="261" r:id="rId8"/>
    <p:sldId id="375" r:id="rId9"/>
    <p:sldId id="315" r:id="rId10"/>
    <p:sldId id="384" r:id="rId11"/>
    <p:sldId id="386" r:id="rId12"/>
    <p:sldId id="357" r:id="rId13"/>
    <p:sldId id="358" r:id="rId14"/>
    <p:sldId id="360" r:id="rId15"/>
    <p:sldId id="385" r:id="rId16"/>
    <p:sldId id="387" r:id="rId17"/>
    <p:sldId id="281" r:id="rId18"/>
    <p:sldId id="265" r:id="rId19"/>
    <p:sldId id="321" r:id="rId20"/>
    <p:sldId id="322" r:id="rId21"/>
    <p:sldId id="324" r:id="rId22"/>
    <p:sldId id="351" r:id="rId23"/>
    <p:sldId id="355" r:id="rId24"/>
    <p:sldId id="339" r:id="rId25"/>
    <p:sldId id="290" r:id="rId26"/>
    <p:sldId id="289" r:id="rId27"/>
    <p:sldId id="291" r:id="rId28"/>
    <p:sldId id="292" r:id="rId29"/>
    <p:sldId id="389" r:id="rId30"/>
    <p:sldId id="377" r:id="rId31"/>
    <p:sldId id="294" r:id="rId32"/>
    <p:sldId id="295" r:id="rId33"/>
    <p:sldId id="364" r:id="rId34"/>
    <p:sldId id="366" r:id="rId35"/>
    <p:sldId id="293" r:id="rId36"/>
    <p:sldId id="345" r:id="rId37"/>
    <p:sldId id="402" r:id="rId38"/>
    <p:sldId id="368" r:id="rId39"/>
    <p:sldId id="257" r:id="rId40"/>
    <p:sldId id="397" r:id="rId41"/>
    <p:sldId id="398" r:id="rId42"/>
    <p:sldId id="395" r:id="rId43"/>
    <p:sldId id="283" r:id="rId44"/>
    <p:sldId id="400" r:id="rId45"/>
    <p:sldId id="403" r:id="rId46"/>
    <p:sldId id="349" r:id="rId47"/>
    <p:sldId id="350" r:id="rId48"/>
    <p:sldId id="404" r:id="rId49"/>
    <p:sldId id="299" r:id="rId50"/>
    <p:sldId id="300" r:id="rId51"/>
    <p:sldId id="391" r:id="rId52"/>
    <p:sldId id="405" r:id="rId53"/>
    <p:sldId id="304" r:id="rId54"/>
    <p:sldId id="406" r:id="rId55"/>
    <p:sldId id="336" r:id="rId56"/>
    <p:sldId id="302" r:id="rId57"/>
    <p:sldId id="399" r:id="rId58"/>
    <p:sldId id="393" r:id="rId59"/>
  </p:sldIdLst>
  <p:sldSz cx="9144000" cy="6858000" type="letter"/>
  <p:notesSz cx="9144000" cy="6858000"/>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4"/>
    <a:srgbClr val="FFFC00"/>
    <a:srgbClr val="3A1FFF"/>
    <a:srgbClr val="800040"/>
    <a:srgbClr val="81061C"/>
    <a:srgbClr val="FF9C6F"/>
    <a:srgbClr val="FF6CFA"/>
    <a:srgbClr val="FFE99F"/>
    <a:srgbClr val="FFCDA4"/>
    <a:srgbClr val="F3C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9"/>
    <p:restoredTop sz="96893" autoAdjust="0"/>
  </p:normalViewPr>
  <p:slideViewPr>
    <p:cSldViewPr snapToGrid="0">
      <p:cViewPr varScale="1">
        <p:scale>
          <a:sx n="127" d="100"/>
          <a:sy n="127" d="100"/>
        </p:scale>
        <p:origin x="1184" y="192"/>
      </p:cViewPr>
      <p:guideLst>
        <p:guide orient="horz" pos="2160"/>
        <p:guide pos="2880"/>
      </p:guideLst>
    </p:cSldViewPr>
  </p:slideViewPr>
  <p:outlineViewPr>
    <p:cViewPr>
      <p:scale>
        <a:sx n="33" d="100"/>
        <a:sy n="33" d="100"/>
      </p:scale>
      <p:origin x="0" y="-15408"/>
    </p:cViewPr>
  </p:outlineViewPr>
  <p:notesTextViewPr>
    <p:cViewPr>
      <p:scale>
        <a:sx n="150" d="100"/>
        <a:sy n="15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4A157975-EE2C-C74F-B9FD-23E5388B1F03}" type="datetime1">
              <a:rPr lang="en-US"/>
              <a:pPr>
                <a:defRPr/>
              </a:pPr>
              <a:t>1/6/25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1B53F2B-320D-1148-9EF0-7A04DF49A93B}" type="slidenum">
              <a:rPr lang="en-US"/>
              <a:pPr>
                <a:defRPr/>
              </a:pPr>
              <a:t>‹#›</a:t>
            </a:fld>
            <a:endParaRPr lang="en-US"/>
          </a:p>
        </p:txBody>
      </p:sp>
    </p:spTree>
    <p:extLst>
      <p:ext uri="{BB962C8B-B14F-4D97-AF65-F5344CB8AC3E}">
        <p14:creationId xmlns:p14="http://schemas.microsoft.com/office/powerpoint/2010/main" val="284762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3"/>
          <p:cNvSpPr>
            <a:spLocks noGrp="1" noChangeArrowheads="1"/>
          </p:cNvSpPr>
          <p:nvPr>
            <p:ph type="dt" idx="1"/>
          </p:nvPr>
        </p:nvSpPr>
        <p:spPr bwMode="auto">
          <a:xfrm>
            <a:off x="518160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7"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EFF6BF0-7893-254A-9E64-F2143FBCD37E}" type="slidenum">
              <a:rPr lang="en-US"/>
              <a:pPr>
                <a:defRPr/>
              </a:pPr>
              <a:t>‹#›</a:t>
            </a:fld>
            <a:endParaRPr lang="en-US"/>
          </a:p>
        </p:txBody>
      </p:sp>
    </p:spTree>
    <p:extLst>
      <p:ext uri="{BB962C8B-B14F-4D97-AF65-F5344CB8AC3E}">
        <p14:creationId xmlns:p14="http://schemas.microsoft.com/office/powerpoint/2010/main" val="4091710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18B2A2A-E684-2443-B345-1236DF3DA9EB}" type="slidenum">
              <a:rPr lang="en-US"/>
              <a:pPr/>
              <a:t>1</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Arial" charset="0"/>
                <a:ea typeface="ＭＳ Ｐゴシック" charset="0"/>
                <a:cs typeface="ＭＳ Ｐゴシック" charset="0"/>
              </a:defRPr>
            </a:lvl1pPr>
            <a:lvl2pPr marL="702756" indent="-270291" defTabSz="914485">
              <a:defRPr sz="2300">
                <a:solidFill>
                  <a:schemeClr val="tx1"/>
                </a:solidFill>
                <a:latin typeface="Arial" charset="0"/>
                <a:ea typeface="ＭＳ Ｐゴシック" charset="0"/>
              </a:defRPr>
            </a:lvl2pPr>
            <a:lvl3pPr marL="1081164" indent="-216233" defTabSz="914485">
              <a:defRPr sz="2300">
                <a:solidFill>
                  <a:schemeClr val="tx1"/>
                </a:solidFill>
                <a:latin typeface="Arial" charset="0"/>
                <a:ea typeface="ＭＳ Ｐゴシック" charset="0"/>
              </a:defRPr>
            </a:lvl3pPr>
            <a:lvl4pPr marL="1513629" indent="-216233" defTabSz="914485">
              <a:defRPr sz="2300">
                <a:solidFill>
                  <a:schemeClr val="tx1"/>
                </a:solidFill>
                <a:latin typeface="Arial" charset="0"/>
                <a:ea typeface="ＭＳ Ｐゴシック" charset="0"/>
              </a:defRPr>
            </a:lvl4pPr>
            <a:lvl5pPr marL="1946095" indent="-216233" defTabSz="914485">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fld id="{873DF9EC-8FF8-1F42-9722-40C8FF8BDCB3}" type="slidenum">
              <a:rPr lang="en-US" sz="1200">
                <a:latin typeface="Times New Roman" charset="0"/>
              </a:rPr>
              <a:pPr/>
              <a:t>13</a:t>
            </a:fld>
            <a:endParaRPr lang="en-US" sz="1200">
              <a:latin typeface="Times New Roman"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Arial" charset="0"/>
                <a:ea typeface="ＭＳ Ｐゴシック" charset="0"/>
                <a:cs typeface="ＭＳ Ｐゴシック" charset="0"/>
              </a:defRPr>
            </a:lvl1pPr>
            <a:lvl2pPr marL="702756" indent="-270291" defTabSz="914485">
              <a:defRPr sz="2300">
                <a:solidFill>
                  <a:schemeClr val="tx1"/>
                </a:solidFill>
                <a:latin typeface="Arial" charset="0"/>
                <a:ea typeface="ＭＳ Ｐゴシック" charset="0"/>
              </a:defRPr>
            </a:lvl2pPr>
            <a:lvl3pPr marL="1081164" indent="-216233" defTabSz="914485">
              <a:defRPr sz="2300">
                <a:solidFill>
                  <a:schemeClr val="tx1"/>
                </a:solidFill>
                <a:latin typeface="Arial" charset="0"/>
                <a:ea typeface="ＭＳ Ｐゴシック" charset="0"/>
              </a:defRPr>
            </a:lvl3pPr>
            <a:lvl4pPr marL="1513629" indent="-216233" defTabSz="914485">
              <a:defRPr sz="2300">
                <a:solidFill>
                  <a:schemeClr val="tx1"/>
                </a:solidFill>
                <a:latin typeface="Arial" charset="0"/>
                <a:ea typeface="ＭＳ Ｐゴシック" charset="0"/>
              </a:defRPr>
            </a:lvl4pPr>
            <a:lvl5pPr marL="1946095" indent="-216233" defTabSz="914485">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fld id="{6276FE99-F7CB-1741-BF8B-3D96E4A1426D}" type="slidenum">
              <a:rPr lang="en-US" sz="1200">
                <a:latin typeface="Times New Roman" charset="0"/>
              </a:rPr>
              <a:pPr/>
              <a:t>14</a:t>
            </a:fld>
            <a:endParaRPr lang="en-US" sz="1200">
              <a:latin typeface="Times New Roman"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Arial" charset="0"/>
                <a:ea typeface="ＭＳ Ｐゴシック" charset="0"/>
                <a:cs typeface="ＭＳ Ｐゴシック" charset="0"/>
              </a:defRPr>
            </a:lvl1pPr>
            <a:lvl2pPr marL="702756" indent="-270291" defTabSz="914485">
              <a:defRPr sz="2300">
                <a:solidFill>
                  <a:schemeClr val="tx1"/>
                </a:solidFill>
                <a:latin typeface="Arial" charset="0"/>
                <a:ea typeface="ＭＳ Ｐゴシック" charset="0"/>
              </a:defRPr>
            </a:lvl2pPr>
            <a:lvl3pPr marL="1081164" indent="-216233" defTabSz="914485">
              <a:defRPr sz="2300">
                <a:solidFill>
                  <a:schemeClr val="tx1"/>
                </a:solidFill>
                <a:latin typeface="Arial" charset="0"/>
                <a:ea typeface="ＭＳ Ｐゴシック" charset="0"/>
              </a:defRPr>
            </a:lvl3pPr>
            <a:lvl4pPr marL="1513629" indent="-216233" defTabSz="914485">
              <a:defRPr sz="2300">
                <a:solidFill>
                  <a:schemeClr val="tx1"/>
                </a:solidFill>
                <a:latin typeface="Arial" charset="0"/>
                <a:ea typeface="ＭＳ Ｐゴシック" charset="0"/>
              </a:defRPr>
            </a:lvl4pPr>
            <a:lvl5pPr marL="1946095" indent="-216233" defTabSz="914485">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fld id="{6276FE99-F7CB-1741-BF8B-3D96E4A1426D}" type="slidenum">
              <a:rPr lang="en-US" sz="1200">
                <a:latin typeface="Times New Roman" charset="0"/>
              </a:rPr>
              <a:pPr/>
              <a:t>15</a:t>
            </a:fld>
            <a:endParaRPr lang="en-US" sz="1200">
              <a:latin typeface="Times New Roman"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This course covers basic Internet protocols, enough for you to get a basic idea on how Internet works. Now how many protocols out there?  A lot, group them together by layers</a:t>
            </a:r>
          </a:p>
        </p:txBody>
      </p:sp>
    </p:spTree>
    <p:extLst>
      <p:ext uri="{BB962C8B-B14F-4D97-AF65-F5344CB8AC3E}">
        <p14:creationId xmlns:p14="http://schemas.microsoft.com/office/powerpoint/2010/main" val="1982625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sz="1400" dirty="0"/>
              <a:t>Dealing with complex systems: </a:t>
            </a:r>
            <a:r>
              <a:rPr lang="en-US" sz="1200" dirty="0"/>
              <a:t>“Divide and conquer” principle. So each piece is manageable. Easier said than done. Hard problem? Is 7 a lucky #? Or 3 is better? How do people figure out the right number?</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EFF6BF0-7893-254A-9E64-F2143FBCD37E}" type="slidenum">
              <a:rPr lang="en-US" smtClean="0"/>
              <a:pPr>
                <a:defRPr/>
              </a:pPr>
              <a:t>16</a:t>
            </a:fld>
            <a:endParaRPr lang="en-US"/>
          </a:p>
        </p:txBody>
      </p:sp>
    </p:spTree>
    <p:extLst>
      <p:ext uri="{BB962C8B-B14F-4D97-AF65-F5344CB8AC3E}">
        <p14:creationId xmlns:p14="http://schemas.microsoft.com/office/powerpoint/2010/main" val="76274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F7F30F2-806C-734F-8AAA-62FD54CF77B2}" type="slidenum">
              <a:rPr lang="en-US"/>
              <a:pPr/>
              <a:t>17</a:t>
            </a:fld>
            <a:endParaRPr lang="en-US"/>
          </a:p>
        </p:txBody>
      </p:sp>
      <p:sp>
        <p:nvSpPr>
          <p:cNvPr id="58371" name="Rectangle 2"/>
          <p:cNvSpPr>
            <a:spLocks noGrp="1" noRot="1" noChangeAspect="1" noChangeArrowheads="1" noTextEdit="1"/>
          </p:cNvSpPr>
          <p:nvPr>
            <p:ph type="sldImg"/>
          </p:nvPr>
        </p:nvSpPr>
        <p:spPr>
          <a:xfrm>
            <a:off x="2859088" y="514350"/>
            <a:ext cx="3429000" cy="2571750"/>
          </a:xfrm>
          <a:solidFill>
            <a:srgbClr val="FFFFFF"/>
          </a:solidFill>
          <a:ln/>
        </p:spPr>
      </p:sp>
      <p:sp>
        <p:nvSpPr>
          <p:cNvPr id="58372" name="Rectangle 3"/>
          <p:cNvSpPr>
            <a:spLocks noGrp="1" noChangeArrowheads="1"/>
          </p:cNvSpPr>
          <p:nvPr>
            <p:ph type="body" idx="1"/>
          </p:nvPr>
        </p:nvSpPr>
        <p:spPr>
          <a:xfrm>
            <a:off x="1217085" y="3257550"/>
            <a:ext cx="6709833" cy="3086100"/>
          </a:xfrm>
          <a:solidFill>
            <a:srgbClr val="FFFFFF"/>
          </a:solidFill>
          <a:ln>
            <a:solidFill>
              <a:srgbClr val="000000"/>
            </a:solidFill>
          </a:ln>
        </p:spPr>
        <p:txBody>
          <a:bodyPr lIns="89905" tIns="44952" rIns="89905" bIns="44952"/>
          <a:lstStyle/>
          <a:p>
            <a:pPr eaLnBrk="1" hangingPunct="1">
              <a:lnSpc>
                <a:spcPct val="80000"/>
              </a:lnSpc>
            </a:pPr>
            <a:r>
              <a:rPr lang="en-US" sz="900" dirty="0"/>
              <a:t>At least some of the protocol stack runs on every node/element/box that is connected to the network</a:t>
            </a:r>
          </a:p>
          <a:p>
            <a:pPr eaLnBrk="1" hangingPunct="1">
              <a:lnSpc>
                <a:spcPct val="80000"/>
              </a:lnSpc>
            </a:pPr>
            <a:r>
              <a:rPr lang="en-US" sz="900" dirty="0"/>
              <a:t>explicit structure allows identification, relationship of complex system’s pieces</a:t>
            </a:r>
            <a:endParaRPr lang="en-US" sz="1000" dirty="0"/>
          </a:p>
          <a:p>
            <a:pPr lvl="1" eaLnBrk="1" hangingPunct="1">
              <a:lnSpc>
                <a:spcPct val="80000"/>
              </a:lnSpc>
            </a:pPr>
            <a:r>
              <a:rPr lang="en-US" sz="1000" dirty="0"/>
              <a:t>layered </a:t>
            </a:r>
            <a:r>
              <a:rPr lang="en-US" sz="1000" dirty="0">
                <a:solidFill>
                  <a:srgbClr val="FF0000"/>
                </a:solidFill>
              </a:rPr>
              <a:t>reference model</a:t>
            </a:r>
            <a:r>
              <a:rPr lang="en-US" sz="1000" dirty="0"/>
              <a:t> for discussion</a:t>
            </a:r>
          </a:p>
          <a:p>
            <a:pPr eaLnBrk="1" hangingPunct="1">
              <a:lnSpc>
                <a:spcPct val="80000"/>
              </a:lnSpc>
            </a:pPr>
            <a:r>
              <a:rPr lang="en-US" sz="900" dirty="0"/>
              <a:t>modularization eases maintenance, updating of system</a:t>
            </a:r>
          </a:p>
          <a:p>
            <a:pPr lvl="1" eaLnBrk="1" hangingPunct="1">
              <a:lnSpc>
                <a:spcPct val="80000"/>
              </a:lnSpc>
            </a:pPr>
            <a:r>
              <a:rPr lang="en-US" sz="1000" dirty="0"/>
              <a:t>change of implementation of layer’s service transparent to rest of system</a:t>
            </a:r>
          </a:p>
          <a:p>
            <a:pPr lvl="1" eaLnBrk="1" hangingPunct="1">
              <a:lnSpc>
                <a:spcPct val="80000"/>
              </a:lnSpc>
            </a:pPr>
            <a:r>
              <a:rPr lang="en-US" sz="1000" dirty="0"/>
              <a:t>e.g., change in gate procedure doesn’t affect rest of system</a:t>
            </a:r>
          </a:p>
        </p:txBody>
      </p:sp>
    </p:spTree>
    <p:extLst>
      <p:ext uri="{BB962C8B-B14F-4D97-AF65-F5344CB8AC3E}">
        <p14:creationId xmlns:p14="http://schemas.microsoft.com/office/powerpoint/2010/main" val="4142664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1C1EF07-B557-D44C-8259-537A970BC256}" type="slidenum">
              <a:rPr lang="en-US"/>
              <a:pPr/>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z="1200" dirty="0">
                <a:latin typeface="Helvetica Neue" panose="02000503000000020004" pitchFamily="2" charset="0"/>
                <a:ea typeface="Helvetica Neue" panose="02000503000000020004" pitchFamily="2" charset="0"/>
                <a:cs typeface="Helvetica Neue" panose="02000503000000020004" pitchFamily="2" charset="0"/>
              </a:rPr>
              <a:t>(process: running application)</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564D315-E7EA-5B40-B57E-5A112ECDD650}" type="slidenum">
              <a:rPr lang="en-US"/>
              <a:pPr/>
              <a:t>19</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Transport protocol runs on end hosts</a:t>
            </a:r>
          </a:p>
        </p:txBody>
      </p:sp>
    </p:spTree>
    <p:extLst>
      <p:ext uri="{BB962C8B-B14F-4D97-AF65-F5344CB8AC3E}">
        <p14:creationId xmlns:p14="http://schemas.microsoft.com/office/powerpoint/2010/main" val="3259926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D69FB2-2218-004C-81AB-39F597800514}" type="slidenum">
              <a:rPr lang="en-US"/>
              <a:pPr/>
              <a:t>20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FF"/>
                </a:solidFill>
              </a:rPr>
              <a:t>Because the Internet is huge!</a:t>
            </a:r>
          </a:p>
          <a:p>
            <a:pPr eaLnBrk="1" hangingPunct="1"/>
            <a:endParaRPr lang="en-US" dirty="0"/>
          </a:p>
        </p:txBody>
      </p:sp>
    </p:spTree>
    <p:extLst>
      <p:ext uri="{BB962C8B-B14F-4D97-AF65-F5344CB8AC3E}">
        <p14:creationId xmlns:p14="http://schemas.microsoft.com/office/powerpoint/2010/main" val="2240803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418DE73-706A-5849-AEC6-59022E1E67EC}" type="slidenum">
              <a:rPr lang="en-US"/>
              <a:pPr/>
              <a:t>21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89076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EFF6BF0-7893-254A-9E64-F2143FBCD37E}" type="slidenum">
              <a:rPr lang="en-US" smtClean="0"/>
              <a:pPr>
                <a:defRPr/>
              </a:pPr>
              <a:t>23</a:t>
            </a:fld>
            <a:endParaRPr lang="en-US"/>
          </a:p>
        </p:txBody>
      </p:sp>
    </p:spTree>
    <p:extLst>
      <p:ext uri="{BB962C8B-B14F-4D97-AF65-F5344CB8AC3E}">
        <p14:creationId xmlns:p14="http://schemas.microsoft.com/office/powerpoint/2010/main" val="262367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2C2B218-1D51-2D46-B3E3-0DB75CE180ED}" type="slidenum">
              <a:rPr lang="en-US"/>
              <a:pPr/>
              <a:t>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6CA927B-F7A8-1848-BC13-63A5E7D07FA5}" type="slidenum">
              <a:rPr lang="en-US"/>
              <a:pPr/>
              <a:t>24</a:t>
            </a:fld>
            <a:endParaRPr lang="en-US" dirty="0"/>
          </a:p>
        </p:txBody>
      </p:sp>
      <p:sp>
        <p:nvSpPr>
          <p:cNvPr id="80899" name="Rectangle 2"/>
          <p:cNvSpPr>
            <a:spLocks noGrp="1" noRot="1" noChangeAspect="1" noChangeArrowheads="1"/>
          </p:cNvSpPr>
          <p:nvPr>
            <p:ph type="sldImg"/>
          </p:nvPr>
        </p:nvSpPr>
        <p:spPr>
          <a:xfrm>
            <a:off x="2857500" y="512763"/>
            <a:ext cx="3433763" cy="2574925"/>
          </a:xfrm>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lIns="91402" tIns="45702" rIns="91402" bIns="45702"/>
          <a:lstStyle/>
          <a:p>
            <a:pPr eaLnBrk="1" hangingPunct="1"/>
            <a:r>
              <a:rPr lang="en-US" dirty="0"/>
              <a:t>Transport, Traffic system is by nature a packet switch</a:t>
            </a:r>
          </a:p>
          <a:p>
            <a:pPr eaLnBrk="1" hangingPunct="1"/>
            <a:r>
              <a:rPr lang="en-US" dirty="0"/>
              <a:t>Freeway and Toll booth</a:t>
            </a:r>
          </a:p>
          <a:p>
            <a:pPr eaLnBrk="1" hangingPunct="1"/>
            <a:r>
              <a:rPr lang="en-US" dirty="0"/>
              <a:t>Shared</a:t>
            </a:r>
            <a:r>
              <a:rPr lang="en-US" baseline="0" dirty="0"/>
              <a:t> packet-by-packet on demand</a:t>
            </a:r>
            <a:endParaRPr lang="en-US" dirty="0"/>
          </a:p>
          <a:p>
            <a:pPr eaLnBrk="1" hangingPunct="1"/>
            <a:endParaRPr lang="en-US" dirty="0"/>
          </a:p>
          <a:p>
            <a:pPr eaLnBrk="1" hangingPunct="1"/>
            <a:r>
              <a:rPr lang="en-US" dirty="0"/>
              <a:t>Packet switching</a:t>
            </a:r>
            <a:r>
              <a:rPr lang="en-US" baseline="0" dirty="0"/>
              <a:t> has all these problems, why is </a:t>
            </a:r>
            <a:r>
              <a:rPr lang="en-US" baseline="0"/>
              <a:t>it even in </a:t>
            </a:r>
            <a:r>
              <a:rPr lang="en-US" baseline="0" dirty="0"/>
              <a:t>the first place?</a:t>
            </a:r>
          </a:p>
          <a:p>
            <a:pPr eaLnBrk="1" hangingPunct="1"/>
            <a:r>
              <a:rPr lang="en-US" baseline="0" dirty="0"/>
              <a:t>Every coin has 2 sides!</a:t>
            </a:r>
          </a:p>
          <a:p>
            <a:pPr eaLnBrk="1" hangingPunct="1"/>
            <a:endParaRPr lang="en-US" baseline="0" dirty="0"/>
          </a:p>
        </p:txBody>
      </p:sp>
    </p:spTree>
    <p:extLst>
      <p:ext uri="{BB962C8B-B14F-4D97-AF65-F5344CB8AC3E}">
        <p14:creationId xmlns:p14="http://schemas.microsoft.com/office/powerpoint/2010/main" val="2411947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0390849-E975-9F4D-8EFE-DB835D952E6C}" type="slidenum">
              <a:rPr lang="en-US"/>
              <a:pPr/>
              <a:t>25</a:t>
            </a:fld>
            <a:endParaRPr lang="en-US"/>
          </a:p>
        </p:txBody>
      </p:sp>
      <p:sp>
        <p:nvSpPr>
          <p:cNvPr id="64515" name="Rectangle 2"/>
          <p:cNvSpPr>
            <a:spLocks noGrp="1" noRot="1" noChangeAspect="1" noChangeArrowheads="1"/>
          </p:cNvSpPr>
          <p:nvPr>
            <p:ph type="sldImg"/>
          </p:nvPr>
        </p:nvSpPr>
        <p:spPr>
          <a:xfrm>
            <a:off x="2859088" y="514350"/>
            <a:ext cx="3429000" cy="2571750"/>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endParaRPr lang="en-US"/>
          </a:p>
        </p:txBody>
      </p:sp>
    </p:spTree>
    <p:extLst>
      <p:ext uri="{BB962C8B-B14F-4D97-AF65-F5344CB8AC3E}">
        <p14:creationId xmlns:p14="http://schemas.microsoft.com/office/powerpoint/2010/main" val="2171942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68639CC-F5A9-6047-8DCC-68B295718614}" type="slidenum">
              <a:rPr lang="en-US"/>
              <a:pPr/>
              <a:t>26</a:t>
            </a:fld>
            <a:endParaRPr lang="en-US"/>
          </a:p>
        </p:txBody>
      </p:sp>
      <p:sp>
        <p:nvSpPr>
          <p:cNvPr id="62467" name="Rectangle 2"/>
          <p:cNvSpPr>
            <a:spLocks noGrp="1" noRot="1" noChangeAspect="1" noChangeArrowheads="1"/>
          </p:cNvSpPr>
          <p:nvPr>
            <p:ph type="sldImg"/>
          </p:nvPr>
        </p:nvSpPr>
        <p:spPr>
          <a:xfrm>
            <a:off x="2859088" y="514350"/>
            <a:ext cx="3429000" cy="257175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endParaRPr lang="en-US"/>
          </a:p>
        </p:txBody>
      </p:sp>
    </p:spTree>
    <p:extLst>
      <p:ext uri="{BB962C8B-B14F-4D97-AF65-F5344CB8AC3E}">
        <p14:creationId xmlns:p14="http://schemas.microsoft.com/office/powerpoint/2010/main" val="3091554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60E2235-EA14-4547-978F-9020CE0EA36F}" type="slidenum">
              <a:rPr lang="en-US"/>
              <a:pPr/>
              <a:t>27</a:t>
            </a:fld>
            <a:endParaRPr lang="en-US"/>
          </a:p>
        </p:txBody>
      </p:sp>
      <p:sp>
        <p:nvSpPr>
          <p:cNvPr id="66563" name="Rectangle 2"/>
          <p:cNvSpPr>
            <a:spLocks noGrp="1" noRot="1" noChangeAspect="1" noChangeArrowheads="1"/>
          </p:cNvSpPr>
          <p:nvPr>
            <p:ph type="sldImg"/>
          </p:nvPr>
        </p:nvSpPr>
        <p:spPr>
          <a:xfrm>
            <a:off x="2859088" y="514350"/>
            <a:ext cx="3429000" cy="257175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endParaRPr lang="en-US"/>
          </a:p>
        </p:txBody>
      </p:sp>
    </p:spTree>
    <p:extLst>
      <p:ext uri="{BB962C8B-B14F-4D97-AF65-F5344CB8AC3E}">
        <p14:creationId xmlns:p14="http://schemas.microsoft.com/office/powerpoint/2010/main" val="1639535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CFCBDBF-DF4B-B848-8950-F31244DAD13B}" type="slidenum">
              <a:rPr lang="en-US"/>
              <a:pPr/>
              <a:t>28</a:t>
            </a:fld>
            <a:endParaRPr lang="en-US"/>
          </a:p>
        </p:txBody>
      </p:sp>
      <p:sp>
        <p:nvSpPr>
          <p:cNvPr id="68611" name="Rectangle 2"/>
          <p:cNvSpPr>
            <a:spLocks noGrp="1" noRot="1" noChangeAspect="1" noChangeArrowheads="1"/>
          </p:cNvSpPr>
          <p:nvPr>
            <p:ph type="sldImg"/>
          </p:nvPr>
        </p:nvSpPr>
        <p:spPr>
          <a:xfrm>
            <a:off x="2859088" y="514350"/>
            <a:ext cx="3429000" cy="2571750"/>
          </a:xfrm>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endParaRPr lang="en-US" dirty="0"/>
          </a:p>
        </p:txBody>
      </p:sp>
    </p:spTree>
    <p:extLst>
      <p:ext uri="{BB962C8B-B14F-4D97-AF65-F5344CB8AC3E}">
        <p14:creationId xmlns:p14="http://schemas.microsoft.com/office/powerpoint/2010/main" val="1353392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CFCBDBF-DF4B-B848-8950-F31244DAD13B}" type="slidenum">
              <a:rPr lang="en-US"/>
              <a:pPr/>
              <a:t>29</a:t>
            </a:fld>
            <a:endParaRPr lang="en-US"/>
          </a:p>
        </p:txBody>
      </p:sp>
      <p:sp>
        <p:nvSpPr>
          <p:cNvPr id="68611" name="Rectangle 2"/>
          <p:cNvSpPr>
            <a:spLocks noGrp="1" noRot="1" noChangeAspect="1" noChangeArrowheads="1"/>
          </p:cNvSpPr>
          <p:nvPr>
            <p:ph type="sldImg"/>
          </p:nvPr>
        </p:nvSpPr>
        <p:spPr>
          <a:xfrm>
            <a:off x="2859088" y="514350"/>
            <a:ext cx="3429000" cy="2571750"/>
          </a:xfrm>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endParaRPr lang="en-US" dirty="0"/>
          </a:p>
        </p:txBody>
      </p:sp>
    </p:spTree>
    <p:extLst>
      <p:ext uri="{BB962C8B-B14F-4D97-AF65-F5344CB8AC3E}">
        <p14:creationId xmlns:p14="http://schemas.microsoft.com/office/powerpoint/2010/main" val="4246729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1C9174B-A7B0-884D-BBBD-DCF30BD4887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6803" name="Rectangle 2"/>
          <p:cNvSpPr>
            <a:spLocks noGrp="1" noRot="1" noChangeAspect="1" noChangeArrowheads="1"/>
          </p:cNvSpPr>
          <p:nvPr>
            <p:ph type="sldImg"/>
          </p:nvPr>
        </p:nvSpPr>
        <p:spPr>
          <a:xfrm>
            <a:off x="1144588" y="685800"/>
            <a:ext cx="4572000" cy="3429000"/>
          </a:xfrm>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r>
              <a:rPr lang="en-US" dirty="0"/>
              <a:t>Notice:</a:t>
            </a:r>
            <a:r>
              <a:rPr lang="en-US" baseline="0" dirty="0"/>
              <a:t> when the last bit is sent, where is the packet? At neither end</a:t>
            </a:r>
          </a:p>
          <a:p>
            <a:pPr eaLnBrk="1" hangingPunct="1"/>
            <a:r>
              <a:rPr lang="en-US" baseline="0" dirty="0"/>
              <a:t>It’s in the pipe!</a:t>
            </a:r>
          </a:p>
          <a:p>
            <a:pPr eaLnBrk="1" hangingPunct="1"/>
            <a:endParaRPr lang="en-US" dirty="0"/>
          </a:p>
        </p:txBody>
      </p:sp>
    </p:spTree>
    <p:extLst>
      <p:ext uri="{BB962C8B-B14F-4D97-AF65-F5344CB8AC3E}">
        <p14:creationId xmlns:p14="http://schemas.microsoft.com/office/powerpoint/2010/main" val="1992397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249D45E-2804-5C4B-8C0F-39F3DB58A73F}" type="slidenum">
              <a:rPr lang="en-US"/>
              <a:pPr/>
              <a:t>31</a:t>
            </a:fld>
            <a:endParaRPr lang="en-US"/>
          </a:p>
        </p:txBody>
      </p:sp>
      <p:sp>
        <p:nvSpPr>
          <p:cNvPr id="72707" name="Rectangle 2"/>
          <p:cNvSpPr>
            <a:spLocks noGrp="1" noRot="1" noChangeAspect="1" noChangeArrowheads="1"/>
          </p:cNvSpPr>
          <p:nvPr>
            <p:ph type="sldImg"/>
          </p:nvPr>
        </p:nvSpPr>
        <p:spPr>
          <a:xfrm>
            <a:off x="2859088" y="514350"/>
            <a:ext cx="3429000" cy="2571750"/>
          </a:xfrm>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endParaRPr lang="en-US"/>
          </a:p>
        </p:txBody>
      </p:sp>
    </p:spTree>
    <p:extLst>
      <p:ext uri="{BB962C8B-B14F-4D97-AF65-F5344CB8AC3E}">
        <p14:creationId xmlns:p14="http://schemas.microsoft.com/office/powerpoint/2010/main" val="200684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F724075-FFA6-BA42-A279-FDDD1670B415}" type="slidenum">
              <a:rPr lang="en-US"/>
              <a:pPr/>
              <a:t>32</a:t>
            </a:fld>
            <a:endParaRPr lang="en-US"/>
          </a:p>
        </p:txBody>
      </p:sp>
      <p:sp>
        <p:nvSpPr>
          <p:cNvPr id="74755" name="Rectangle 2"/>
          <p:cNvSpPr>
            <a:spLocks noGrp="1" noRot="1" noChangeAspect="1" noChangeArrowheads="1"/>
          </p:cNvSpPr>
          <p:nvPr>
            <p:ph type="sldImg"/>
          </p:nvPr>
        </p:nvSpPr>
        <p:spPr>
          <a:xfrm>
            <a:off x="2859088" y="514350"/>
            <a:ext cx="3429000" cy="2571750"/>
          </a:xfrm>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endParaRPr lang="en-US" dirty="0"/>
          </a:p>
        </p:txBody>
      </p:sp>
    </p:spTree>
    <p:extLst>
      <p:ext uri="{BB962C8B-B14F-4D97-AF65-F5344CB8AC3E}">
        <p14:creationId xmlns:p14="http://schemas.microsoft.com/office/powerpoint/2010/main" val="3313867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what if S1-S2</a:t>
            </a:r>
            <a:r>
              <a:rPr lang="en-US" baseline="0"/>
              <a:t> link is r/2, instead of 2R?</a:t>
            </a:r>
            <a:endParaRPr lang="en-US"/>
          </a:p>
        </p:txBody>
      </p:sp>
      <p:sp>
        <p:nvSpPr>
          <p:cNvPr id="4" name="Slide Number Placeholder 3"/>
          <p:cNvSpPr>
            <a:spLocks noGrp="1"/>
          </p:cNvSpPr>
          <p:nvPr>
            <p:ph type="sldNum" sz="quarter" idx="10"/>
          </p:nvPr>
        </p:nvSpPr>
        <p:spPr/>
        <p:txBody>
          <a:bodyPr/>
          <a:lstStyle/>
          <a:p>
            <a:pPr>
              <a:defRPr/>
            </a:pPr>
            <a:fld id="{CEFF6BF0-7893-254A-9E64-F2143FBCD37E}" type="slidenum">
              <a:rPr lang="en-US" smtClean="0"/>
              <a:pPr>
                <a:defRPr/>
              </a:pPr>
              <a:t>34</a:t>
            </a:fld>
            <a:endParaRPr lang="en-US"/>
          </a:p>
        </p:txBody>
      </p:sp>
    </p:spTree>
    <p:extLst>
      <p:ext uri="{BB962C8B-B14F-4D97-AF65-F5344CB8AC3E}">
        <p14:creationId xmlns:p14="http://schemas.microsoft.com/office/powerpoint/2010/main" val="21396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EFF6BF0-7893-254A-9E64-F2143FBCD37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1950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FBCB911-524A-6148-A610-F3F5B4C91D0F}" type="slidenum">
              <a:rPr lang="en-US"/>
              <a:pPr/>
              <a:t>35</a:t>
            </a:fld>
            <a:endParaRPr lang="en-US"/>
          </a:p>
        </p:txBody>
      </p:sp>
      <p:sp>
        <p:nvSpPr>
          <p:cNvPr id="70659" name="Rectangle 2"/>
          <p:cNvSpPr>
            <a:spLocks noGrp="1" noRot="1" noChangeAspect="1" noChangeArrowheads="1"/>
          </p:cNvSpPr>
          <p:nvPr>
            <p:ph type="sldImg"/>
          </p:nvPr>
        </p:nvSpPr>
        <p:spPr>
          <a:xfrm>
            <a:off x="2859088" y="514350"/>
            <a:ext cx="3429000" cy="2571750"/>
          </a:xfrm>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r>
              <a:rPr lang="en-US" dirty="0"/>
              <a:t>Note:</a:t>
            </a:r>
            <a:r>
              <a:rPr lang="en-US" baseline="0" dirty="0"/>
              <a:t> (1) E2E total 5 nodes, 4 links in between, 3 switches</a:t>
            </a:r>
            <a:endParaRPr lang="en-US" dirty="0"/>
          </a:p>
          <a:p>
            <a:pPr eaLnBrk="1" hangingPunct="1"/>
            <a:r>
              <a:rPr lang="en-US" dirty="0"/>
              <a:t>Assuming</a:t>
            </a:r>
            <a:r>
              <a:rPr lang="en-US" baseline="0" dirty="0"/>
              <a:t> negligible delay at host B to turn around</a:t>
            </a:r>
          </a:p>
          <a:p>
            <a:pPr eaLnBrk="1" hangingPunct="1"/>
            <a:r>
              <a:rPr lang="en-US" baseline="0" dirty="0"/>
              <a:t>Emphasize this is for one packet; what if A sends B 5 packets, what would be the total delay?</a:t>
            </a:r>
            <a:endParaRPr lang="en-US" dirty="0"/>
          </a:p>
        </p:txBody>
      </p:sp>
    </p:spTree>
    <p:extLst>
      <p:ext uri="{BB962C8B-B14F-4D97-AF65-F5344CB8AC3E}">
        <p14:creationId xmlns:p14="http://schemas.microsoft.com/office/powerpoint/2010/main" val="4057047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Today: first finish the discussion on delay calculation, then move on to socket programming</a:t>
            </a:r>
          </a:p>
        </p:txBody>
      </p:sp>
      <p:sp>
        <p:nvSpPr>
          <p:cNvPr id="4" name="Slide Number Placeholder 3"/>
          <p:cNvSpPr>
            <a:spLocks noGrp="1"/>
          </p:cNvSpPr>
          <p:nvPr>
            <p:ph type="sldNum" sz="quarter" idx="10"/>
          </p:nvPr>
        </p:nvSpPr>
        <p:spPr/>
        <p:txBody>
          <a:bodyPr/>
          <a:lstStyle/>
          <a:p>
            <a:pPr>
              <a:defRPr/>
            </a:pPr>
            <a:fld id="{CEFF6BF0-7893-254A-9E64-F2143FBCD37E}" type="slidenum">
              <a:rPr lang="en-US" smtClean="0"/>
              <a:pPr>
                <a:defRPr/>
              </a:pPr>
              <a:t>38</a:t>
            </a:fld>
            <a:endParaRPr lang="en-US" dirty="0"/>
          </a:p>
        </p:txBody>
      </p:sp>
    </p:spTree>
    <p:extLst>
      <p:ext uri="{BB962C8B-B14F-4D97-AF65-F5344CB8AC3E}">
        <p14:creationId xmlns:p14="http://schemas.microsoft.com/office/powerpoint/2010/main" val="3161666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0816E-1424-9C4E-9673-13E940116D5E}" type="slidenum">
              <a:rPr lang="en-US"/>
              <a:pPr/>
              <a:t>39</a:t>
            </a:fld>
            <a:endParaRPr lang="en-US"/>
          </a:p>
        </p:txBody>
      </p:sp>
      <p:sp>
        <p:nvSpPr>
          <p:cNvPr id="152578" name="Rectangle 2"/>
          <p:cNvSpPr>
            <a:spLocks noGrp="1" noRot="1" noChangeAspect="1" noChangeArrowheads="1" noTextEdit="1"/>
          </p:cNvSpPr>
          <p:nvPr>
            <p:ph type="sldImg"/>
          </p:nvPr>
        </p:nvSpPr>
        <p:spPr bwMode="auto">
          <a:xfrm>
            <a:off x="1136650" y="674688"/>
            <a:ext cx="4586288" cy="3440112"/>
          </a:xfrm>
          <a:prstGeom prst="rect">
            <a:avLst/>
          </a:prstGeo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xfrm>
            <a:off x="884238" y="4346575"/>
            <a:ext cx="5089525" cy="4127500"/>
          </a:xfrm>
          <a:prstGeom prst="rect">
            <a:avLst/>
          </a:prstGeom>
          <a:solidFill>
            <a:srgbClr val="FFFFFF"/>
          </a:solidFill>
          <a:ln>
            <a:solidFill>
              <a:srgbClr val="000000"/>
            </a:solidFill>
            <a:miter lim="800000"/>
            <a:headEnd/>
            <a:tailEnd/>
          </a:ln>
        </p:spPr>
        <p:txBody>
          <a:bodyPr lIns="90498" tIns="45249" rIns="90498" bIns="45249">
            <a:prstTxWarp prst="textNoShape">
              <a:avLst/>
            </a:prstTxWarp>
          </a:bodyPr>
          <a:lstStyle/>
          <a:p>
            <a:endParaRPr lang="fr-FR"/>
          </a:p>
        </p:txBody>
      </p:sp>
    </p:spTree>
    <p:extLst>
      <p:ext uri="{BB962C8B-B14F-4D97-AF65-F5344CB8AC3E}">
        <p14:creationId xmlns:p14="http://schemas.microsoft.com/office/powerpoint/2010/main" val="1567459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0816E-1424-9C4E-9673-13E940116D5E}" type="slidenum">
              <a:rPr lang="en-US"/>
              <a:pPr/>
              <a:t>40</a:t>
            </a:fld>
            <a:endParaRPr lang="en-US"/>
          </a:p>
        </p:txBody>
      </p:sp>
      <p:sp>
        <p:nvSpPr>
          <p:cNvPr id="152578" name="Rectangle 2"/>
          <p:cNvSpPr>
            <a:spLocks noGrp="1" noRot="1" noChangeAspect="1" noChangeArrowheads="1" noTextEdit="1"/>
          </p:cNvSpPr>
          <p:nvPr>
            <p:ph type="sldImg"/>
          </p:nvPr>
        </p:nvSpPr>
        <p:spPr bwMode="auto">
          <a:xfrm>
            <a:off x="1136650" y="674688"/>
            <a:ext cx="4586288" cy="3440112"/>
          </a:xfrm>
          <a:prstGeom prst="rect">
            <a:avLst/>
          </a:prstGeo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xfrm>
            <a:off x="884238" y="4346575"/>
            <a:ext cx="5089525" cy="4127500"/>
          </a:xfrm>
          <a:prstGeom prst="rect">
            <a:avLst/>
          </a:prstGeom>
          <a:solidFill>
            <a:srgbClr val="FFFFFF"/>
          </a:solidFill>
          <a:ln>
            <a:solidFill>
              <a:srgbClr val="000000"/>
            </a:solidFill>
            <a:miter lim="800000"/>
            <a:headEnd/>
            <a:tailEnd/>
          </a:ln>
        </p:spPr>
        <p:txBody>
          <a:bodyPr lIns="90498" tIns="45249" rIns="90498" bIns="45249">
            <a:prstTxWarp prst="textNoShape">
              <a:avLst/>
            </a:prstTxWarp>
          </a:bodyPr>
          <a:lstStyle/>
          <a:p>
            <a:endParaRPr lang="fr-FR"/>
          </a:p>
        </p:txBody>
      </p:sp>
    </p:spTree>
    <p:extLst>
      <p:ext uri="{BB962C8B-B14F-4D97-AF65-F5344CB8AC3E}">
        <p14:creationId xmlns:p14="http://schemas.microsoft.com/office/powerpoint/2010/main" val="2441157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0816E-1424-9C4E-9673-13E940116D5E}" type="slidenum">
              <a:rPr lang="en-US"/>
              <a:pPr/>
              <a:t>41</a:t>
            </a:fld>
            <a:endParaRPr lang="en-US"/>
          </a:p>
        </p:txBody>
      </p:sp>
      <p:sp>
        <p:nvSpPr>
          <p:cNvPr id="152578" name="Rectangle 2"/>
          <p:cNvSpPr>
            <a:spLocks noGrp="1" noRot="1" noChangeAspect="1" noChangeArrowheads="1" noTextEdit="1"/>
          </p:cNvSpPr>
          <p:nvPr>
            <p:ph type="sldImg"/>
          </p:nvPr>
        </p:nvSpPr>
        <p:spPr bwMode="auto">
          <a:xfrm>
            <a:off x="1136650" y="674688"/>
            <a:ext cx="4586288" cy="3440112"/>
          </a:xfrm>
          <a:prstGeom prst="rect">
            <a:avLst/>
          </a:prstGeo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xfrm>
            <a:off x="884238" y="4346575"/>
            <a:ext cx="5089525" cy="4127500"/>
          </a:xfrm>
          <a:prstGeom prst="rect">
            <a:avLst/>
          </a:prstGeom>
          <a:solidFill>
            <a:srgbClr val="FFFFFF"/>
          </a:solidFill>
          <a:ln>
            <a:solidFill>
              <a:srgbClr val="000000"/>
            </a:solidFill>
            <a:miter lim="800000"/>
            <a:headEnd/>
            <a:tailEnd/>
          </a:ln>
        </p:spPr>
        <p:txBody>
          <a:bodyPr lIns="90498" tIns="45249" rIns="90498" bIns="45249">
            <a:prstTxWarp prst="textNoShape">
              <a:avLst/>
            </a:prstTxWarp>
          </a:bodyPr>
          <a:lstStyle/>
          <a:p>
            <a:endParaRPr lang="fr-FR"/>
          </a:p>
        </p:txBody>
      </p:sp>
    </p:spTree>
    <p:extLst>
      <p:ext uri="{BB962C8B-B14F-4D97-AF65-F5344CB8AC3E}">
        <p14:creationId xmlns:p14="http://schemas.microsoft.com/office/powerpoint/2010/main" val="2789130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0816E-1424-9C4E-9673-13E940116D5E}" type="slidenum">
              <a:rPr lang="en-US"/>
              <a:pPr/>
              <a:t>42</a:t>
            </a:fld>
            <a:endParaRPr lang="en-US"/>
          </a:p>
        </p:txBody>
      </p:sp>
      <p:sp>
        <p:nvSpPr>
          <p:cNvPr id="152578" name="Rectangle 2"/>
          <p:cNvSpPr>
            <a:spLocks noGrp="1" noRot="1" noChangeAspect="1" noChangeArrowheads="1" noTextEdit="1"/>
          </p:cNvSpPr>
          <p:nvPr>
            <p:ph type="sldImg"/>
          </p:nvPr>
        </p:nvSpPr>
        <p:spPr bwMode="auto">
          <a:xfrm>
            <a:off x="1136650" y="674688"/>
            <a:ext cx="4586288" cy="3440112"/>
          </a:xfrm>
          <a:prstGeom prst="rect">
            <a:avLst/>
          </a:prstGeo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xfrm>
            <a:off x="884238" y="4346575"/>
            <a:ext cx="5089525" cy="4127500"/>
          </a:xfrm>
          <a:prstGeom prst="rect">
            <a:avLst/>
          </a:prstGeom>
          <a:solidFill>
            <a:srgbClr val="FFFFFF"/>
          </a:solidFill>
          <a:ln>
            <a:solidFill>
              <a:srgbClr val="000000"/>
            </a:solidFill>
            <a:miter lim="800000"/>
            <a:headEnd/>
            <a:tailEnd/>
          </a:ln>
        </p:spPr>
        <p:txBody>
          <a:bodyPr lIns="90498" tIns="45249" rIns="90498" bIns="45249">
            <a:prstTxWarp prst="textNoShape">
              <a:avLst/>
            </a:prstTxWarp>
          </a:bodyPr>
          <a:lstStyle/>
          <a:p>
            <a:endParaRPr lang="fr-FR"/>
          </a:p>
        </p:txBody>
      </p:sp>
    </p:spTree>
    <p:extLst>
      <p:ext uri="{BB962C8B-B14F-4D97-AF65-F5344CB8AC3E}">
        <p14:creationId xmlns:p14="http://schemas.microsoft.com/office/powerpoint/2010/main" val="1901249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927D7-D154-6C4C-AF3F-9D6F6320A866}" type="slidenum">
              <a:rPr lang="en-US"/>
              <a:pPr/>
              <a:t>43</a:t>
            </a:fld>
            <a:endParaRPr lang="en-US"/>
          </a:p>
        </p:txBody>
      </p:sp>
      <p:sp>
        <p:nvSpPr>
          <p:cNvPr id="97282" name="Rectangle 2"/>
          <p:cNvSpPr>
            <a:spLocks noGrp="1" noRot="1" noChangeAspect="1" noChangeArrowheads="1" noTextEdit="1"/>
          </p:cNvSpPr>
          <p:nvPr>
            <p:ph type="sldImg"/>
          </p:nvPr>
        </p:nvSpPr>
        <p:spPr>
          <a:xfrm>
            <a:off x="1371600" y="1143000"/>
            <a:ext cx="4114800" cy="3086100"/>
          </a:xfrm>
          <a:ln/>
        </p:spPr>
      </p:sp>
      <p:sp>
        <p:nvSpPr>
          <p:cNvPr id="97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6868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 transport connection; presentation: handled by app protocol; YANG, DANIEL</a:t>
            </a:r>
          </a:p>
        </p:txBody>
      </p:sp>
      <p:sp>
        <p:nvSpPr>
          <p:cNvPr id="4" name="Slide Number Placeholder 3"/>
          <p:cNvSpPr>
            <a:spLocks noGrp="1"/>
          </p:cNvSpPr>
          <p:nvPr>
            <p:ph type="sldNum" sz="quarter" idx="5"/>
          </p:nvPr>
        </p:nvSpPr>
        <p:spPr/>
        <p:txBody>
          <a:bodyPr/>
          <a:lstStyle/>
          <a:p>
            <a:pPr>
              <a:defRPr/>
            </a:pPr>
            <a:fld id="{CEFF6BF0-7893-254A-9E64-F2143FBCD37E}" type="slidenum">
              <a:rPr lang="en-US" smtClean="0"/>
              <a:pPr>
                <a:defRPr/>
              </a:pPr>
              <a:t>44</a:t>
            </a:fld>
            <a:endParaRPr lang="en-US"/>
          </a:p>
        </p:txBody>
      </p:sp>
    </p:spTree>
    <p:extLst>
      <p:ext uri="{BB962C8B-B14F-4D97-AF65-F5344CB8AC3E}">
        <p14:creationId xmlns:p14="http://schemas.microsoft.com/office/powerpoint/2010/main" val="2023606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they communicate? Who contact whom first?</a:t>
            </a:r>
          </a:p>
        </p:txBody>
      </p:sp>
      <p:sp>
        <p:nvSpPr>
          <p:cNvPr id="4" name="Slide Number Placeholder 3"/>
          <p:cNvSpPr>
            <a:spLocks noGrp="1"/>
          </p:cNvSpPr>
          <p:nvPr>
            <p:ph type="sldNum" sz="quarter" idx="10"/>
          </p:nvPr>
        </p:nvSpPr>
        <p:spPr/>
        <p:txBody>
          <a:bodyPr/>
          <a:lstStyle/>
          <a:p>
            <a:pPr>
              <a:defRPr/>
            </a:pPr>
            <a:fld id="{90818979-8558-F343-9A3F-C5F7F0BCDEED}" type="slidenum">
              <a:rPr lang="en-US" smtClean="0"/>
              <a:pPr>
                <a:defRPr/>
              </a:pPr>
              <a:t>46</a:t>
            </a:fld>
            <a:endParaRPr lang="en-US" dirty="0"/>
          </a:p>
        </p:txBody>
      </p:sp>
    </p:spTree>
    <p:extLst>
      <p:ext uri="{BB962C8B-B14F-4D97-AF65-F5344CB8AC3E}">
        <p14:creationId xmlns:p14="http://schemas.microsoft.com/office/powerpoint/2010/main" val="38251651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who send the first packet. Do/can clients talk to each other?</a:t>
            </a:r>
          </a:p>
          <a:p>
            <a:r>
              <a:rPr lang="en-US" dirty="0"/>
              <a:t>Exactly how you initiate, or how you wait?</a:t>
            </a:r>
          </a:p>
        </p:txBody>
      </p:sp>
      <p:sp>
        <p:nvSpPr>
          <p:cNvPr id="4" name="Slide Number Placeholder 3"/>
          <p:cNvSpPr>
            <a:spLocks noGrp="1"/>
          </p:cNvSpPr>
          <p:nvPr>
            <p:ph type="sldNum" sz="quarter" idx="10"/>
          </p:nvPr>
        </p:nvSpPr>
        <p:spPr/>
        <p:txBody>
          <a:bodyPr/>
          <a:lstStyle/>
          <a:p>
            <a:pPr>
              <a:defRPr/>
            </a:pPr>
            <a:fld id="{90818979-8558-F343-9A3F-C5F7F0BCDEED}" type="slidenum">
              <a:rPr lang="en-US" smtClean="0"/>
              <a:pPr>
                <a:defRPr/>
              </a:pPr>
              <a:t>47</a:t>
            </a:fld>
            <a:endParaRPr lang="en-US" dirty="0"/>
          </a:p>
        </p:txBody>
      </p:sp>
    </p:spTree>
    <p:extLst>
      <p:ext uri="{BB962C8B-B14F-4D97-AF65-F5344CB8AC3E}">
        <p14:creationId xmlns:p14="http://schemas.microsoft.com/office/powerpoint/2010/main" val="339419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allow cheat sheer</a:t>
            </a:r>
          </a:p>
        </p:txBody>
      </p:sp>
      <p:sp>
        <p:nvSpPr>
          <p:cNvPr id="4" name="Slide Number Placeholder 3"/>
          <p:cNvSpPr>
            <a:spLocks noGrp="1"/>
          </p:cNvSpPr>
          <p:nvPr>
            <p:ph type="sldNum" sz="quarter" idx="10"/>
          </p:nvPr>
        </p:nvSpPr>
        <p:spPr/>
        <p:txBody>
          <a:bodyPr/>
          <a:lstStyle/>
          <a:p>
            <a:pPr>
              <a:defRPr/>
            </a:pPr>
            <a:fld id="{CEFF6BF0-7893-254A-9E64-F2143FBCD37E}" type="slidenum">
              <a:rPr lang="en-US" smtClean="0"/>
              <a:pPr>
                <a:defRPr/>
              </a:pPr>
              <a:t>5</a:t>
            </a:fld>
            <a:endParaRPr lang="en-US"/>
          </a:p>
        </p:txBody>
      </p:sp>
    </p:spTree>
    <p:extLst>
      <p:ext uri="{BB962C8B-B14F-4D97-AF65-F5344CB8AC3E}">
        <p14:creationId xmlns:p14="http://schemas.microsoft.com/office/powerpoint/2010/main" val="1835966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95E29D2-7AB9-1947-8EF5-15B4D0D9D2D7}" type="slidenum">
              <a:rPr lang="en-US"/>
              <a:pPr/>
              <a:t>49</a:t>
            </a:fld>
            <a:endParaRPr lang="en-US" dirty="0"/>
          </a:p>
        </p:txBody>
      </p:sp>
      <p:sp>
        <p:nvSpPr>
          <p:cNvPr id="91139" name="Rectangle 2"/>
          <p:cNvSpPr>
            <a:spLocks noGrp="1" noRot="1" noChangeAspect="1" noChangeArrowheads="1"/>
          </p:cNvSpPr>
          <p:nvPr>
            <p:ph type="sldImg"/>
          </p:nvPr>
        </p:nvSpPr>
        <p:spPr>
          <a:xfrm>
            <a:off x="1144588" y="685800"/>
            <a:ext cx="4572000" cy="3429000"/>
          </a:xfrm>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D7A10AD-8F72-1A43-B9EC-2608EABDD6C9}" type="slidenum">
              <a:rPr lang="en-US"/>
              <a:pPr/>
              <a:t>50</a:t>
            </a:fld>
            <a:endParaRPr lang="en-US" dirty="0"/>
          </a:p>
        </p:txBody>
      </p:sp>
      <p:sp>
        <p:nvSpPr>
          <p:cNvPr id="93187" name="Rectangle 2"/>
          <p:cNvSpPr>
            <a:spLocks noGrp="1" noRot="1" noChangeAspect="1" noChangeArrowheads="1"/>
          </p:cNvSpPr>
          <p:nvPr>
            <p:ph type="sldImg"/>
          </p:nvPr>
        </p:nvSpPr>
        <p:spPr>
          <a:xfrm>
            <a:off x="1144588" y="685800"/>
            <a:ext cx="4572000" cy="3429000"/>
          </a:xfrm>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D7A10AD-8F72-1A43-B9EC-2608EABDD6C9}" type="slidenum">
              <a:rPr lang="en-US"/>
              <a:pPr/>
              <a:t>51</a:t>
            </a:fld>
            <a:endParaRPr lang="en-US" dirty="0"/>
          </a:p>
        </p:txBody>
      </p:sp>
      <p:sp>
        <p:nvSpPr>
          <p:cNvPr id="93187" name="Rectangle 2"/>
          <p:cNvSpPr>
            <a:spLocks noGrp="1" noRot="1" noChangeAspect="1" noChangeArrowheads="1"/>
          </p:cNvSpPr>
          <p:nvPr>
            <p:ph type="sldImg"/>
          </p:nvPr>
        </p:nvSpPr>
        <p:spPr>
          <a:xfrm>
            <a:off x="1144588" y="685800"/>
            <a:ext cx="4572000" cy="3429000"/>
          </a:xfrm>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endParaRPr lang="en-US" dirty="0"/>
          </a:p>
        </p:txBody>
      </p:sp>
    </p:spTree>
    <p:extLst>
      <p:ext uri="{BB962C8B-B14F-4D97-AF65-F5344CB8AC3E}">
        <p14:creationId xmlns:p14="http://schemas.microsoft.com/office/powerpoint/2010/main" val="1412797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0"/>
              </a:spcAft>
              <a:buFontTx/>
              <a:buNone/>
            </a:pPr>
            <a:r>
              <a:rPr lang="en-US" sz="1200">
                <a:solidFill>
                  <a:srgbClr val="0000FF"/>
                </a:solidFill>
              </a:rPr>
              <a:t>accept( ): accept a new connection</a:t>
            </a:r>
          </a:p>
          <a:p>
            <a:pPr eaLnBrk="1" hangingPunct="1">
              <a:spcAft>
                <a:spcPts val="0"/>
              </a:spcAft>
              <a:buFontTx/>
              <a:buNone/>
            </a:pPr>
            <a:r>
              <a:rPr lang="en-US" sz="1200">
                <a:solidFill>
                  <a:srgbClr val="C00000"/>
                </a:solidFill>
              </a:rPr>
              <a:t>Write( ): write data to a socket</a:t>
            </a:r>
          </a:p>
          <a:p>
            <a:pPr eaLnBrk="1" hangingPunct="1">
              <a:spcAft>
                <a:spcPts val="0"/>
              </a:spcAft>
              <a:buFontTx/>
              <a:buNone/>
            </a:pPr>
            <a:r>
              <a:rPr lang="en-US" sz="1200">
                <a:solidFill>
                  <a:srgbClr val="C00000"/>
                </a:solidFill>
              </a:rPr>
              <a:t>Read( ): read data from a socket</a:t>
            </a:r>
          </a:p>
        </p:txBody>
      </p:sp>
      <p:sp>
        <p:nvSpPr>
          <p:cNvPr id="4" name="Slide Number Placeholder 3"/>
          <p:cNvSpPr>
            <a:spLocks noGrp="1"/>
          </p:cNvSpPr>
          <p:nvPr>
            <p:ph type="sldNum" sz="quarter" idx="10"/>
          </p:nvPr>
        </p:nvSpPr>
        <p:spPr/>
        <p:txBody>
          <a:bodyPr/>
          <a:lstStyle/>
          <a:p>
            <a:pPr>
              <a:defRPr/>
            </a:pPr>
            <a:fld id="{CEFF6BF0-7893-254A-9E64-F2143FBCD37E}" type="slidenum">
              <a:rPr lang="en-US" smtClean="0"/>
              <a:pPr>
                <a:defRPr/>
              </a:pPr>
              <a:t>52</a:t>
            </a:fld>
            <a:endParaRPr lang="en-US"/>
          </a:p>
        </p:txBody>
      </p:sp>
    </p:spTree>
    <p:extLst>
      <p:ext uri="{BB962C8B-B14F-4D97-AF65-F5344CB8AC3E}">
        <p14:creationId xmlns:p14="http://schemas.microsoft.com/office/powerpoint/2010/main" val="2192590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6C37082-8882-DC4D-BBBE-CB5FD6F2A52C}" type="slidenum">
              <a:rPr lang="en-US"/>
              <a:pPr/>
              <a:t>53</a:t>
            </a:fld>
            <a:endParaRPr lang="en-US"/>
          </a:p>
        </p:txBody>
      </p:sp>
      <p:sp>
        <p:nvSpPr>
          <p:cNvPr id="101379" name="Rectangle 2"/>
          <p:cNvSpPr>
            <a:spLocks noGrp="1" noRot="1" noChangeAspect="1" noChangeArrowheads="1"/>
          </p:cNvSpPr>
          <p:nvPr>
            <p:ph type="sldImg"/>
          </p:nvPr>
        </p:nvSpPr>
        <p:spPr>
          <a:xfrm>
            <a:off x="1144588" y="685800"/>
            <a:ext cx="4572000" cy="3429000"/>
          </a:xfrm>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Port numbers: belo</a:t>
            </a:r>
            <a:r>
              <a:rPr lang="en-US" baseline="0"/>
              <a:t>w 1024 are controlled by IANA, Internet Assigned Numbers Authority</a:t>
            </a:r>
          </a:p>
          <a:p>
            <a:r>
              <a:rPr lang="en-US" baseline="0"/>
              <a:t>Individual user processes are assigned port numbers when creating a socket</a:t>
            </a:r>
            <a:endParaRPr lang="en-US"/>
          </a:p>
        </p:txBody>
      </p:sp>
      <p:sp>
        <p:nvSpPr>
          <p:cNvPr id="4" name="Slide Number Placeholder 3"/>
          <p:cNvSpPr>
            <a:spLocks noGrp="1"/>
          </p:cNvSpPr>
          <p:nvPr>
            <p:ph type="sldNum" sz="quarter" idx="10"/>
          </p:nvPr>
        </p:nvSpPr>
        <p:spPr/>
        <p:txBody>
          <a:bodyPr/>
          <a:lstStyle/>
          <a:p>
            <a:pPr>
              <a:defRPr/>
            </a:pPr>
            <a:fld id="{90818979-8558-F343-9A3F-C5F7F0BCDEED}" type="slidenum">
              <a:rPr lang="en-US" smtClean="0"/>
              <a:pPr>
                <a:defRPr/>
              </a:pPr>
              <a:t>54</a:t>
            </a:fld>
            <a:endParaRPr lang="en-US"/>
          </a:p>
        </p:txBody>
      </p:sp>
    </p:spTree>
    <p:extLst>
      <p:ext uri="{BB962C8B-B14F-4D97-AF65-F5344CB8AC3E}">
        <p14:creationId xmlns:p14="http://schemas.microsoft.com/office/powerpoint/2010/main" val="8527312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Sink  into the hole of socket,</a:t>
            </a:r>
            <a:r>
              <a:rPr lang="en-US" baseline="0"/>
              <a:t> then transport carries the data to the other end</a:t>
            </a:r>
            <a:endParaRPr lang="en-US"/>
          </a:p>
        </p:txBody>
      </p:sp>
      <p:sp>
        <p:nvSpPr>
          <p:cNvPr id="4" name="Slide Number Placeholder 3"/>
          <p:cNvSpPr>
            <a:spLocks noGrp="1"/>
          </p:cNvSpPr>
          <p:nvPr>
            <p:ph type="sldNum" sz="quarter" idx="10"/>
          </p:nvPr>
        </p:nvSpPr>
        <p:spPr/>
        <p:txBody>
          <a:bodyPr/>
          <a:lstStyle/>
          <a:p>
            <a:pPr>
              <a:defRPr/>
            </a:pPr>
            <a:fld id="{CEFF6BF0-7893-254A-9E64-F2143FBCD37E}" type="slidenum">
              <a:rPr lang="en-US" smtClean="0"/>
              <a:pPr>
                <a:defRPr/>
              </a:pPr>
              <a:t>55</a:t>
            </a:fld>
            <a:endParaRPr lang="en-US"/>
          </a:p>
        </p:txBody>
      </p:sp>
    </p:spTree>
    <p:extLst>
      <p:ext uri="{BB962C8B-B14F-4D97-AF65-F5344CB8AC3E}">
        <p14:creationId xmlns:p14="http://schemas.microsoft.com/office/powerpoint/2010/main" val="3613571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C13E6C0-C2E9-9E42-84EF-BD074F75E4F1}" type="slidenum">
              <a:rPr lang="en-US"/>
              <a:pPr/>
              <a:t>56</a:t>
            </a:fld>
            <a:endParaRPr lang="en-US"/>
          </a:p>
        </p:txBody>
      </p:sp>
      <p:sp>
        <p:nvSpPr>
          <p:cNvPr id="97283" name="Rectangle 2"/>
          <p:cNvSpPr>
            <a:spLocks noGrp="1" noRot="1" noChangeAspect="1" noChangeArrowheads="1"/>
          </p:cNvSpPr>
          <p:nvPr>
            <p:ph type="sldImg"/>
          </p:nvPr>
        </p:nvSpPr>
        <p:spPr>
          <a:xfrm>
            <a:off x="1144588" y="685800"/>
            <a:ext cx="4572000" cy="3429000"/>
          </a:xfrm>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eaLnBrk="1" hangingPunct="1"/>
            <a:r>
              <a:rPr lang="en-US"/>
              <a:t>Port# is optional;</a:t>
            </a:r>
            <a:r>
              <a:rPr lang="en-US" baseline="0"/>
              <a:t> use default if absent; explain 2 slides down</a:t>
            </a:r>
          </a:p>
          <a:p>
            <a:pPr eaLnBrk="1" hangingPunct="1"/>
            <a:r>
              <a:rPr lang="en-US" baseline="0"/>
              <a:t>Path </a:t>
            </a:r>
            <a:r>
              <a:rPr lang="en-US" baseline="0" err="1"/>
              <a:t>name:directory+file</a:t>
            </a:r>
            <a:r>
              <a:rPr lang="en-US" baseline="0"/>
              <a:t> name</a:t>
            </a:r>
            <a:endParaRPr lang="en-US"/>
          </a:p>
        </p:txBody>
      </p:sp>
    </p:spTree>
    <p:extLst>
      <p:ext uri="{BB962C8B-B14F-4D97-AF65-F5344CB8AC3E}">
        <p14:creationId xmlns:p14="http://schemas.microsoft.com/office/powerpoint/2010/main" val="4220438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EFF6BF0-7893-254A-9E64-F2143FBCD37E}" type="slidenum">
              <a:rPr lang="en-US" smtClean="0"/>
              <a:pPr>
                <a:defRPr/>
              </a:pPr>
              <a:t>57</a:t>
            </a:fld>
            <a:endParaRPr lang="en-US"/>
          </a:p>
        </p:txBody>
      </p:sp>
    </p:spTree>
    <p:extLst>
      <p:ext uri="{BB962C8B-B14F-4D97-AF65-F5344CB8AC3E}">
        <p14:creationId xmlns:p14="http://schemas.microsoft.com/office/powerpoint/2010/main" val="414459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pple-system"/>
              </a:rPr>
              <a:t>plagiarism </a:t>
            </a:r>
            <a:r>
              <a:rPr lang="en-US" sz="1200" b="0" i="0" u="none" strike="noStrike" kern="1200" dirty="0">
                <a:solidFill>
                  <a:schemeClr val="tx1"/>
                </a:solidFill>
                <a:effectLst/>
                <a:latin typeface="Arial" charset="0"/>
                <a:ea typeface="ＭＳ Ｐゴシック" charset="-128"/>
                <a:cs typeface="ＭＳ Ｐゴシック" charset="-128"/>
              </a:rPr>
              <a:t>You can learn a lot from your classmates here at UCLA, so I strongly encourage you to try to get to know one another. The time before class starts is a great opportunity to talk with other students. Our cellphones can be very distracting, and often prevent us from getting to know people. Accordingly, as soon as you enter this room, please turn off your cellphone and put it away. This room should be a cell-phone free zone. If you really need to use your phone before class, please step out of the room and use it outside. I think you will find spending time away from your phone, and with the actual people around you, to be very worthwhile.</a:t>
            </a:r>
            <a:endParaRPr lang="en-US" dirty="0"/>
          </a:p>
        </p:txBody>
      </p:sp>
      <p:sp>
        <p:nvSpPr>
          <p:cNvPr id="4" name="Slide Number Placeholder 3"/>
          <p:cNvSpPr>
            <a:spLocks noGrp="1"/>
          </p:cNvSpPr>
          <p:nvPr>
            <p:ph type="sldNum" sz="quarter" idx="10"/>
          </p:nvPr>
        </p:nvSpPr>
        <p:spPr/>
        <p:txBody>
          <a:bodyPr/>
          <a:lstStyle/>
          <a:p>
            <a:pPr>
              <a:defRPr/>
            </a:pPr>
            <a:fld id="{CEFF6BF0-7893-254A-9E64-F2143FBCD37E}" type="slidenum">
              <a:rPr lang="en-US" smtClean="0"/>
              <a:pPr>
                <a:defRPr/>
              </a:pPr>
              <a:t>6</a:t>
            </a:fld>
            <a:endParaRPr lang="en-US"/>
          </a:p>
        </p:txBody>
      </p:sp>
    </p:spTree>
    <p:extLst>
      <p:ext uri="{BB962C8B-B14F-4D97-AF65-F5344CB8AC3E}">
        <p14:creationId xmlns:p14="http://schemas.microsoft.com/office/powerpoint/2010/main" val="334778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C999291-B843-214D-AFFE-9A2D4BF297A6}" type="slidenum">
              <a:rPr lang="en-US"/>
              <a:pPr/>
              <a:t>7</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 have Thu lecture uploaded tonight</a:t>
            </a:r>
          </a:p>
        </p:txBody>
      </p:sp>
    </p:spTree>
    <p:extLst>
      <p:ext uri="{BB962C8B-B14F-4D97-AF65-F5344CB8AC3E}">
        <p14:creationId xmlns:p14="http://schemas.microsoft.com/office/powerpoint/2010/main" val="208169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3EF1068-D7FC-4B49-A43A-6FEC92F5777F}" type="slidenum">
              <a:rPr lang="en-US"/>
              <a:pPr/>
              <a:t>9</a:t>
            </a:fld>
            <a:endParaRPr lang="en-US"/>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p:spPr>
        <p:txBody>
          <a:bodyPr/>
          <a:lstStyle/>
          <a:p>
            <a:pPr eaLnBrk="1" hangingPunct="1"/>
            <a:r>
              <a:rPr lang="en-US" dirty="0"/>
              <a:t>Can end user devices talk to each other directly? What if one does skype</a:t>
            </a:r>
          </a:p>
        </p:txBody>
      </p:sp>
    </p:spTree>
    <p:extLst>
      <p:ext uri="{BB962C8B-B14F-4D97-AF65-F5344CB8AC3E}">
        <p14:creationId xmlns:p14="http://schemas.microsoft.com/office/powerpoint/2010/main" val="373405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3EF1068-D7FC-4B49-A43A-6FEC92F5777F}" type="slidenum">
              <a:rPr lang="en-US"/>
              <a:pPr/>
              <a:t>10</a:t>
            </a:fld>
            <a:endParaRPr lang="en-US"/>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p:spPr>
        <p:txBody>
          <a:bodyPr/>
          <a:lstStyle/>
          <a:p>
            <a:pPr lvl="0"/>
            <a:r>
              <a:rPr lang="en-US" dirty="0"/>
              <a:t>This is a rather traditional picture, not the latest greatest</a:t>
            </a:r>
          </a:p>
        </p:txBody>
      </p:sp>
    </p:spTree>
    <p:extLst>
      <p:ext uri="{BB962C8B-B14F-4D97-AF65-F5344CB8AC3E}">
        <p14:creationId xmlns:p14="http://schemas.microsoft.com/office/powerpoint/2010/main" val="296981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5181205" y="6515554"/>
            <a:ext cx="3962796" cy="342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0" tIns="45711" rIns="91420" bIns="45711" anchor="b"/>
          <a:lstStyle>
            <a:lvl1pPr defTabSz="966788">
              <a:defRPr sz="2400">
                <a:solidFill>
                  <a:schemeClr val="tx1"/>
                </a:solidFill>
                <a:latin typeface="Arial" charset="0"/>
                <a:ea typeface="ＭＳ Ｐゴシック" charset="0"/>
                <a:cs typeface="ＭＳ Ｐゴシック" charset="0"/>
              </a:defRPr>
            </a:lvl1pPr>
            <a:lvl2pPr marL="742950" indent="-285750" defTabSz="966788">
              <a:defRPr sz="2400">
                <a:solidFill>
                  <a:schemeClr val="tx1"/>
                </a:solidFill>
                <a:latin typeface="Arial" charset="0"/>
                <a:ea typeface="ＭＳ Ｐゴシック" charset="0"/>
              </a:defRPr>
            </a:lvl2pPr>
            <a:lvl3pPr marL="1143000" indent="-228600" defTabSz="966788">
              <a:defRPr sz="2400">
                <a:solidFill>
                  <a:schemeClr val="tx1"/>
                </a:solidFill>
                <a:latin typeface="Arial" charset="0"/>
                <a:ea typeface="ＭＳ Ｐゴシック" charset="0"/>
              </a:defRPr>
            </a:lvl3pPr>
            <a:lvl4pPr marL="1600200" indent="-228600" defTabSz="966788">
              <a:defRPr sz="2400">
                <a:solidFill>
                  <a:schemeClr val="tx1"/>
                </a:solidFill>
                <a:latin typeface="Arial" charset="0"/>
                <a:ea typeface="ＭＳ Ｐゴシック" charset="0"/>
              </a:defRPr>
            </a:lvl4pPr>
            <a:lvl5pPr marL="2057400" indent="-228600" defTabSz="966788">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algn="r"/>
            <a:fld id="{2B851BC5-8B92-314A-9A1E-0AC7DA059D0F}" type="slidenum">
              <a:rPr lang="en-US" sz="1200">
                <a:latin typeface="Times New Roman" charset="0"/>
              </a:rPr>
              <a:pPr algn="r"/>
              <a:t>12</a:t>
            </a:fld>
            <a:endParaRPr lang="en-US" sz="1200">
              <a:latin typeface="Times New Roman"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Footer Placeholder 4"/>
          <p:cNvSpPr>
            <a:spLocks noGrp="1"/>
          </p:cNvSpPr>
          <p:nvPr>
            <p:ph type="ftr" sz="quarter" idx="11"/>
          </p:nvPr>
        </p:nvSpPr>
        <p:spPr>
          <a:xfrm>
            <a:off x="7571232" y="6675661"/>
            <a:ext cx="1572768" cy="182339"/>
          </a:xfrm>
          <a:prstGeom prst="rect">
            <a:avLst/>
          </a:prstGeom>
        </p:spPr>
        <p:txBody>
          <a:bodyPr/>
          <a:lstStyle>
            <a:lvl1pPr>
              <a:defRPr/>
            </a:lvl1pPr>
          </a:lstStyle>
          <a:p>
            <a:pPr algn="r">
              <a:defRPr/>
            </a:pPr>
            <a:r>
              <a:rPr lang="nl-NL"/>
              <a:t>CS118 - Spring 2024</a:t>
            </a:r>
            <a:endParaRPr lang="en-US" dirty="0"/>
          </a:p>
        </p:txBody>
      </p:sp>
      <p:sp>
        <p:nvSpPr>
          <p:cNvPr id="6" name="Slide Number Placeholder 5"/>
          <p:cNvSpPr>
            <a:spLocks noGrp="1"/>
          </p:cNvSpPr>
          <p:nvPr>
            <p:ph type="sldNum" sz="quarter" idx="12"/>
          </p:nvPr>
        </p:nvSpPr>
        <p:spPr>
          <a:xfrm>
            <a:off x="4343400" y="6673850"/>
            <a:ext cx="457200" cy="184150"/>
          </a:xfrm>
          <a:prstGeom prst="rect">
            <a:avLst/>
          </a:prstGeom>
        </p:spPr>
        <p:txBody>
          <a:bodyPr/>
          <a:lstStyle>
            <a:lvl1pPr>
              <a:defRPr smtClean="0"/>
            </a:lvl1pPr>
          </a:lstStyle>
          <a:p>
            <a:pPr>
              <a:defRPr/>
            </a:pPr>
            <a:fld id="{B66ACAAB-C99F-3547-8B8B-90BD536AC34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lnSpc>
                <a:spcPct val="100000"/>
              </a:lnSpc>
              <a:spcAft>
                <a:spcPts val="0"/>
              </a:spcAft>
              <a:defRPr/>
            </a:lvl2pPr>
            <a:lvl3pPr>
              <a:lnSpc>
                <a:spcPct val="100000"/>
              </a:lnSpc>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675661"/>
            <a:ext cx="1828800" cy="182339"/>
          </a:xfrm>
          <a:prstGeom prst="rect">
            <a:avLst/>
          </a:prstGeom>
        </p:spPr>
        <p:txBody>
          <a:bodyPr anchor="ctr" anchorCtr="0"/>
          <a:lstStyle>
            <a:lvl1pPr>
              <a:defRPr sz="1000"/>
            </a:lvl1pPr>
          </a:lstStyle>
          <a:p>
            <a:pPr>
              <a:defRPr/>
            </a:pPr>
            <a:r>
              <a:rPr lang="nl-NL"/>
              <a:t>CS118 - Spring 2024</a:t>
            </a:r>
            <a:endParaRPr lang="en-US" dirty="0"/>
          </a:p>
        </p:txBody>
      </p:sp>
      <p:sp>
        <p:nvSpPr>
          <p:cNvPr id="6" name="Slide Number Placeholder 5"/>
          <p:cNvSpPr>
            <a:spLocks noGrp="1"/>
          </p:cNvSpPr>
          <p:nvPr>
            <p:ph type="sldNum" sz="quarter" idx="12"/>
          </p:nvPr>
        </p:nvSpPr>
        <p:spPr>
          <a:xfrm>
            <a:off x="8686800" y="6673850"/>
            <a:ext cx="457200" cy="184150"/>
          </a:xfrm>
          <a:prstGeom prst="rect">
            <a:avLst/>
          </a:prstGeom>
        </p:spPr>
        <p:txBody>
          <a:bodyPr anchor="ctr" anchorCtr="0"/>
          <a:lstStyle>
            <a:lvl1pPr algn="r">
              <a:defRPr sz="1000" smtClean="0"/>
            </a:lvl1pPr>
          </a:lstStyle>
          <a:p>
            <a:pPr>
              <a:defRPr/>
            </a:pPr>
            <a:fld id="{5839C53E-9712-814C-9BC8-2C6C5C482B7D}"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984250"/>
            <a:ext cx="4235450" cy="5684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8675" y="984250"/>
            <a:ext cx="4237038" cy="5684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D905A47-BC01-4C40-89A1-1B5A2DFB1B8F}"/>
              </a:ext>
            </a:extLst>
          </p:cNvPr>
          <p:cNvSpPr>
            <a:spLocks noGrp="1"/>
          </p:cNvSpPr>
          <p:nvPr>
            <p:ph type="ftr" sz="quarter" idx="11"/>
          </p:nvPr>
        </p:nvSpPr>
        <p:spPr>
          <a:xfrm>
            <a:off x="0" y="6675661"/>
            <a:ext cx="1828800" cy="182339"/>
          </a:xfrm>
          <a:prstGeom prst="rect">
            <a:avLst/>
          </a:prstGeom>
        </p:spPr>
        <p:txBody>
          <a:bodyPr anchor="ctr" anchorCtr="0"/>
          <a:lstStyle>
            <a:lvl1pPr>
              <a:defRPr sz="1000"/>
            </a:lvl1pPr>
          </a:lstStyle>
          <a:p>
            <a:pPr>
              <a:defRPr/>
            </a:pPr>
            <a:r>
              <a:rPr lang="nl-NL"/>
              <a:t>CS118 - Spring 2024</a:t>
            </a:r>
            <a:endParaRPr lang="en-US" dirty="0"/>
          </a:p>
        </p:txBody>
      </p:sp>
      <p:sp>
        <p:nvSpPr>
          <p:cNvPr id="9" name="Slide Number Placeholder 5">
            <a:extLst>
              <a:ext uri="{FF2B5EF4-FFF2-40B4-BE49-F238E27FC236}">
                <a16:creationId xmlns:a16="http://schemas.microsoft.com/office/drawing/2014/main" id="{08BF4F2C-7087-8740-9477-D2F63D087148}"/>
              </a:ext>
            </a:extLst>
          </p:cNvPr>
          <p:cNvSpPr>
            <a:spLocks noGrp="1"/>
          </p:cNvSpPr>
          <p:nvPr>
            <p:ph type="sldNum" sz="quarter" idx="12"/>
          </p:nvPr>
        </p:nvSpPr>
        <p:spPr>
          <a:xfrm>
            <a:off x="8686800" y="6673850"/>
            <a:ext cx="457200" cy="184150"/>
          </a:xfrm>
          <a:prstGeom prst="rect">
            <a:avLst/>
          </a:prstGeom>
        </p:spPr>
        <p:txBody>
          <a:bodyPr anchor="ctr" anchorCtr="0"/>
          <a:lstStyle>
            <a:lvl1pPr algn="r">
              <a:defRPr sz="1000" smtClean="0"/>
            </a:lvl1pPr>
          </a:lstStyle>
          <a:p>
            <a:pPr>
              <a:defRPr/>
            </a:pPr>
            <a:fld id="{5839C53E-9712-814C-9BC8-2C6C5C482B7D}"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2224E11-867C-8D47-9D72-7C8EDAC6ED4C}"/>
              </a:ext>
            </a:extLst>
          </p:cNvPr>
          <p:cNvSpPr>
            <a:spLocks noGrp="1"/>
          </p:cNvSpPr>
          <p:nvPr>
            <p:ph type="ftr" sz="quarter" idx="11"/>
          </p:nvPr>
        </p:nvSpPr>
        <p:spPr>
          <a:xfrm>
            <a:off x="0" y="6675661"/>
            <a:ext cx="1828800" cy="182339"/>
          </a:xfrm>
          <a:prstGeom prst="rect">
            <a:avLst/>
          </a:prstGeom>
        </p:spPr>
        <p:txBody>
          <a:bodyPr anchor="ctr" anchorCtr="0"/>
          <a:lstStyle>
            <a:lvl1pPr>
              <a:defRPr sz="1000"/>
            </a:lvl1pPr>
          </a:lstStyle>
          <a:p>
            <a:pPr>
              <a:defRPr/>
            </a:pPr>
            <a:r>
              <a:rPr lang="nl-NL"/>
              <a:t>CS118 - Spring 2024</a:t>
            </a:r>
            <a:endParaRPr lang="en-US" dirty="0"/>
          </a:p>
        </p:txBody>
      </p:sp>
      <p:sp>
        <p:nvSpPr>
          <p:cNvPr id="11" name="Slide Number Placeholder 5">
            <a:extLst>
              <a:ext uri="{FF2B5EF4-FFF2-40B4-BE49-F238E27FC236}">
                <a16:creationId xmlns:a16="http://schemas.microsoft.com/office/drawing/2014/main" id="{0A2C6AF3-B3D8-1B47-A547-CE0430EBDBAD}"/>
              </a:ext>
            </a:extLst>
          </p:cNvPr>
          <p:cNvSpPr>
            <a:spLocks noGrp="1"/>
          </p:cNvSpPr>
          <p:nvPr>
            <p:ph type="sldNum" sz="quarter" idx="12"/>
          </p:nvPr>
        </p:nvSpPr>
        <p:spPr>
          <a:xfrm>
            <a:off x="8686800" y="6673850"/>
            <a:ext cx="457200" cy="184150"/>
          </a:xfrm>
          <a:prstGeom prst="rect">
            <a:avLst/>
          </a:prstGeom>
        </p:spPr>
        <p:txBody>
          <a:bodyPr anchor="ctr" anchorCtr="0"/>
          <a:lstStyle>
            <a:lvl1pPr algn="r">
              <a:defRPr sz="1000" smtClean="0"/>
            </a:lvl1pPr>
          </a:lstStyle>
          <a:p>
            <a:pPr>
              <a:defRPr/>
            </a:pPr>
            <a:fld id="{5839C53E-9712-814C-9BC8-2C6C5C482B7D}"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38CCAB31-A797-CE42-94D3-CB892943C33D}"/>
              </a:ext>
            </a:extLst>
          </p:cNvPr>
          <p:cNvSpPr>
            <a:spLocks noGrp="1"/>
          </p:cNvSpPr>
          <p:nvPr>
            <p:ph type="ftr" sz="quarter" idx="11"/>
          </p:nvPr>
        </p:nvSpPr>
        <p:spPr>
          <a:xfrm>
            <a:off x="0" y="6675661"/>
            <a:ext cx="1828800" cy="182339"/>
          </a:xfrm>
          <a:prstGeom prst="rect">
            <a:avLst/>
          </a:prstGeom>
        </p:spPr>
        <p:txBody>
          <a:bodyPr anchor="ctr" anchorCtr="0"/>
          <a:lstStyle>
            <a:lvl1pPr>
              <a:defRPr sz="1000"/>
            </a:lvl1pPr>
          </a:lstStyle>
          <a:p>
            <a:pPr>
              <a:defRPr/>
            </a:pPr>
            <a:r>
              <a:rPr lang="nl-NL"/>
              <a:t>CS118 - Spring 2024</a:t>
            </a:r>
            <a:endParaRPr lang="en-US" dirty="0"/>
          </a:p>
        </p:txBody>
      </p:sp>
      <p:sp>
        <p:nvSpPr>
          <p:cNvPr id="7" name="Slide Number Placeholder 5">
            <a:extLst>
              <a:ext uri="{FF2B5EF4-FFF2-40B4-BE49-F238E27FC236}">
                <a16:creationId xmlns:a16="http://schemas.microsoft.com/office/drawing/2014/main" id="{2C976877-7C22-1E48-AD60-F20814B52F89}"/>
              </a:ext>
            </a:extLst>
          </p:cNvPr>
          <p:cNvSpPr>
            <a:spLocks noGrp="1"/>
          </p:cNvSpPr>
          <p:nvPr>
            <p:ph type="sldNum" sz="quarter" idx="12"/>
          </p:nvPr>
        </p:nvSpPr>
        <p:spPr>
          <a:xfrm>
            <a:off x="8686800" y="6673850"/>
            <a:ext cx="457200" cy="184150"/>
          </a:xfrm>
          <a:prstGeom prst="rect">
            <a:avLst/>
          </a:prstGeom>
        </p:spPr>
        <p:txBody>
          <a:bodyPr anchor="ctr" anchorCtr="0"/>
          <a:lstStyle>
            <a:lvl1pPr algn="r">
              <a:defRPr sz="1000" smtClean="0"/>
            </a:lvl1pPr>
          </a:lstStyle>
          <a:p>
            <a:pPr>
              <a:defRPr/>
            </a:pPr>
            <a:fld id="{5839C53E-9712-814C-9BC8-2C6C5C482B7D}"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79DF732-417F-0446-A527-ABEF0B46892D}"/>
              </a:ext>
            </a:extLst>
          </p:cNvPr>
          <p:cNvSpPr>
            <a:spLocks noGrp="1"/>
          </p:cNvSpPr>
          <p:nvPr>
            <p:ph type="ftr" sz="quarter" idx="11"/>
          </p:nvPr>
        </p:nvSpPr>
        <p:spPr>
          <a:xfrm>
            <a:off x="0" y="6675661"/>
            <a:ext cx="1828800" cy="182339"/>
          </a:xfrm>
          <a:prstGeom prst="rect">
            <a:avLst/>
          </a:prstGeom>
        </p:spPr>
        <p:txBody>
          <a:bodyPr anchor="ctr" anchorCtr="0"/>
          <a:lstStyle>
            <a:lvl1pPr>
              <a:defRPr sz="1000"/>
            </a:lvl1pPr>
          </a:lstStyle>
          <a:p>
            <a:pPr>
              <a:defRPr/>
            </a:pPr>
            <a:r>
              <a:rPr lang="nl-NL"/>
              <a:t>CS118 - Spring 2024</a:t>
            </a:r>
            <a:endParaRPr lang="en-US" dirty="0"/>
          </a:p>
        </p:txBody>
      </p:sp>
      <p:sp>
        <p:nvSpPr>
          <p:cNvPr id="6" name="Slide Number Placeholder 5">
            <a:extLst>
              <a:ext uri="{FF2B5EF4-FFF2-40B4-BE49-F238E27FC236}">
                <a16:creationId xmlns:a16="http://schemas.microsoft.com/office/drawing/2014/main" id="{16C0072A-A3BA-6740-8BDA-132B80C15D91}"/>
              </a:ext>
            </a:extLst>
          </p:cNvPr>
          <p:cNvSpPr>
            <a:spLocks noGrp="1"/>
          </p:cNvSpPr>
          <p:nvPr>
            <p:ph type="sldNum" sz="quarter" idx="12"/>
          </p:nvPr>
        </p:nvSpPr>
        <p:spPr>
          <a:xfrm>
            <a:off x="8686800" y="6673850"/>
            <a:ext cx="457200" cy="184150"/>
          </a:xfrm>
          <a:prstGeom prst="rect">
            <a:avLst/>
          </a:prstGeom>
        </p:spPr>
        <p:txBody>
          <a:bodyPr anchor="ctr" anchorCtr="0"/>
          <a:lstStyle>
            <a:lvl1pPr algn="r">
              <a:defRPr sz="1000" smtClean="0"/>
            </a:lvl1pPr>
          </a:lstStyle>
          <a:p>
            <a:pPr>
              <a:defRPr/>
            </a:pPr>
            <a:fld id="{5839C53E-9712-814C-9BC8-2C6C5C482B7D}"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a:t>Click to edit Master title style</a:t>
            </a:r>
          </a:p>
        </p:txBody>
      </p:sp>
      <p:sp>
        <p:nvSpPr>
          <p:cNvPr id="3" name="Text Placeholder 2"/>
          <p:cNvSpPr>
            <a:spLocks noGrp="1"/>
          </p:cNvSpPr>
          <p:nvPr>
            <p:ph type="body" sz="half" idx="1"/>
          </p:nvPr>
        </p:nvSpPr>
        <p:spPr>
          <a:xfrm>
            <a:off x="250825" y="984250"/>
            <a:ext cx="4235450" cy="5684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38675" y="984250"/>
            <a:ext cx="4237038" cy="276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38675" y="3902075"/>
            <a:ext cx="4237038" cy="2767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62D2CE84-C9A7-C84E-A1AD-A0CFDD4B21E7}"/>
              </a:ext>
            </a:extLst>
          </p:cNvPr>
          <p:cNvSpPr>
            <a:spLocks noGrp="1"/>
          </p:cNvSpPr>
          <p:nvPr>
            <p:ph type="ftr" sz="quarter" idx="11"/>
          </p:nvPr>
        </p:nvSpPr>
        <p:spPr>
          <a:xfrm>
            <a:off x="0" y="6675661"/>
            <a:ext cx="1828800" cy="182339"/>
          </a:xfrm>
          <a:prstGeom prst="rect">
            <a:avLst/>
          </a:prstGeom>
        </p:spPr>
        <p:txBody>
          <a:bodyPr anchor="ctr" anchorCtr="0"/>
          <a:lstStyle>
            <a:lvl1pPr>
              <a:defRPr sz="1000"/>
            </a:lvl1pPr>
          </a:lstStyle>
          <a:p>
            <a:pPr>
              <a:defRPr/>
            </a:pPr>
            <a:r>
              <a:rPr lang="nl-NL"/>
              <a:t>CS118 - Spring 2024</a:t>
            </a:r>
            <a:endParaRPr lang="en-US" dirty="0"/>
          </a:p>
        </p:txBody>
      </p:sp>
      <p:sp>
        <p:nvSpPr>
          <p:cNvPr id="10" name="Slide Number Placeholder 5">
            <a:extLst>
              <a:ext uri="{FF2B5EF4-FFF2-40B4-BE49-F238E27FC236}">
                <a16:creationId xmlns:a16="http://schemas.microsoft.com/office/drawing/2014/main" id="{45EFB0BA-9BBA-DC49-B53D-B9E2B06C2DF6}"/>
              </a:ext>
            </a:extLst>
          </p:cNvPr>
          <p:cNvSpPr>
            <a:spLocks noGrp="1"/>
          </p:cNvSpPr>
          <p:nvPr>
            <p:ph type="sldNum" sz="quarter" idx="12"/>
          </p:nvPr>
        </p:nvSpPr>
        <p:spPr>
          <a:xfrm>
            <a:off x="8686800" y="6673850"/>
            <a:ext cx="457200" cy="184150"/>
          </a:xfrm>
          <a:prstGeom prst="rect">
            <a:avLst/>
          </a:prstGeom>
        </p:spPr>
        <p:txBody>
          <a:bodyPr anchor="ctr" anchorCtr="0"/>
          <a:lstStyle>
            <a:lvl1pPr algn="r">
              <a:defRPr sz="1000" smtClean="0"/>
            </a:lvl1pPr>
          </a:lstStyle>
          <a:p>
            <a:pPr>
              <a:defRPr/>
            </a:pPr>
            <a:fld id="{5839C53E-9712-814C-9BC8-2C6C5C482B7D}"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bwMode="auto">
          <a:xfrm>
            <a:off x="0" y="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lvl="0"/>
            <a:r>
              <a:rPr lang="en-US"/>
              <a:t>Click to edit Master title style</a:t>
            </a:r>
            <a:endParaRPr lang="en-US" dirty="0"/>
          </a:p>
        </p:txBody>
      </p:sp>
      <p:sp>
        <p:nvSpPr>
          <p:cNvPr id="254979" name="Rectangle 3"/>
          <p:cNvSpPr>
            <a:spLocks noGrp="1" noChangeArrowheads="1"/>
          </p:cNvSpPr>
          <p:nvPr>
            <p:ph type="body" idx="1"/>
          </p:nvPr>
        </p:nvSpPr>
        <p:spPr bwMode="auto">
          <a:xfrm>
            <a:off x="163037" y="935279"/>
            <a:ext cx="8915534" cy="5733808"/>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4983" name="Line 7"/>
          <p:cNvSpPr>
            <a:spLocks noChangeShapeType="1"/>
          </p:cNvSpPr>
          <p:nvPr/>
        </p:nvSpPr>
        <p:spPr bwMode="auto">
          <a:xfrm>
            <a:off x="187325" y="6664325"/>
            <a:ext cx="8720138" cy="0"/>
          </a:xfrm>
          <a:prstGeom prst="line">
            <a:avLst/>
          </a:prstGeom>
          <a:noFill/>
          <a:ln w="12700">
            <a:solidFill>
              <a:srgbClr val="000099"/>
            </a:solidFill>
            <a:round/>
            <a:headEnd/>
            <a:tailEnd/>
          </a:ln>
        </p:spPr>
        <p:txBody>
          <a:bodyPr wrap="none" anchor="ctr">
            <a:prstTxWarp prst="textNoShape">
              <a:avLst/>
            </a:prstTxWarp>
          </a:bodyPr>
          <a:lstStyle/>
          <a:p>
            <a:endParaRPr lang="en-US"/>
          </a:p>
        </p:txBody>
      </p:sp>
      <p:sp>
        <p:nvSpPr>
          <p:cNvPr id="7" name="Footer Placeholder 4">
            <a:extLst>
              <a:ext uri="{FF2B5EF4-FFF2-40B4-BE49-F238E27FC236}">
                <a16:creationId xmlns:a16="http://schemas.microsoft.com/office/drawing/2014/main" id="{75D6C203-907E-E341-BAA1-851ED2F78C17}"/>
              </a:ext>
            </a:extLst>
          </p:cNvPr>
          <p:cNvSpPr>
            <a:spLocks noGrp="1"/>
          </p:cNvSpPr>
          <p:nvPr>
            <p:ph type="ftr" sz="quarter" idx="3"/>
          </p:nvPr>
        </p:nvSpPr>
        <p:spPr>
          <a:xfrm>
            <a:off x="0" y="6675661"/>
            <a:ext cx="1828800" cy="182339"/>
          </a:xfrm>
          <a:prstGeom prst="rect">
            <a:avLst/>
          </a:prstGeom>
        </p:spPr>
        <p:txBody>
          <a:bodyPr anchor="ctr" anchorCtr="0"/>
          <a:lstStyle>
            <a:lvl1pPr>
              <a:defRPr sz="1000"/>
            </a:lvl1pPr>
          </a:lstStyle>
          <a:p>
            <a:pPr>
              <a:defRPr/>
            </a:pPr>
            <a:r>
              <a:rPr lang="nl-NL"/>
              <a:t>CS118 - Spring 2024</a:t>
            </a:r>
            <a:endParaRPr lang="nl-NL" dirty="0"/>
          </a:p>
        </p:txBody>
      </p:sp>
      <p:sp>
        <p:nvSpPr>
          <p:cNvPr id="8" name="Slide Number Placeholder 5">
            <a:extLst>
              <a:ext uri="{FF2B5EF4-FFF2-40B4-BE49-F238E27FC236}">
                <a16:creationId xmlns:a16="http://schemas.microsoft.com/office/drawing/2014/main" id="{0E698688-0739-8D4F-ADF6-D334DC6E07C3}"/>
              </a:ext>
            </a:extLst>
          </p:cNvPr>
          <p:cNvSpPr>
            <a:spLocks noGrp="1"/>
          </p:cNvSpPr>
          <p:nvPr>
            <p:ph type="sldNum" sz="quarter" idx="4"/>
          </p:nvPr>
        </p:nvSpPr>
        <p:spPr>
          <a:xfrm>
            <a:off x="8686800" y="6673850"/>
            <a:ext cx="457200" cy="184150"/>
          </a:xfrm>
          <a:prstGeom prst="rect">
            <a:avLst/>
          </a:prstGeom>
        </p:spPr>
        <p:txBody>
          <a:bodyPr anchor="ctr" anchorCtr="0"/>
          <a:lstStyle>
            <a:lvl1pPr algn="r">
              <a:defRPr sz="1000" smtClean="0"/>
            </a:lvl1pPr>
          </a:lstStyle>
          <a:p>
            <a:pPr>
              <a:defRPr/>
            </a:pPr>
            <a:fld id="{5839C53E-9712-814C-9BC8-2C6C5C482B7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73" r:id="rId7"/>
  </p:sldLayoutIdLst>
  <p:hf hdr="0" dt="0"/>
  <p:txStyles>
    <p:titleStyle>
      <a:lvl1pPr algn="ctr" rtl="0" eaLnBrk="1" fontAlgn="base" hangingPunct="1">
        <a:spcBef>
          <a:spcPct val="0"/>
        </a:spcBef>
        <a:spcAft>
          <a:spcPct val="0"/>
        </a:spcAft>
        <a:defRPr sz="3600" b="1">
          <a:solidFill>
            <a:srgbClr val="000099"/>
          </a:solidFill>
          <a:latin typeface="Helvetica Neue"/>
          <a:ea typeface="+mj-ea"/>
          <a:cs typeface="Helvetica Neue"/>
        </a:defRPr>
      </a:lvl1pPr>
      <a:lvl2pPr algn="ctr" rtl="0" eaLnBrk="1" fontAlgn="base" hangingPunct="1">
        <a:spcBef>
          <a:spcPct val="0"/>
        </a:spcBef>
        <a:spcAft>
          <a:spcPct val="0"/>
        </a:spcAft>
        <a:defRPr sz="3600">
          <a:solidFill>
            <a:srgbClr val="000099"/>
          </a:solidFill>
          <a:latin typeface="Britannic Bold" pitchFamily="-65" charset="0"/>
        </a:defRPr>
      </a:lvl2pPr>
      <a:lvl3pPr algn="ctr" rtl="0" eaLnBrk="1" fontAlgn="base" hangingPunct="1">
        <a:spcBef>
          <a:spcPct val="0"/>
        </a:spcBef>
        <a:spcAft>
          <a:spcPct val="0"/>
        </a:spcAft>
        <a:defRPr sz="3600">
          <a:solidFill>
            <a:srgbClr val="000099"/>
          </a:solidFill>
          <a:latin typeface="Britannic Bold" pitchFamily="-65" charset="0"/>
        </a:defRPr>
      </a:lvl3pPr>
      <a:lvl4pPr algn="ctr" rtl="0" eaLnBrk="1" fontAlgn="base" hangingPunct="1">
        <a:spcBef>
          <a:spcPct val="0"/>
        </a:spcBef>
        <a:spcAft>
          <a:spcPct val="0"/>
        </a:spcAft>
        <a:defRPr sz="3600">
          <a:solidFill>
            <a:srgbClr val="000099"/>
          </a:solidFill>
          <a:latin typeface="Britannic Bold" pitchFamily="-65" charset="0"/>
        </a:defRPr>
      </a:lvl4pPr>
      <a:lvl5pPr algn="ctr" rtl="0" eaLnBrk="1" fontAlgn="base" hangingPunct="1">
        <a:spcBef>
          <a:spcPct val="0"/>
        </a:spcBef>
        <a:spcAft>
          <a:spcPct val="0"/>
        </a:spcAft>
        <a:defRPr sz="3600">
          <a:solidFill>
            <a:srgbClr val="000099"/>
          </a:solidFill>
          <a:latin typeface="Britannic Bold" pitchFamily="-65" charset="0"/>
        </a:defRPr>
      </a:lvl5pPr>
      <a:lvl6pPr marL="457200" algn="ctr" rtl="0" eaLnBrk="1" fontAlgn="base" hangingPunct="1">
        <a:spcBef>
          <a:spcPct val="0"/>
        </a:spcBef>
        <a:spcAft>
          <a:spcPct val="0"/>
        </a:spcAft>
        <a:defRPr sz="3600">
          <a:solidFill>
            <a:srgbClr val="000099"/>
          </a:solidFill>
          <a:latin typeface="Britannic Bold" pitchFamily="-65" charset="0"/>
        </a:defRPr>
      </a:lvl6pPr>
      <a:lvl7pPr marL="914400" algn="ctr" rtl="0" eaLnBrk="1" fontAlgn="base" hangingPunct="1">
        <a:spcBef>
          <a:spcPct val="0"/>
        </a:spcBef>
        <a:spcAft>
          <a:spcPct val="0"/>
        </a:spcAft>
        <a:defRPr sz="3600">
          <a:solidFill>
            <a:srgbClr val="000099"/>
          </a:solidFill>
          <a:latin typeface="Britannic Bold" pitchFamily="-65" charset="0"/>
        </a:defRPr>
      </a:lvl7pPr>
      <a:lvl8pPr marL="1371600" algn="ctr" rtl="0" eaLnBrk="1" fontAlgn="base" hangingPunct="1">
        <a:spcBef>
          <a:spcPct val="0"/>
        </a:spcBef>
        <a:spcAft>
          <a:spcPct val="0"/>
        </a:spcAft>
        <a:defRPr sz="3600">
          <a:solidFill>
            <a:srgbClr val="000099"/>
          </a:solidFill>
          <a:latin typeface="Britannic Bold" pitchFamily="-65" charset="0"/>
        </a:defRPr>
      </a:lvl8pPr>
      <a:lvl9pPr marL="1828800" algn="ctr" rtl="0" eaLnBrk="1" fontAlgn="base" hangingPunct="1">
        <a:spcBef>
          <a:spcPct val="0"/>
        </a:spcBef>
        <a:spcAft>
          <a:spcPct val="0"/>
        </a:spcAft>
        <a:defRPr sz="3600">
          <a:solidFill>
            <a:srgbClr val="000099"/>
          </a:solidFill>
          <a:latin typeface="Britannic Bold" pitchFamily="-65" charset="0"/>
        </a:defRPr>
      </a:lvl9pPr>
    </p:titleStyle>
    <p:bodyStyle>
      <a:lvl1pPr marL="365760" indent="-365760" algn="l" rtl="0" eaLnBrk="1" fontAlgn="base" hangingPunct="1">
        <a:spcBef>
          <a:spcPts val="1200"/>
        </a:spcBef>
        <a:spcAft>
          <a:spcPts val="0"/>
        </a:spcAft>
        <a:buClr>
          <a:srgbClr val="000099"/>
        </a:buClr>
        <a:buFont typeface="Wingdings" pitchFamily="-65" charset="2"/>
        <a:buChar char="w"/>
        <a:defRPr sz="3200">
          <a:solidFill>
            <a:schemeClr val="tx1"/>
          </a:solidFill>
          <a:latin typeface="Helvetica Neue"/>
          <a:ea typeface="+mn-ea"/>
          <a:cs typeface="Helvetica Neue"/>
        </a:defRPr>
      </a:lvl1pPr>
      <a:lvl2pPr marL="731520" indent="-365760" algn="l" rtl="0" eaLnBrk="1" fontAlgn="base" hangingPunct="1">
        <a:spcBef>
          <a:spcPts val="0"/>
        </a:spcBef>
        <a:spcAft>
          <a:spcPts val="0"/>
        </a:spcAft>
        <a:buClr>
          <a:srgbClr val="000099"/>
        </a:buClr>
        <a:buSzPct val="50000"/>
        <a:buFont typeface="Wingdings" pitchFamily="-65" charset="2"/>
        <a:buChar char="n"/>
        <a:defRPr sz="2800">
          <a:solidFill>
            <a:schemeClr val="tx1"/>
          </a:solidFill>
          <a:latin typeface="Helvetica Neue"/>
          <a:ea typeface="ＭＳ Ｐゴシック" pitchFamily="-65" charset="-128"/>
          <a:cs typeface="Helvetica Neue"/>
        </a:defRPr>
      </a:lvl2pPr>
      <a:lvl3pPr marL="1005840" indent="-274320" algn="l" rtl="0" eaLnBrk="1" fontAlgn="base" hangingPunct="1">
        <a:spcBef>
          <a:spcPts val="0"/>
        </a:spcBef>
        <a:spcAft>
          <a:spcPct val="0"/>
        </a:spcAft>
        <a:buClr>
          <a:srgbClr val="000099"/>
        </a:buClr>
        <a:buSzPct val="60000"/>
        <a:buFont typeface="Wingdings" pitchFamily="-65" charset="2"/>
        <a:buChar char="l"/>
        <a:defRPr sz="2400">
          <a:solidFill>
            <a:schemeClr val="tx1"/>
          </a:solidFill>
          <a:latin typeface="Helvetica Neue"/>
          <a:ea typeface="ＭＳ Ｐゴシック" pitchFamily="-65" charset="-128"/>
          <a:cs typeface="Helvetica Neue"/>
        </a:defRPr>
      </a:lvl3pPr>
      <a:lvl4pPr marL="1600200" indent="-228600" algn="l" rtl="0" eaLnBrk="1" fontAlgn="base" hangingPunct="1">
        <a:spcBef>
          <a:spcPct val="10000"/>
        </a:spcBef>
        <a:spcAft>
          <a:spcPct val="0"/>
        </a:spcAft>
        <a:buClr>
          <a:srgbClr val="000099"/>
        </a:buClr>
        <a:buSzPct val="50000"/>
        <a:buFont typeface="Monotype Sorts" pitchFamily="-65" charset="2"/>
        <a:buChar char="s"/>
        <a:defRPr sz="2000">
          <a:solidFill>
            <a:schemeClr val="tx1"/>
          </a:solidFill>
          <a:latin typeface="Helvetica Neue"/>
          <a:ea typeface="ＭＳ Ｐゴシック" pitchFamily="-65" charset="-128"/>
          <a:cs typeface="Helvetica Neue"/>
        </a:defRPr>
      </a:lvl4pPr>
      <a:lvl5pPr marL="20574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Helvetica Neue"/>
          <a:ea typeface="ＭＳ Ｐゴシック" pitchFamily="-65" charset="-128"/>
          <a:cs typeface="Helvetica Neue"/>
        </a:defRPr>
      </a:lvl5pPr>
      <a:lvl6pPr marL="25146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tiff"/><Relationship Id="rId11" Type="http://schemas.openxmlformats.org/officeDocument/2006/relationships/image" Target="../media/image13.tiff"/><Relationship Id="rId5" Type="http://schemas.openxmlformats.org/officeDocument/2006/relationships/image" Target="../media/image4.png"/><Relationship Id="rId10" Type="http://schemas.openxmlformats.org/officeDocument/2006/relationships/image" Target="../media/image3.emf"/><Relationship Id="rId4" Type="http://schemas.openxmlformats.org/officeDocument/2006/relationships/image" Target="../media/image11.tiff"/><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9.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9.png"/><Relationship Id="rId18" Type="http://schemas.openxmlformats.org/officeDocument/2006/relationships/image" Target="../media/image33.png"/><Relationship Id="rId3" Type="http://schemas.openxmlformats.org/officeDocument/2006/relationships/hyperlink" Target="https://www.rfc-editor.org/rfc-index.html" TargetMode="External"/><Relationship Id="rId21" Type="http://schemas.openxmlformats.org/officeDocument/2006/relationships/image" Target="../media/image36.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2.png"/><Relationship Id="rId2" Type="http://schemas.openxmlformats.org/officeDocument/2006/relationships/notesSlide" Target="../notesSlides/notesSlide10.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39.png"/><Relationship Id="rId5" Type="http://schemas.openxmlformats.org/officeDocument/2006/relationships/image" Target="../media/image22.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7.png"/><Relationship Id="rId19" Type="http://schemas.openxmlformats.org/officeDocument/2006/relationships/image" Target="../media/image34.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20.png"/><Relationship Id="rId22"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7.emf"/><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55.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4.wmf"/><Relationship Id="rId11" Type="http://schemas.openxmlformats.org/officeDocument/2006/relationships/oleObject" Target="../embeddings/oleObject8.bin"/><Relationship Id="rId5" Type="http://schemas.openxmlformats.org/officeDocument/2006/relationships/oleObject" Target="../embeddings/oleObject3.bin"/><Relationship Id="rId10" Type="http://schemas.openxmlformats.org/officeDocument/2006/relationships/oleObject" Target="../embeddings/oleObject7.bin"/><Relationship Id="rId4" Type="http://schemas.openxmlformats.org/officeDocument/2006/relationships/image" Target="../media/image53.wmf"/><Relationship Id="rId9"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7.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oleObject" Target="../embeddings/oleObject16.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4.wmf"/><Relationship Id="rId11" Type="http://schemas.openxmlformats.org/officeDocument/2006/relationships/oleObject" Target="../embeddings/oleObject15.bin"/><Relationship Id="rId5" Type="http://schemas.openxmlformats.org/officeDocument/2006/relationships/oleObject" Target="../embeddings/oleObject10.bin"/><Relationship Id="rId10" Type="http://schemas.openxmlformats.org/officeDocument/2006/relationships/oleObject" Target="../embeddings/oleObject14.bin"/><Relationship Id="rId4" Type="http://schemas.openxmlformats.org/officeDocument/2006/relationships/image" Target="../media/image53.wmf"/><Relationship Id="rId9"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oleObject" Target="../embeddings/oleObject19.bin"/><Relationship Id="rId4" Type="http://schemas.openxmlformats.org/officeDocument/2006/relationships/image" Target="../media/image5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6.emf"/></Relationships>
</file>

<file path=ppt/slides/_rels/slide29.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21.bin"/><Relationship Id="rId7" Type="http://schemas.openxmlformats.org/officeDocument/2006/relationships/oleObject" Target="../embeddings/oleObject22.bin"/><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6.emf"/><Relationship Id="rId5" Type="http://schemas.openxmlformats.org/officeDocument/2006/relationships/oleObject" Target="../embeddings/oleObject20.bin"/><Relationship Id="rId10" Type="http://schemas.openxmlformats.org/officeDocument/2006/relationships/image" Target="../media/image59.emf"/><Relationship Id="rId4" Type="http://schemas.openxmlformats.org/officeDocument/2006/relationships/image" Target="../media/image57.emf"/><Relationship Id="rId9"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oleObject" Target="../embeddings/oleObject25.bin"/><Relationship Id="rId4" Type="http://schemas.openxmlformats.org/officeDocument/2006/relationships/image" Target="../media/image5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oleObject" Target="../embeddings/oleObject27.bin"/><Relationship Id="rId4" Type="http://schemas.openxmlformats.org/officeDocument/2006/relationships/image" Target="../media/image52.wmf"/></Relationships>
</file>

<file path=ppt/slides/_rels/slide3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24.bin"/><Relationship Id="rId1" Type="http://schemas.openxmlformats.org/officeDocument/2006/relationships/slideLayout" Target="../slideLayouts/slideLayout2.xml"/><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oleObject" Target="../embeddings/oleObject25.bin"/><Relationship Id="rId4" Type="http://schemas.openxmlformats.org/officeDocument/2006/relationships/image" Target="../media/image52.wmf"/></Relationships>
</file>

<file path=ppt/slides/_rels/slide35.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1.emf"/><Relationship Id="rId5" Type="http://schemas.openxmlformats.org/officeDocument/2006/relationships/oleObject" Target="../embeddings/oleObject29.bin"/><Relationship Id="rId4" Type="http://schemas.openxmlformats.org/officeDocument/2006/relationships/image" Target="../media/image6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ruinlearn.ucla.edu/"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oleObject" Target="../embeddings/oleObject36.bin"/><Relationship Id="rId18" Type="http://schemas.openxmlformats.org/officeDocument/2006/relationships/oleObject" Target="../embeddings/oleObject41.bin"/><Relationship Id="rId3" Type="http://schemas.openxmlformats.org/officeDocument/2006/relationships/image" Target="../media/image64.wmf"/><Relationship Id="rId7" Type="http://schemas.openxmlformats.org/officeDocument/2006/relationships/oleObject" Target="../embeddings/oleObject32.bin"/><Relationship Id="rId12" Type="http://schemas.openxmlformats.org/officeDocument/2006/relationships/image" Target="../media/image68.wmf"/><Relationship Id="rId17" Type="http://schemas.openxmlformats.org/officeDocument/2006/relationships/oleObject" Target="../embeddings/oleObject40.bin"/><Relationship Id="rId2" Type="http://schemas.openxmlformats.org/officeDocument/2006/relationships/notesSlide" Target="../notesSlides/notesSlide38.xml"/><Relationship Id="rId16" Type="http://schemas.openxmlformats.org/officeDocument/2006/relationships/oleObject" Target="../embeddings/oleObject39.bin"/><Relationship Id="rId1" Type="http://schemas.openxmlformats.org/officeDocument/2006/relationships/slideLayout" Target="../slideLayouts/slideLayout3.xml"/><Relationship Id="rId6" Type="http://schemas.openxmlformats.org/officeDocument/2006/relationships/image" Target="../media/image66.emf"/><Relationship Id="rId11" Type="http://schemas.openxmlformats.org/officeDocument/2006/relationships/oleObject" Target="../embeddings/oleObject35.bin"/><Relationship Id="rId5" Type="http://schemas.openxmlformats.org/officeDocument/2006/relationships/oleObject" Target="../embeddings/oleObject31.bin"/><Relationship Id="rId15" Type="http://schemas.openxmlformats.org/officeDocument/2006/relationships/oleObject" Target="../embeddings/oleObject38.bin"/><Relationship Id="rId10" Type="http://schemas.openxmlformats.org/officeDocument/2006/relationships/oleObject" Target="../embeddings/oleObject34.bin"/><Relationship Id="rId19"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oleObject" Target="../embeddings/oleObject33.bin"/><Relationship Id="rId14" Type="http://schemas.openxmlformats.org/officeDocument/2006/relationships/oleObject" Target="../embeddings/oleObject37.bin"/></Relationships>
</file>

<file path=ppt/slides/_rels/slide47.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oleObject" Target="../embeddings/oleObject47.bin"/><Relationship Id="rId18" Type="http://schemas.openxmlformats.org/officeDocument/2006/relationships/oleObject" Target="../embeddings/oleObject52.bin"/><Relationship Id="rId3" Type="http://schemas.openxmlformats.org/officeDocument/2006/relationships/image" Target="../media/image64.wmf"/><Relationship Id="rId7" Type="http://schemas.openxmlformats.org/officeDocument/2006/relationships/oleObject" Target="../embeddings/oleObject43.bin"/><Relationship Id="rId12" Type="http://schemas.openxmlformats.org/officeDocument/2006/relationships/image" Target="../media/image68.wmf"/><Relationship Id="rId17" Type="http://schemas.openxmlformats.org/officeDocument/2006/relationships/oleObject" Target="../embeddings/oleObject51.bin"/><Relationship Id="rId2" Type="http://schemas.openxmlformats.org/officeDocument/2006/relationships/notesSlide" Target="../notesSlides/notesSlide39.xml"/><Relationship Id="rId16" Type="http://schemas.openxmlformats.org/officeDocument/2006/relationships/oleObject" Target="../embeddings/oleObject50.bin"/><Relationship Id="rId20"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66.emf"/><Relationship Id="rId11" Type="http://schemas.openxmlformats.org/officeDocument/2006/relationships/oleObject" Target="../embeddings/oleObject46.bin"/><Relationship Id="rId5" Type="http://schemas.openxmlformats.org/officeDocument/2006/relationships/oleObject" Target="../embeddings/oleObject42.bin"/><Relationship Id="rId15" Type="http://schemas.openxmlformats.org/officeDocument/2006/relationships/oleObject" Target="../embeddings/oleObject49.bin"/><Relationship Id="rId10" Type="http://schemas.openxmlformats.org/officeDocument/2006/relationships/oleObject" Target="../embeddings/oleObject45.bin"/><Relationship Id="rId19" Type="http://schemas.openxmlformats.org/officeDocument/2006/relationships/oleObject" Target="../embeddings/oleObject53.bin"/><Relationship Id="rId4" Type="http://schemas.openxmlformats.org/officeDocument/2006/relationships/image" Target="../media/image65.png"/><Relationship Id="rId9" Type="http://schemas.openxmlformats.org/officeDocument/2006/relationships/oleObject" Target="../embeddings/oleObject44.bin"/><Relationship Id="rId14" Type="http://schemas.openxmlformats.org/officeDocument/2006/relationships/oleObject" Target="../embeddings/oleObject48.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image" Target="../media/image70.tiff"/><Relationship Id="rId7" Type="http://schemas.openxmlformats.org/officeDocument/2006/relationships/image" Target="../media/image74.tiff"/><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73.tiff"/><Relationship Id="rId11" Type="http://schemas.openxmlformats.org/officeDocument/2006/relationships/image" Target="../media/image76.jpeg"/><Relationship Id="rId5" Type="http://schemas.openxmlformats.org/officeDocument/2006/relationships/image" Target="../media/image72.tiff"/><Relationship Id="rId10" Type="http://schemas.openxmlformats.org/officeDocument/2006/relationships/image" Target="../media/image75.tiff"/><Relationship Id="rId4" Type="http://schemas.openxmlformats.org/officeDocument/2006/relationships/image" Target="../media/image71.png"/><Relationship Id="rId9" Type="http://schemas.openxmlformats.org/officeDocument/2006/relationships/image" Target="../media/image52.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oleObject" Target="../embeddings/oleObject56.bin"/><Relationship Id="rId4" Type="http://schemas.openxmlformats.org/officeDocument/2006/relationships/image" Target="../media/image52.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oleObject" Target="../embeddings/oleObject60.bin"/><Relationship Id="rId5" Type="http://schemas.openxmlformats.org/officeDocument/2006/relationships/oleObject" Target="../embeddings/oleObject59.bin"/><Relationship Id="rId4" Type="http://schemas.openxmlformats.org/officeDocument/2006/relationships/image" Target="../media/image52.wmf"/></Relationships>
</file>

<file path=ppt/slides/_rels/slide54.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827088"/>
            <a:ext cx="9144000" cy="3327469"/>
          </a:xfrm>
        </p:spPr>
        <p:txBody>
          <a:bodyPr>
            <a:normAutofit fontScale="90000"/>
          </a:bodyPr>
          <a:lstStyle/>
          <a:p>
            <a:pPr eaLnBrk="1" hangingPunct="1">
              <a:lnSpc>
                <a:spcPct val="120000"/>
              </a:lnSpc>
            </a:pPr>
            <a:br>
              <a:rPr lang="en-US" sz="3200" b="1" dirty="0"/>
            </a:br>
            <a:r>
              <a:rPr lang="en-US" sz="4000" dirty="0"/>
              <a:t>CS118: </a:t>
            </a:r>
            <a:br>
              <a:rPr lang="en-US" sz="4000" dirty="0"/>
            </a:br>
            <a:r>
              <a:rPr lang="en-US" sz="4000" dirty="0"/>
              <a:t>Computer Network Fundamentals</a:t>
            </a:r>
            <a:br>
              <a:rPr lang="en-US" sz="4000" dirty="0"/>
            </a:br>
            <a:br>
              <a:rPr lang="en-US" sz="4000" dirty="0"/>
            </a:br>
            <a:r>
              <a:rPr lang="en-US" sz="3200" dirty="0"/>
              <a:t>Lecture-1: introduction</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22">
            <a:extLst>
              <a:ext uri="{FF2B5EF4-FFF2-40B4-BE49-F238E27FC236}">
                <a16:creationId xmlns:a16="http://schemas.microsoft.com/office/drawing/2014/main" id="{8AAB8DA8-AF9A-B548-8E70-4F3F3CE4A349}"/>
              </a:ext>
            </a:extLst>
          </p:cNvPr>
          <p:cNvSpPr/>
          <p:nvPr/>
        </p:nvSpPr>
        <p:spPr bwMode="auto">
          <a:xfrm>
            <a:off x="2445488" y="1562986"/>
            <a:ext cx="6698512" cy="4603898"/>
          </a:xfrm>
          <a:prstGeom prst="cloud">
            <a:avLst/>
          </a:prstGeom>
          <a:solidFill>
            <a:schemeClr val="bg1"/>
          </a:solid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0" b="1" i="0" u="none" strike="noStrike" normalizeH="0" baseline="0" dirty="0">
              <a:ln w="6600">
                <a:solidFill>
                  <a:schemeClr val="accent2"/>
                </a:solidFill>
                <a:prstDash val="solid"/>
              </a:ln>
              <a:solidFill>
                <a:srgbClr val="FFFFFF"/>
              </a:solidFill>
              <a:effectLst>
                <a:outerShdw dist="38100" dir="2700000" algn="tl" rotWithShape="0">
                  <a:schemeClr val="accent2"/>
                </a:outerShdw>
              </a:effectLst>
              <a:latin typeface="Arial" pitchFamily="-65" charset="0"/>
            </a:endParaRPr>
          </a:p>
        </p:txBody>
      </p:sp>
      <p:sp>
        <p:nvSpPr>
          <p:cNvPr id="6" name="Freeform 5"/>
          <p:cNvSpPr/>
          <p:nvPr/>
        </p:nvSpPr>
        <p:spPr>
          <a:xfrm>
            <a:off x="3125972" y="5197034"/>
            <a:ext cx="2743200" cy="650874"/>
          </a:xfrm>
          <a:custGeom>
            <a:avLst/>
            <a:gdLst>
              <a:gd name="connsiteX0" fmla="*/ 0 w 767352"/>
              <a:gd name="connsiteY0" fmla="*/ 582065 h 582065"/>
              <a:gd name="connsiteX1" fmla="*/ 123478 w 767352"/>
              <a:gd name="connsiteY1" fmla="*/ 520331 h 582065"/>
              <a:gd name="connsiteX2" fmla="*/ 273416 w 767352"/>
              <a:gd name="connsiteY2" fmla="*/ 440959 h 582065"/>
              <a:gd name="connsiteX3" fmla="*/ 414534 w 767352"/>
              <a:gd name="connsiteY3" fmla="*/ 343948 h 582065"/>
              <a:gd name="connsiteX4" fmla="*/ 485093 w 767352"/>
              <a:gd name="connsiteY4" fmla="*/ 299852 h 582065"/>
              <a:gd name="connsiteX5" fmla="*/ 538012 w 767352"/>
              <a:gd name="connsiteY5" fmla="*/ 246937 h 582065"/>
              <a:gd name="connsiteX6" fmla="*/ 626211 w 767352"/>
              <a:gd name="connsiteY6" fmla="*/ 176384 h 582065"/>
              <a:gd name="connsiteX7" fmla="*/ 652670 w 767352"/>
              <a:gd name="connsiteY7" fmla="*/ 141107 h 582065"/>
              <a:gd name="connsiteX8" fmla="*/ 687950 w 767352"/>
              <a:gd name="connsiteY8" fmla="*/ 114650 h 582065"/>
              <a:gd name="connsiteX9" fmla="*/ 758509 w 767352"/>
              <a:gd name="connsiteY9" fmla="*/ 35277 h 582065"/>
              <a:gd name="connsiteX10" fmla="*/ 767329 w 767352"/>
              <a:gd name="connsiteY10" fmla="*/ 0 h 58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352" h="582065">
                <a:moveTo>
                  <a:pt x="0" y="582065"/>
                </a:moveTo>
                <a:cubicBezTo>
                  <a:pt x="132815" y="532264"/>
                  <a:pt x="13869" y="582961"/>
                  <a:pt x="123478" y="520331"/>
                </a:cubicBezTo>
                <a:cubicBezTo>
                  <a:pt x="213285" y="469016"/>
                  <a:pt x="180058" y="500703"/>
                  <a:pt x="273416" y="440959"/>
                </a:cubicBezTo>
                <a:cubicBezTo>
                  <a:pt x="321496" y="410190"/>
                  <a:pt x="366127" y="374200"/>
                  <a:pt x="414534" y="343948"/>
                </a:cubicBezTo>
                <a:cubicBezTo>
                  <a:pt x="438054" y="329249"/>
                  <a:pt x="463284" y="316986"/>
                  <a:pt x="485093" y="299852"/>
                </a:cubicBezTo>
                <a:cubicBezTo>
                  <a:pt x="504709" y="284441"/>
                  <a:pt x="519238" y="263363"/>
                  <a:pt x="538012" y="246937"/>
                </a:cubicBezTo>
                <a:cubicBezTo>
                  <a:pt x="566347" y="222146"/>
                  <a:pt x="603621" y="206502"/>
                  <a:pt x="626211" y="176384"/>
                </a:cubicBezTo>
                <a:cubicBezTo>
                  <a:pt x="635031" y="164625"/>
                  <a:pt x="642276" y="151500"/>
                  <a:pt x="652670" y="141107"/>
                </a:cubicBezTo>
                <a:cubicBezTo>
                  <a:pt x="663064" y="130713"/>
                  <a:pt x="677024" y="124483"/>
                  <a:pt x="687950" y="114650"/>
                </a:cubicBezTo>
                <a:cubicBezTo>
                  <a:pt x="709201" y="95526"/>
                  <a:pt x="743673" y="64947"/>
                  <a:pt x="758509" y="35277"/>
                </a:cubicBezTo>
                <a:cubicBezTo>
                  <a:pt x="768259" y="15779"/>
                  <a:pt x="767329" y="15033"/>
                  <a:pt x="767329" y="0"/>
                </a:cubicBezTo>
              </a:path>
            </a:pathLst>
          </a:custGeom>
          <a:ln w="76200" cmpd="sng">
            <a:solidFill>
              <a:srgbClr val="7F7F7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3" name="Freeform 2"/>
          <p:cNvSpPr/>
          <p:nvPr/>
        </p:nvSpPr>
        <p:spPr>
          <a:xfrm rot="693132">
            <a:off x="1582271" y="2377766"/>
            <a:ext cx="4667203" cy="1082740"/>
          </a:xfrm>
          <a:custGeom>
            <a:avLst/>
            <a:gdLst>
              <a:gd name="connsiteX0" fmla="*/ 0 w 2407824"/>
              <a:gd name="connsiteY0" fmla="*/ 731990 h 934831"/>
              <a:gd name="connsiteX1" fmla="*/ 255776 w 2407824"/>
              <a:gd name="connsiteY1" fmla="*/ 511511 h 934831"/>
              <a:gd name="connsiteX2" fmla="*/ 291055 w 2407824"/>
              <a:gd name="connsiteY2" fmla="*/ 476235 h 934831"/>
              <a:gd name="connsiteX3" fmla="*/ 343974 w 2407824"/>
              <a:gd name="connsiteY3" fmla="*/ 440958 h 934831"/>
              <a:gd name="connsiteX4" fmla="*/ 423353 w 2407824"/>
              <a:gd name="connsiteY4" fmla="*/ 361586 h 934831"/>
              <a:gd name="connsiteX5" fmla="*/ 538012 w 2407824"/>
              <a:gd name="connsiteY5" fmla="*/ 299851 h 934831"/>
              <a:gd name="connsiteX6" fmla="*/ 599751 w 2407824"/>
              <a:gd name="connsiteY6" fmla="*/ 255756 h 934831"/>
              <a:gd name="connsiteX7" fmla="*/ 723229 w 2407824"/>
              <a:gd name="connsiteY7" fmla="*/ 194021 h 934831"/>
              <a:gd name="connsiteX8" fmla="*/ 846707 w 2407824"/>
              <a:gd name="connsiteY8" fmla="*/ 123468 h 934831"/>
              <a:gd name="connsiteX9" fmla="*/ 908446 w 2407824"/>
              <a:gd name="connsiteY9" fmla="*/ 105830 h 934831"/>
              <a:gd name="connsiteX10" fmla="*/ 1137763 w 2407824"/>
              <a:gd name="connsiteY10" fmla="*/ 26457 h 934831"/>
              <a:gd name="connsiteX11" fmla="*/ 1181862 w 2407824"/>
              <a:gd name="connsiteY11" fmla="*/ 17638 h 934831"/>
              <a:gd name="connsiteX12" fmla="*/ 1349440 w 2407824"/>
              <a:gd name="connsiteY12" fmla="*/ 0 h 934831"/>
              <a:gd name="connsiteX13" fmla="*/ 1605216 w 2407824"/>
              <a:gd name="connsiteY13" fmla="*/ 8819 h 934831"/>
              <a:gd name="connsiteX14" fmla="*/ 1631675 w 2407824"/>
              <a:gd name="connsiteY14" fmla="*/ 17638 h 934831"/>
              <a:gd name="connsiteX15" fmla="*/ 1666955 w 2407824"/>
              <a:gd name="connsiteY15" fmla="*/ 26457 h 934831"/>
              <a:gd name="connsiteX16" fmla="*/ 1790433 w 2407824"/>
              <a:gd name="connsiteY16" fmla="*/ 97011 h 934831"/>
              <a:gd name="connsiteX17" fmla="*/ 1896272 w 2407824"/>
              <a:gd name="connsiteY17" fmla="*/ 211660 h 934831"/>
              <a:gd name="connsiteX18" fmla="*/ 1931551 w 2407824"/>
              <a:gd name="connsiteY18" fmla="*/ 246936 h 934831"/>
              <a:gd name="connsiteX19" fmla="*/ 1975650 w 2407824"/>
              <a:gd name="connsiteY19" fmla="*/ 282213 h 934831"/>
              <a:gd name="connsiteX20" fmla="*/ 2046209 w 2407824"/>
              <a:gd name="connsiteY20" fmla="*/ 396862 h 934831"/>
              <a:gd name="connsiteX21" fmla="*/ 2072669 w 2407824"/>
              <a:gd name="connsiteY21" fmla="*/ 467415 h 934831"/>
              <a:gd name="connsiteX22" fmla="*/ 2055029 w 2407824"/>
              <a:gd name="connsiteY22" fmla="*/ 679075 h 934831"/>
              <a:gd name="connsiteX23" fmla="*/ 2037389 w 2407824"/>
              <a:gd name="connsiteY23" fmla="*/ 723171 h 934831"/>
              <a:gd name="connsiteX24" fmla="*/ 1993290 w 2407824"/>
              <a:gd name="connsiteY24" fmla="*/ 793724 h 934831"/>
              <a:gd name="connsiteX25" fmla="*/ 1958011 w 2407824"/>
              <a:gd name="connsiteY25" fmla="*/ 820182 h 934831"/>
              <a:gd name="connsiteX26" fmla="*/ 1931551 w 2407824"/>
              <a:gd name="connsiteY26" fmla="*/ 846639 h 934831"/>
              <a:gd name="connsiteX27" fmla="*/ 1860992 w 2407824"/>
              <a:gd name="connsiteY27" fmla="*/ 890735 h 934831"/>
              <a:gd name="connsiteX28" fmla="*/ 1834532 w 2407824"/>
              <a:gd name="connsiteY28" fmla="*/ 917193 h 934831"/>
              <a:gd name="connsiteX29" fmla="*/ 1790433 w 2407824"/>
              <a:gd name="connsiteY29" fmla="*/ 926012 h 934831"/>
              <a:gd name="connsiteX30" fmla="*/ 1755154 w 2407824"/>
              <a:gd name="connsiteY30" fmla="*/ 934831 h 934831"/>
              <a:gd name="connsiteX31" fmla="*/ 1614036 w 2407824"/>
              <a:gd name="connsiteY31" fmla="*/ 917193 h 934831"/>
              <a:gd name="connsiteX32" fmla="*/ 1596396 w 2407824"/>
              <a:gd name="connsiteY32" fmla="*/ 899554 h 934831"/>
              <a:gd name="connsiteX33" fmla="*/ 1605216 w 2407824"/>
              <a:gd name="connsiteY33" fmla="*/ 749629 h 934831"/>
              <a:gd name="connsiteX34" fmla="*/ 1622856 w 2407824"/>
              <a:gd name="connsiteY34" fmla="*/ 696714 h 934831"/>
              <a:gd name="connsiteX35" fmla="*/ 1666955 w 2407824"/>
              <a:gd name="connsiteY35" fmla="*/ 599703 h 934831"/>
              <a:gd name="connsiteX36" fmla="*/ 1860992 w 2407824"/>
              <a:gd name="connsiteY36" fmla="*/ 432139 h 934831"/>
              <a:gd name="connsiteX37" fmla="*/ 2134408 w 2407824"/>
              <a:gd name="connsiteY37" fmla="*/ 299851 h 934831"/>
              <a:gd name="connsiteX38" fmla="*/ 2275526 w 2407824"/>
              <a:gd name="connsiteY38" fmla="*/ 238117 h 934831"/>
              <a:gd name="connsiteX39" fmla="*/ 2328445 w 2407824"/>
              <a:gd name="connsiteY39" fmla="*/ 220479 h 934831"/>
              <a:gd name="connsiteX40" fmla="*/ 2363725 w 2407824"/>
              <a:gd name="connsiteY40" fmla="*/ 202841 h 934831"/>
              <a:gd name="connsiteX41" fmla="*/ 2407824 w 2407824"/>
              <a:gd name="connsiteY41" fmla="*/ 185202 h 934831"/>
              <a:gd name="connsiteX0" fmla="*/ 0 w 2662276"/>
              <a:gd name="connsiteY0" fmla="*/ 537314 h 934831"/>
              <a:gd name="connsiteX1" fmla="*/ 510228 w 2662276"/>
              <a:gd name="connsiteY1" fmla="*/ 511511 h 934831"/>
              <a:gd name="connsiteX2" fmla="*/ 545507 w 2662276"/>
              <a:gd name="connsiteY2" fmla="*/ 476235 h 934831"/>
              <a:gd name="connsiteX3" fmla="*/ 598426 w 2662276"/>
              <a:gd name="connsiteY3" fmla="*/ 440958 h 934831"/>
              <a:gd name="connsiteX4" fmla="*/ 677805 w 2662276"/>
              <a:gd name="connsiteY4" fmla="*/ 361586 h 934831"/>
              <a:gd name="connsiteX5" fmla="*/ 792464 w 2662276"/>
              <a:gd name="connsiteY5" fmla="*/ 299851 h 934831"/>
              <a:gd name="connsiteX6" fmla="*/ 854203 w 2662276"/>
              <a:gd name="connsiteY6" fmla="*/ 255756 h 934831"/>
              <a:gd name="connsiteX7" fmla="*/ 977681 w 2662276"/>
              <a:gd name="connsiteY7" fmla="*/ 194021 h 934831"/>
              <a:gd name="connsiteX8" fmla="*/ 1101159 w 2662276"/>
              <a:gd name="connsiteY8" fmla="*/ 123468 h 934831"/>
              <a:gd name="connsiteX9" fmla="*/ 1162898 w 2662276"/>
              <a:gd name="connsiteY9" fmla="*/ 105830 h 934831"/>
              <a:gd name="connsiteX10" fmla="*/ 1392215 w 2662276"/>
              <a:gd name="connsiteY10" fmla="*/ 26457 h 934831"/>
              <a:gd name="connsiteX11" fmla="*/ 1436314 w 2662276"/>
              <a:gd name="connsiteY11" fmla="*/ 17638 h 934831"/>
              <a:gd name="connsiteX12" fmla="*/ 1603892 w 2662276"/>
              <a:gd name="connsiteY12" fmla="*/ 0 h 934831"/>
              <a:gd name="connsiteX13" fmla="*/ 1859668 w 2662276"/>
              <a:gd name="connsiteY13" fmla="*/ 8819 h 934831"/>
              <a:gd name="connsiteX14" fmla="*/ 1886127 w 2662276"/>
              <a:gd name="connsiteY14" fmla="*/ 17638 h 934831"/>
              <a:gd name="connsiteX15" fmla="*/ 1921407 w 2662276"/>
              <a:gd name="connsiteY15" fmla="*/ 26457 h 934831"/>
              <a:gd name="connsiteX16" fmla="*/ 2044885 w 2662276"/>
              <a:gd name="connsiteY16" fmla="*/ 97011 h 934831"/>
              <a:gd name="connsiteX17" fmla="*/ 2150724 w 2662276"/>
              <a:gd name="connsiteY17" fmla="*/ 211660 h 934831"/>
              <a:gd name="connsiteX18" fmla="*/ 2186003 w 2662276"/>
              <a:gd name="connsiteY18" fmla="*/ 246936 h 934831"/>
              <a:gd name="connsiteX19" fmla="*/ 2230102 w 2662276"/>
              <a:gd name="connsiteY19" fmla="*/ 282213 h 934831"/>
              <a:gd name="connsiteX20" fmla="*/ 2300661 w 2662276"/>
              <a:gd name="connsiteY20" fmla="*/ 396862 h 934831"/>
              <a:gd name="connsiteX21" fmla="*/ 2327121 w 2662276"/>
              <a:gd name="connsiteY21" fmla="*/ 467415 h 934831"/>
              <a:gd name="connsiteX22" fmla="*/ 2309481 w 2662276"/>
              <a:gd name="connsiteY22" fmla="*/ 679075 h 934831"/>
              <a:gd name="connsiteX23" fmla="*/ 2291841 w 2662276"/>
              <a:gd name="connsiteY23" fmla="*/ 723171 h 934831"/>
              <a:gd name="connsiteX24" fmla="*/ 2247742 w 2662276"/>
              <a:gd name="connsiteY24" fmla="*/ 793724 h 934831"/>
              <a:gd name="connsiteX25" fmla="*/ 2212463 w 2662276"/>
              <a:gd name="connsiteY25" fmla="*/ 820182 h 934831"/>
              <a:gd name="connsiteX26" fmla="*/ 2186003 w 2662276"/>
              <a:gd name="connsiteY26" fmla="*/ 846639 h 934831"/>
              <a:gd name="connsiteX27" fmla="*/ 2115444 w 2662276"/>
              <a:gd name="connsiteY27" fmla="*/ 890735 h 934831"/>
              <a:gd name="connsiteX28" fmla="*/ 2088984 w 2662276"/>
              <a:gd name="connsiteY28" fmla="*/ 917193 h 934831"/>
              <a:gd name="connsiteX29" fmla="*/ 2044885 w 2662276"/>
              <a:gd name="connsiteY29" fmla="*/ 926012 h 934831"/>
              <a:gd name="connsiteX30" fmla="*/ 2009606 w 2662276"/>
              <a:gd name="connsiteY30" fmla="*/ 934831 h 934831"/>
              <a:gd name="connsiteX31" fmla="*/ 1868488 w 2662276"/>
              <a:gd name="connsiteY31" fmla="*/ 917193 h 934831"/>
              <a:gd name="connsiteX32" fmla="*/ 1850848 w 2662276"/>
              <a:gd name="connsiteY32" fmla="*/ 899554 h 934831"/>
              <a:gd name="connsiteX33" fmla="*/ 1859668 w 2662276"/>
              <a:gd name="connsiteY33" fmla="*/ 749629 h 934831"/>
              <a:gd name="connsiteX34" fmla="*/ 1877308 w 2662276"/>
              <a:gd name="connsiteY34" fmla="*/ 696714 h 934831"/>
              <a:gd name="connsiteX35" fmla="*/ 1921407 w 2662276"/>
              <a:gd name="connsiteY35" fmla="*/ 599703 h 934831"/>
              <a:gd name="connsiteX36" fmla="*/ 2115444 w 2662276"/>
              <a:gd name="connsiteY36" fmla="*/ 432139 h 934831"/>
              <a:gd name="connsiteX37" fmla="*/ 2388860 w 2662276"/>
              <a:gd name="connsiteY37" fmla="*/ 299851 h 934831"/>
              <a:gd name="connsiteX38" fmla="*/ 2529978 w 2662276"/>
              <a:gd name="connsiteY38" fmla="*/ 238117 h 934831"/>
              <a:gd name="connsiteX39" fmla="*/ 2582897 w 2662276"/>
              <a:gd name="connsiteY39" fmla="*/ 220479 h 934831"/>
              <a:gd name="connsiteX40" fmla="*/ 2618177 w 2662276"/>
              <a:gd name="connsiteY40" fmla="*/ 202841 h 934831"/>
              <a:gd name="connsiteX41" fmla="*/ 2662276 w 2662276"/>
              <a:gd name="connsiteY41" fmla="*/ 185202 h 93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2276" h="934831">
                <a:moveTo>
                  <a:pt x="0" y="537314"/>
                </a:moveTo>
                <a:cubicBezTo>
                  <a:pt x="85259" y="463821"/>
                  <a:pt x="419310" y="521691"/>
                  <a:pt x="510228" y="511511"/>
                </a:cubicBezTo>
                <a:cubicBezTo>
                  <a:pt x="601146" y="501331"/>
                  <a:pt x="532521" y="486623"/>
                  <a:pt x="545507" y="476235"/>
                </a:cubicBezTo>
                <a:cubicBezTo>
                  <a:pt x="562062" y="462992"/>
                  <a:pt x="582405" y="454842"/>
                  <a:pt x="598426" y="440958"/>
                </a:cubicBezTo>
                <a:cubicBezTo>
                  <a:pt x="626703" y="416453"/>
                  <a:pt x="644337" y="378319"/>
                  <a:pt x="677805" y="361586"/>
                </a:cubicBezTo>
                <a:cubicBezTo>
                  <a:pt x="719119" y="340931"/>
                  <a:pt x="753029" y="325200"/>
                  <a:pt x="792464" y="299851"/>
                </a:cubicBezTo>
                <a:cubicBezTo>
                  <a:pt x="813738" y="286176"/>
                  <a:pt x="832929" y="269431"/>
                  <a:pt x="854203" y="255756"/>
                </a:cubicBezTo>
                <a:cubicBezTo>
                  <a:pt x="967014" y="183241"/>
                  <a:pt x="864276" y="254499"/>
                  <a:pt x="977681" y="194021"/>
                </a:cubicBezTo>
                <a:cubicBezTo>
                  <a:pt x="1033943" y="164017"/>
                  <a:pt x="1045492" y="144877"/>
                  <a:pt x="1101159" y="123468"/>
                </a:cubicBezTo>
                <a:cubicBezTo>
                  <a:pt x="1121136" y="115785"/>
                  <a:pt x="1142814" y="113229"/>
                  <a:pt x="1162898" y="105830"/>
                </a:cubicBezTo>
                <a:cubicBezTo>
                  <a:pt x="1277079" y="63767"/>
                  <a:pt x="1266901" y="51518"/>
                  <a:pt x="1392215" y="26457"/>
                </a:cubicBezTo>
                <a:cubicBezTo>
                  <a:pt x="1406915" y="23517"/>
                  <a:pt x="1421498" y="19917"/>
                  <a:pt x="1436314" y="17638"/>
                </a:cubicBezTo>
                <a:cubicBezTo>
                  <a:pt x="1491987" y="9074"/>
                  <a:pt x="1547807" y="5098"/>
                  <a:pt x="1603892" y="0"/>
                </a:cubicBezTo>
                <a:cubicBezTo>
                  <a:pt x="1689151" y="2940"/>
                  <a:pt x="1774525" y="3498"/>
                  <a:pt x="1859668" y="8819"/>
                </a:cubicBezTo>
                <a:cubicBezTo>
                  <a:pt x="1868947" y="9399"/>
                  <a:pt x="1877188" y="15084"/>
                  <a:pt x="1886127" y="17638"/>
                </a:cubicBezTo>
                <a:cubicBezTo>
                  <a:pt x="1897783" y="20968"/>
                  <a:pt x="1909647" y="23517"/>
                  <a:pt x="1921407" y="26457"/>
                </a:cubicBezTo>
                <a:cubicBezTo>
                  <a:pt x="1949078" y="40291"/>
                  <a:pt x="2019951" y="72079"/>
                  <a:pt x="2044885" y="97011"/>
                </a:cubicBezTo>
                <a:cubicBezTo>
                  <a:pt x="2227803" y="279913"/>
                  <a:pt x="2038608" y="85540"/>
                  <a:pt x="2150724" y="211660"/>
                </a:cubicBezTo>
                <a:cubicBezTo>
                  <a:pt x="2161773" y="224089"/>
                  <a:pt x="2173573" y="235888"/>
                  <a:pt x="2186003" y="246936"/>
                </a:cubicBezTo>
                <a:cubicBezTo>
                  <a:pt x="2200073" y="259442"/>
                  <a:pt x="2217381" y="268337"/>
                  <a:pt x="2230102" y="282213"/>
                </a:cubicBezTo>
                <a:cubicBezTo>
                  <a:pt x="2290909" y="348542"/>
                  <a:pt x="2272972" y="334565"/>
                  <a:pt x="2300661" y="396862"/>
                </a:cubicBezTo>
                <a:cubicBezTo>
                  <a:pt x="2327017" y="456160"/>
                  <a:pt x="2312074" y="407233"/>
                  <a:pt x="2327121" y="467415"/>
                </a:cubicBezTo>
                <a:cubicBezTo>
                  <a:pt x="2321241" y="537968"/>
                  <a:pt x="2319156" y="608941"/>
                  <a:pt x="2309481" y="679075"/>
                </a:cubicBezTo>
                <a:cubicBezTo>
                  <a:pt x="2307318" y="694758"/>
                  <a:pt x="2298271" y="708704"/>
                  <a:pt x="2291841" y="723171"/>
                </a:cubicBezTo>
                <a:cubicBezTo>
                  <a:pt x="2280661" y="748325"/>
                  <a:pt x="2267520" y="773948"/>
                  <a:pt x="2247742" y="793724"/>
                </a:cubicBezTo>
                <a:cubicBezTo>
                  <a:pt x="2237348" y="804118"/>
                  <a:pt x="2223624" y="810616"/>
                  <a:pt x="2212463" y="820182"/>
                </a:cubicBezTo>
                <a:cubicBezTo>
                  <a:pt x="2202993" y="828299"/>
                  <a:pt x="2195473" y="838522"/>
                  <a:pt x="2186003" y="846639"/>
                </a:cubicBezTo>
                <a:cubicBezTo>
                  <a:pt x="2153941" y="874118"/>
                  <a:pt x="2151586" y="872666"/>
                  <a:pt x="2115444" y="890735"/>
                </a:cubicBezTo>
                <a:cubicBezTo>
                  <a:pt x="2106624" y="899554"/>
                  <a:pt x="2100140" y="911615"/>
                  <a:pt x="2088984" y="917193"/>
                </a:cubicBezTo>
                <a:cubicBezTo>
                  <a:pt x="2075576" y="923897"/>
                  <a:pt x="2059519" y="922760"/>
                  <a:pt x="2044885" y="926012"/>
                </a:cubicBezTo>
                <a:cubicBezTo>
                  <a:pt x="2033052" y="928641"/>
                  <a:pt x="2021366" y="931891"/>
                  <a:pt x="2009606" y="934831"/>
                </a:cubicBezTo>
                <a:cubicBezTo>
                  <a:pt x="1962567" y="928952"/>
                  <a:pt x="1914765" y="927476"/>
                  <a:pt x="1868488" y="917193"/>
                </a:cubicBezTo>
                <a:cubicBezTo>
                  <a:pt x="1860371" y="915389"/>
                  <a:pt x="1851285" y="907858"/>
                  <a:pt x="1850848" y="899554"/>
                </a:cubicBezTo>
                <a:cubicBezTo>
                  <a:pt x="1848217" y="849562"/>
                  <a:pt x="1853192" y="799270"/>
                  <a:pt x="1859668" y="749629"/>
                </a:cubicBezTo>
                <a:cubicBezTo>
                  <a:pt x="1862073" y="731193"/>
                  <a:pt x="1870954" y="714187"/>
                  <a:pt x="1877308" y="696714"/>
                </a:cubicBezTo>
                <a:cubicBezTo>
                  <a:pt x="1886511" y="671407"/>
                  <a:pt x="1907499" y="620564"/>
                  <a:pt x="1921407" y="599703"/>
                </a:cubicBezTo>
                <a:cubicBezTo>
                  <a:pt x="1964710" y="534754"/>
                  <a:pt x="2059820" y="461273"/>
                  <a:pt x="2115444" y="432139"/>
                </a:cubicBezTo>
                <a:cubicBezTo>
                  <a:pt x="2405805" y="280057"/>
                  <a:pt x="2200924" y="379356"/>
                  <a:pt x="2388860" y="299851"/>
                </a:cubicBezTo>
                <a:cubicBezTo>
                  <a:pt x="2436146" y="279847"/>
                  <a:pt x="2481269" y="254352"/>
                  <a:pt x="2529978" y="238117"/>
                </a:cubicBezTo>
                <a:cubicBezTo>
                  <a:pt x="2547618" y="232238"/>
                  <a:pt x="2565633" y="227384"/>
                  <a:pt x="2582897" y="220479"/>
                </a:cubicBezTo>
                <a:cubicBezTo>
                  <a:pt x="2595105" y="215596"/>
                  <a:pt x="2605866" y="207457"/>
                  <a:pt x="2618177" y="202841"/>
                </a:cubicBezTo>
                <a:cubicBezTo>
                  <a:pt x="2665351" y="185152"/>
                  <a:pt x="2642188" y="205288"/>
                  <a:pt x="2662276" y="185202"/>
                </a:cubicBezTo>
              </a:path>
            </a:pathLst>
          </a:custGeom>
          <a:ln w="76200" cmpd="sng">
            <a:solidFill>
              <a:schemeClr val="accent4">
                <a:lumMod val="50000"/>
                <a:lumOff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21506" name="Rectangle 2"/>
          <p:cNvSpPr>
            <a:spLocks noGrp="1" noChangeArrowheads="1"/>
          </p:cNvSpPr>
          <p:nvPr>
            <p:ph type="title"/>
          </p:nvPr>
        </p:nvSpPr>
        <p:spPr/>
        <p:txBody>
          <a:bodyPr/>
          <a:lstStyle/>
          <a:p>
            <a:r>
              <a:rPr lang="en-US" dirty="0"/>
              <a:t>What is a Computer Network</a:t>
            </a:r>
          </a:p>
        </p:txBody>
      </p:sp>
      <p:sp>
        <p:nvSpPr>
          <p:cNvPr id="7" name="Footer Placeholder 6"/>
          <p:cNvSpPr>
            <a:spLocks noGrp="1"/>
          </p:cNvSpPr>
          <p:nvPr>
            <p:ph type="ftr" sz="quarter" idx="11"/>
          </p:nvPr>
        </p:nvSpPr>
        <p:spPr/>
        <p:txBody>
          <a:bodyPr/>
          <a:lstStyle/>
          <a:p>
            <a:r>
              <a:rPr lang="nl-NL" dirty="0"/>
              <a:t>CS118 - Winter 2025</a:t>
            </a:r>
            <a:endParaRPr lang="en-US" dirty="0"/>
          </a:p>
        </p:txBody>
      </p:sp>
      <p:sp>
        <p:nvSpPr>
          <p:cNvPr id="9" name="Slide Number Placeholder 8">
            <a:extLst>
              <a:ext uri="{FF2B5EF4-FFF2-40B4-BE49-F238E27FC236}">
                <a16:creationId xmlns:a16="http://schemas.microsoft.com/office/drawing/2014/main" id="{FADC97A9-D197-BE41-BCE7-2B16776A71F2}"/>
              </a:ext>
            </a:extLst>
          </p:cNvPr>
          <p:cNvSpPr>
            <a:spLocks noGrp="1"/>
          </p:cNvSpPr>
          <p:nvPr>
            <p:ph type="sldNum" sz="quarter" idx="12"/>
          </p:nvPr>
        </p:nvSpPr>
        <p:spPr/>
        <p:txBody>
          <a:bodyPr/>
          <a:lstStyle/>
          <a:p>
            <a:fld id="{B846B7D9-7BDB-7541-8325-00A37CD224A3}" type="slidenum">
              <a:rPr lang="en-US" smtClean="0"/>
              <a:pPr/>
              <a:t>10</a:t>
            </a:fld>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8529" y="5288738"/>
            <a:ext cx="757438" cy="965356"/>
          </a:xfrm>
          <a:prstGeom prst="rect">
            <a:avLst/>
          </a:prstGeom>
        </p:spPr>
      </p:pic>
      <p:pic>
        <p:nvPicPr>
          <p:cNvPr id="5" name="Picture 4">
            <a:extLst>
              <a:ext uri="{FF2B5EF4-FFF2-40B4-BE49-F238E27FC236}">
                <a16:creationId xmlns:a16="http://schemas.microsoft.com/office/drawing/2014/main" id="{3E951780-4F0D-1E43-AB31-42BC84AF72EC}"/>
              </a:ext>
            </a:extLst>
          </p:cNvPr>
          <p:cNvPicPr>
            <a:picLocks noChangeAspect="1"/>
          </p:cNvPicPr>
          <p:nvPr/>
        </p:nvPicPr>
        <p:blipFill>
          <a:blip r:embed="rId4">
            <a:alphaModFix amt="50000"/>
          </a:blip>
          <a:stretch>
            <a:fillRect/>
          </a:stretch>
        </p:blipFill>
        <p:spPr>
          <a:xfrm>
            <a:off x="3955312" y="968596"/>
            <a:ext cx="5188688" cy="2081338"/>
          </a:xfrm>
          <a:prstGeom prst="rect">
            <a:avLst/>
          </a:prstGeom>
        </p:spPr>
      </p:pic>
      <p:grpSp>
        <p:nvGrpSpPr>
          <p:cNvPr id="16" name="Group 15">
            <a:extLst>
              <a:ext uri="{FF2B5EF4-FFF2-40B4-BE49-F238E27FC236}">
                <a16:creationId xmlns:a16="http://schemas.microsoft.com/office/drawing/2014/main" id="{3975082F-00C5-A448-9B93-BCFEB657C897}"/>
              </a:ext>
            </a:extLst>
          </p:cNvPr>
          <p:cNvGrpSpPr/>
          <p:nvPr/>
        </p:nvGrpSpPr>
        <p:grpSpPr>
          <a:xfrm>
            <a:off x="315653" y="5523470"/>
            <a:ext cx="1439006" cy="934552"/>
            <a:chOff x="311341" y="4219508"/>
            <a:chExt cx="1995062" cy="1314056"/>
          </a:xfrm>
        </p:grpSpPr>
        <p:pic>
          <p:nvPicPr>
            <p:cNvPr id="17" name="Picture 16">
              <a:extLst>
                <a:ext uri="{FF2B5EF4-FFF2-40B4-BE49-F238E27FC236}">
                  <a16:creationId xmlns:a16="http://schemas.microsoft.com/office/drawing/2014/main" id="{E3EA8545-4D54-FD4A-AE66-F876B6B742DE}"/>
                </a:ext>
              </a:extLst>
            </p:cNvPr>
            <p:cNvPicPr>
              <a:picLocks noChangeAspect="1"/>
            </p:cNvPicPr>
            <p:nvPr/>
          </p:nvPicPr>
          <p:blipFill>
            <a:blip r:embed="rId5"/>
            <a:stretch>
              <a:fillRect/>
            </a:stretch>
          </p:blipFill>
          <p:spPr>
            <a:xfrm>
              <a:off x="311341" y="4219508"/>
              <a:ext cx="1995062" cy="1299364"/>
            </a:xfrm>
            <a:prstGeom prst="rect">
              <a:avLst/>
            </a:prstGeom>
          </p:spPr>
        </p:pic>
        <p:pic>
          <p:nvPicPr>
            <p:cNvPr id="18" name="Picture 17">
              <a:extLst>
                <a:ext uri="{FF2B5EF4-FFF2-40B4-BE49-F238E27FC236}">
                  <a16:creationId xmlns:a16="http://schemas.microsoft.com/office/drawing/2014/main" id="{8E2C02B2-9E94-4441-AD9A-AA8DFAC368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6704" y="4300957"/>
              <a:ext cx="610078" cy="1232607"/>
            </a:xfrm>
            <a:prstGeom prst="rect">
              <a:avLst/>
            </a:prstGeom>
          </p:spPr>
        </p:pic>
      </p:grpSp>
      <p:pic>
        <p:nvPicPr>
          <p:cNvPr id="21" name="Picture 20">
            <a:extLst>
              <a:ext uri="{FF2B5EF4-FFF2-40B4-BE49-F238E27FC236}">
                <a16:creationId xmlns:a16="http://schemas.microsoft.com/office/drawing/2014/main" id="{3DB3BD83-A245-1F48-979E-5AE8469A1168}"/>
              </a:ext>
            </a:extLst>
          </p:cNvPr>
          <p:cNvPicPr>
            <a:picLocks noChangeAspect="1"/>
          </p:cNvPicPr>
          <p:nvPr/>
        </p:nvPicPr>
        <p:blipFill>
          <a:blip r:embed="rId7"/>
          <a:stretch>
            <a:fillRect/>
          </a:stretch>
        </p:blipFill>
        <p:spPr>
          <a:xfrm>
            <a:off x="398149" y="3887882"/>
            <a:ext cx="1016000" cy="723900"/>
          </a:xfrm>
          <a:prstGeom prst="rect">
            <a:avLst/>
          </a:prstGeom>
        </p:spPr>
      </p:pic>
      <p:pic>
        <p:nvPicPr>
          <p:cNvPr id="15" name="Picture 60">
            <a:extLst>
              <a:ext uri="{FF2B5EF4-FFF2-40B4-BE49-F238E27FC236}">
                <a16:creationId xmlns:a16="http://schemas.microsoft.com/office/drawing/2014/main" id="{46E394C4-F028-864A-8756-C9AC567D3792}"/>
              </a:ext>
            </a:extLst>
          </p:cNvPr>
          <p:cNvPicPr>
            <a:picLocks noChangeAspect="1" noChangeArrowheads="1"/>
          </p:cNvPicPr>
          <p:nvPr/>
        </p:nvPicPr>
        <p:blipFill>
          <a:blip r:embed="rId8"/>
          <a:srcRect/>
          <a:stretch>
            <a:fillRect/>
          </a:stretch>
        </p:blipFill>
        <p:spPr bwMode="auto">
          <a:xfrm>
            <a:off x="406357" y="4260456"/>
            <a:ext cx="1113523" cy="975547"/>
          </a:xfrm>
          <a:prstGeom prst="rect">
            <a:avLst/>
          </a:prstGeom>
          <a:noFill/>
          <a:ln w="9525">
            <a:noFill/>
            <a:miter lim="800000"/>
            <a:headEnd/>
            <a:tailEnd/>
          </a:ln>
        </p:spPr>
      </p:pic>
      <p:pic>
        <p:nvPicPr>
          <p:cNvPr id="195590" name="Picture 6"/>
          <p:cNvPicPr>
            <a:picLocks noChangeAspect="1" noChangeArrowheads="1"/>
          </p:cNvPicPr>
          <p:nvPr/>
        </p:nvPicPr>
        <p:blipFill>
          <a:blip r:embed="rId9" cstate="screen">
            <a:alphaModFix amt="50000"/>
            <a:extLst>
              <a:ext uri="{28A0092B-C50C-407E-A947-70E740481C1C}">
                <a14:useLocalDpi xmlns:a14="http://schemas.microsoft.com/office/drawing/2010/main"/>
              </a:ext>
            </a:extLst>
          </a:blip>
          <a:srcRect/>
          <a:stretch>
            <a:fillRect/>
          </a:stretch>
        </p:blipFill>
        <p:spPr bwMode="auto">
          <a:xfrm>
            <a:off x="5838845" y="3040912"/>
            <a:ext cx="3305160" cy="3466266"/>
          </a:xfrm>
          <a:prstGeom prst="rect">
            <a:avLst/>
          </a:prstGeom>
          <a:noFill/>
          <a:ln w="9525">
            <a:noFill/>
            <a:miter lim="800000"/>
            <a:headEnd/>
            <a:tailEnd/>
          </a:ln>
        </p:spPr>
      </p:pic>
      <p:pic>
        <p:nvPicPr>
          <p:cNvPr id="19" name="Picture 5">
            <a:extLst>
              <a:ext uri="{FF2B5EF4-FFF2-40B4-BE49-F238E27FC236}">
                <a16:creationId xmlns:a16="http://schemas.microsoft.com/office/drawing/2014/main" id="{2C704BB4-1AAD-A240-A60F-936F23249FF0}"/>
              </a:ext>
            </a:extLst>
          </p:cNvPr>
          <p:cNvPicPr>
            <a:picLocks noChangeAspect="1" noChangeArrowheads="1"/>
          </p:cNvPicPr>
          <p:nvPr/>
        </p:nvPicPr>
        <p:blipFill>
          <a:blip r:embed="rId10"/>
          <a:srcRect/>
          <a:stretch>
            <a:fillRect/>
          </a:stretch>
        </p:blipFill>
        <p:spPr bwMode="auto">
          <a:xfrm>
            <a:off x="486942" y="2235674"/>
            <a:ext cx="1474379" cy="1441741"/>
          </a:xfrm>
          <a:prstGeom prst="rect">
            <a:avLst/>
          </a:prstGeom>
          <a:noFill/>
          <a:ln w="9525">
            <a:noFill/>
            <a:miter lim="800000"/>
            <a:headEnd/>
            <a:tailEnd/>
          </a:ln>
        </p:spPr>
      </p:pic>
      <p:sp>
        <p:nvSpPr>
          <p:cNvPr id="10" name="Freeform 9">
            <a:extLst>
              <a:ext uri="{FF2B5EF4-FFF2-40B4-BE49-F238E27FC236}">
                <a16:creationId xmlns:a16="http://schemas.microsoft.com/office/drawing/2014/main" id="{C81C81DB-4592-C14D-8D1D-5640DACB756E}"/>
              </a:ext>
            </a:extLst>
          </p:cNvPr>
          <p:cNvSpPr/>
          <p:nvPr/>
        </p:nvSpPr>
        <p:spPr bwMode="auto">
          <a:xfrm>
            <a:off x="2902689" y="4444409"/>
            <a:ext cx="2902689" cy="361507"/>
          </a:xfrm>
          <a:custGeom>
            <a:avLst/>
            <a:gdLst>
              <a:gd name="connsiteX0" fmla="*/ 0 w 2902689"/>
              <a:gd name="connsiteY0" fmla="*/ 233917 h 361507"/>
              <a:gd name="connsiteX1" fmla="*/ 74428 w 2902689"/>
              <a:gd name="connsiteY1" fmla="*/ 276447 h 361507"/>
              <a:gd name="connsiteX2" fmla="*/ 318977 w 2902689"/>
              <a:gd name="connsiteY2" fmla="*/ 308344 h 361507"/>
              <a:gd name="connsiteX3" fmla="*/ 393405 w 2902689"/>
              <a:gd name="connsiteY3" fmla="*/ 308344 h 361507"/>
              <a:gd name="connsiteX4" fmla="*/ 499730 w 2902689"/>
              <a:gd name="connsiteY4" fmla="*/ 329610 h 361507"/>
              <a:gd name="connsiteX5" fmla="*/ 531628 w 2902689"/>
              <a:gd name="connsiteY5" fmla="*/ 340242 h 361507"/>
              <a:gd name="connsiteX6" fmla="*/ 627321 w 2902689"/>
              <a:gd name="connsiteY6" fmla="*/ 361507 h 361507"/>
              <a:gd name="connsiteX7" fmla="*/ 861237 w 2902689"/>
              <a:gd name="connsiteY7" fmla="*/ 350875 h 361507"/>
              <a:gd name="connsiteX8" fmla="*/ 903768 w 2902689"/>
              <a:gd name="connsiteY8" fmla="*/ 340242 h 361507"/>
              <a:gd name="connsiteX9" fmla="*/ 956930 w 2902689"/>
              <a:gd name="connsiteY9" fmla="*/ 329610 h 361507"/>
              <a:gd name="connsiteX10" fmla="*/ 988828 w 2902689"/>
              <a:gd name="connsiteY10" fmla="*/ 318977 h 361507"/>
              <a:gd name="connsiteX11" fmla="*/ 1031358 w 2902689"/>
              <a:gd name="connsiteY11" fmla="*/ 308344 h 361507"/>
              <a:gd name="connsiteX12" fmla="*/ 1095154 w 2902689"/>
              <a:gd name="connsiteY12" fmla="*/ 287079 h 361507"/>
              <a:gd name="connsiteX13" fmla="*/ 1190847 w 2902689"/>
              <a:gd name="connsiteY13" fmla="*/ 265814 h 361507"/>
              <a:gd name="connsiteX14" fmla="*/ 1233377 w 2902689"/>
              <a:gd name="connsiteY14" fmla="*/ 255182 h 361507"/>
              <a:gd name="connsiteX15" fmla="*/ 1286540 w 2902689"/>
              <a:gd name="connsiteY15" fmla="*/ 244549 h 361507"/>
              <a:gd name="connsiteX16" fmla="*/ 1318437 w 2902689"/>
              <a:gd name="connsiteY16" fmla="*/ 233917 h 361507"/>
              <a:gd name="connsiteX17" fmla="*/ 1509824 w 2902689"/>
              <a:gd name="connsiteY17" fmla="*/ 191386 h 361507"/>
              <a:gd name="connsiteX18" fmla="*/ 2349796 w 2902689"/>
              <a:gd name="connsiteY18" fmla="*/ 170121 h 361507"/>
              <a:gd name="connsiteX19" fmla="*/ 2413591 w 2902689"/>
              <a:gd name="connsiteY19" fmla="*/ 148856 h 361507"/>
              <a:gd name="connsiteX20" fmla="*/ 2445489 w 2902689"/>
              <a:gd name="connsiteY20" fmla="*/ 138224 h 361507"/>
              <a:gd name="connsiteX21" fmla="*/ 2488019 w 2902689"/>
              <a:gd name="connsiteY21" fmla="*/ 127591 h 361507"/>
              <a:gd name="connsiteX22" fmla="*/ 2541182 w 2902689"/>
              <a:gd name="connsiteY22" fmla="*/ 116958 h 361507"/>
              <a:gd name="connsiteX23" fmla="*/ 2583712 w 2902689"/>
              <a:gd name="connsiteY23" fmla="*/ 106326 h 361507"/>
              <a:gd name="connsiteX24" fmla="*/ 2636875 w 2902689"/>
              <a:gd name="connsiteY24" fmla="*/ 95693 h 361507"/>
              <a:gd name="connsiteX25" fmla="*/ 2700670 w 2902689"/>
              <a:gd name="connsiteY25" fmla="*/ 74428 h 361507"/>
              <a:gd name="connsiteX26" fmla="*/ 2764465 w 2902689"/>
              <a:gd name="connsiteY26" fmla="*/ 53163 h 361507"/>
              <a:gd name="connsiteX27" fmla="*/ 2860158 w 2902689"/>
              <a:gd name="connsiteY27" fmla="*/ 21265 h 361507"/>
              <a:gd name="connsiteX28" fmla="*/ 2902689 w 2902689"/>
              <a:gd name="connsiteY28" fmla="*/ 0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02689" h="361507">
                <a:moveTo>
                  <a:pt x="0" y="233917"/>
                </a:moveTo>
                <a:cubicBezTo>
                  <a:pt x="24809" y="248094"/>
                  <a:pt x="48484" y="264473"/>
                  <a:pt x="74428" y="276447"/>
                </a:cubicBezTo>
                <a:cubicBezTo>
                  <a:pt x="156944" y="314531"/>
                  <a:pt x="219613" y="302499"/>
                  <a:pt x="318977" y="308344"/>
                </a:cubicBezTo>
                <a:cubicBezTo>
                  <a:pt x="367408" y="292201"/>
                  <a:pt x="336520" y="296154"/>
                  <a:pt x="393405" y="308344"/>
                </a:cubicBezTo>
                <a:cubicBezTo>
                  <a:pt x="428746" y="315917"/>
                  <a:pt x="465441" y="318181"/>
                  <a:pt x="499730" y="329610"/>
                </a:cubicBezTo>
                <a:cubicBezTo>
                  <a:pt x="510363" y="333154"/>
                  <a:pt x="520851" y="337163"/>
                  <a:pt x="531628" y="340242"/>
                </a:cubicBezTo>
                <a:cubicBezTo>
                  <a:pt x="566677" y="350256"/>
                  <a:pt x="590763" y="354196"/>
                  <a:pt x="627321" y="361507"/>
                </a:cubicBezTo>
                <a:cubicBezTo>
                  <a:pt x="705293" y="357963"/>
                  <a:pt x="783414" y="356861"/>
                  <a:pt x="861237" y="350875"/>
                </a:cubicBezTo>
                <a:cubicBezTo>
                  <a:pt x="875807" y="349754"/>
                  <a:pt x="889503" y="343412"/>
                  <a:pt x="903768" y="340242"/>
                </a:cubicBezTo>
                <a:cubicBezTo>
                  <a:pt x="921409" y="336322"/>
                  <a:pt x="939398" y="333993"/>
                  <a:pt x="956930" y="329610"/>
                </a:cubicBezTo>
                <a:cubicBezTo>
                  <a:pt x="967803" y="326892"/>
                  <a:pt x="978051" y="322056"/>
                  <a:pt x="988828" y="318977"/>
                </a:cubicBezTo>
                <a:cubicBezTo>
                  <a:pt x="1002879" y="314962"/>
                  <a:pt x="1017361" y="312543"/>
                  <a:pt x="1031358" y="308344"/>
                </a:cubicBezTo>
                <a:cubicBezTo>
                  <a:pt x="1052828" y="301903"/>
                  <a:pt x="1073408" y="292515"/>
                  <a:pt x="1095154" y="287079"/>
                </a:cubicBezTo>
                <a:cubicBezTo>
                  <a:pt x="1198875" y="261150"/>
                  <a:pt x="1069362" y="292811"/>
                  <a:pt x="1190847" y="265814"/>
                </a:cubicBezTo>
                <a:cubicBezTo>
                  <a:pt x="1205112" y="262644"/>
                  <a:pt x="1219112" y="258352"/>
                  <a:pt x="1233377" y="255182"/>
                </a:cubicBezTo>
                <a:cubicBezTo>
                  <a:pt x="1251019" y="251262"/>
                  <a:pt x="1269008" y="248932"/>
                  <a:pt x="1286540" y="244549"/>
                </a:cubicBezTo>
                <a:cubicBezTo>
                  <a:pt x="1297413" y="241831"/>
                  <a:pt x="1307624" y="236866"/>
                  <a:pt x="1318437" y="233917"/>
                </a:cubicBezTo>
                <a:cubicBezTo>
                  <a:pt x="1358062" y="223110"/>
                  <a:pt x="1474393" y="194607"/>
                  <a:pt x="1509824" y="191386"/>
                </a:cubicBezTo>
                <a:cubicBezTo>
                  <a:pt x="1866823" y="158933"/>
                  <a:pt x="1587639" y="181330"/>
                  <a:pt x="2349796" y="170121"/>
                </a:cubicBezTo>
                <a:lnTo>
                  <a:pt x="2413591" y="148856"/>
                </a:lnTo>
                <a:cubicBezTo>
                  <a:pt x="2424224" y="145312"/>
                  <a:pt x="2434616" y="140942"/>
                  <a:pt x="2445489" y="138224"/>
                </a:cubicBezTo>
                <a:cubicBezTo>
                  <a:pt x="2459666" y="134680"/>
                  <a:pt x="2473754" y="130761"/>
                  <a:pt x="2488019" y="127591"/>
                </a:cubicBezTo>
                <a:cubicBezTo>
                  <a:pt x="2505661" y="123670"/>
                  <a:pt x="2523540" y="120878"/>
                  <a:pt x="2541182" y="116958"/>
                </a:cubicBezTo>
                <a:cubicBezTo>
                  <a:pt x="2555447" y="113788"/>
                  <a:pt x="2569447" y="109496"/>
                  <a:pt x="2583712" y="106326"/>
                </a:cubicBezTo>
                <a:cubicBezTo>
                  <a:pt x="2601354" y="102406"/>
                  <a:pt x="2619440" y="100448"/>
                  <a:pt x="2636875" y="95693"/>
                </a:cubicBezTo>
                <a:cubicBezTo>
                  <a:pt x="2658500" y="89795"/>
                  <a:pt x="2679405" y="81516"/>
                  <a:pt x="2700670" y="74428"/>
                </a:cubicBezTo>
                <a:lnTo>
                  <a:pt x="2764465" y="53163"/>
                </a:lnTo>
                <a:lnTo>
                  <a:pt x="2860158" y="21265"/>
                </a:lnTo>
                <a:cubicBezTo>
                  <a:pt x="2896812" y="9047"/>
                  <a:pt x="2884130" y="18559"/>
                  <a:pt x="2902689" y="0"/>
                </a:cubicBezTo>
              </a:path>
            </a:pathLst>
          </a:custGeom>
          <a:noFill/>
          <a:ln w="76200" cap="flat" cmpd="sng" algn="ctr">
            <a:solidFill>
              <a:schemeClr val="accent2">
                <a:lumMod val="60000"/>
                <a:lumOff val="40000"/>
              </a:schemeClr>
            </a:solidFill>
            <a:prstDash val="solid"/>
            <a:round/>
            <a:headEnd type="none" w="med" len="med"/>
            <a:tailEnd type="none" w="med" len="med"/>
            <a:extLst>
              <a:ext uri="{C807C97D-BFC1-408E-A445-0C87EB9F89A2}">
                <ask:lineSketchStyleProps xmlns:ask="http://schemas.microsoft.com/office/drawing/2018/sketchyshapes" sd="2600011676">
                  <ask:type>
                    <ask:lineSketchScribble/>
                  </ask:type>
                </ask:lineSketchStyleProps>
              </a:ext>
            </a:extLst>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pic>
        <p:nvPicPr>
          <p:cNvPr id="2" name="Picture 1">
            <a:extLst>
              <a:ext uri="{FF2B5EF4-FFF2-40B4-BE49-F238E27FC236}">
                <a16:creationId xmlns:a16="http://schemas.microsoft.com/office/drawing/2014/main" id="{0943F315-059F-EF40-898D-177F94B817FF}"/>
              </a:ext>
            </a:extLst>
          </p:cNvPr>
          <p:cNvPicPr>
            <a:picLocks noChangeAspect="1"/>
          </p:cNvPicPr>
          <p:nvPr/>
        </p:nvPicPr>
        <p:blipFill>
          <a:blip r:embed="rId11">
            <a:duotone>
              <a:schemeClr val="accent2">
                <a:shade val="45000"/>
                <a:satMod val="135000"/>
              </a:schemeClr>
              <a:prstClr val="white"/>
            </a:duotone>
          </a:blip>
          <a:stretch>
            <a:fillRect/>
          </a:stretch>
        </p:blipFill>
        <p:spPr>
          <a:xfrm>
            <a:off x="1667914" y="3887882"/>
            <a:ext cx="1011820" cy="1011820"/>
          </a:xfrm>
          <a:prstGeom prst="rect">
            <a:avLst/>
          </a:prstGeom>
        </p:spPr>
      </p:pic>
    </p:spTree>
    <p:extLst>
      <p:ext uri="{BB962C8B-B14F-4D97-AF65-F5344CB8AC3E}">
        <p14:creationId xmlns:p14="http://schemas.microsoft.com/office/powerpoint/2010/main" val="2642523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Fix, pipe, plumber, plumbing, repair, service, serviceman icon - Download  on Iconfinder">
            <a:extLst>
              <a:ext uri="{FF2B5EF4-FFF2-40B4-BE49-F238E27FC236}">
                <a16:creationId xmlns:a16="http://schemas.microsoft.com/office/drawing/2014/main" id="{76C7A1FF-44DF-0447-9F92-D325C3C300F0}"/>
              </a:ext>
            </a:extLst>
          </p:cNvPr>
          <p:cNvPicPr>
            <a:picLocks noChangeAspect="1" noChangeArrowheads="1"/>
          </p:cNvPicPr>
          <p:nvPr/>
        </p:nvPicPr>
        <p:blipFill>
          <a:blip r:embed="rId2">
            <a:alphaModFix amt="15000"/>
            <a:extLst>
              <a:ext uri="{28A0092B-C50C-407E-A947-70E740481C1C}">
                <a14:useLocalDpi xmlns:a14="http://schemas.microsoft.com/office/drawing/2010/main"/>
              </a:ext>
            </a:extLst>
          </a:blip>
          <a:srcRect/>
          <a:stretch>
            <a:fillRect/>
          </a:stretch>
        </p:blipFill>
        <p:spPr bwMode="auto">
          <a:xfrm>
            <a:off x="2392680" y="1249680"/>
            <a:ext cx="5430520" cy="543052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AC0BB41C-054D-9B4B-A572-824E121AE784}"/>
              </a:ext>
            </a:extLst>
          </p:cNvPr>
          <p:cNvSpPr>
            <a:spLocks noGrp="1"/>
          </p:cNvSpPr>
          <p:nvPr>
            <p:ph type="ftr" sz="quarter" idx="11"/>
          </p:nvPr>
        </p:nvSpPr>
        <p:spPr/>
        <p:txBody>
          <a:bodyPr/>
          <a:lstStyle/>
          <a:p>
            <a:pPr>
              <a:defRPr/>
            </a:pPr>
            <a:r>
              <a:rPr lang="nl-NL" dirty="0"/>
              <a:t>CS118 - Winter 2025</a:t>
            </a:r>
            <a:endParaRPr lang="en-US" dirty="0"/>
          </a:p>
        </p:txBody>
      </p:sp>
      <p:sp>
        <p:nvSpPr>
          <p:cNvPr id="4" name="Slide Number Placeholder 3">
            <a:extLst>
              <a:ext uri="{FF2B5EF4-FFF2-40B4-BE49-F238E27FC236}">
                <a16:creationId xmlns:a16="http://schemas.microsoft.com/office/drawing/2014/main" id="{63132177-561A-4146-8FC0-78AEE5BA89B0}"/>
              </a:ext>
            </a:extLst>
          </p:cNvPr>
          <p:cNvSpPr>
            <a:spLocks noGrp="1"/>
          </p:cNvSpPr>
          <p:nvPr>
            <p:ph type="sldNum" sz="quarter" idx="12"/>
          </p:nvPr>
        </p:nvSpPr>
        <p:spPr/>
        <p:txBody>
          <a:bodyPr/>
          <a:lstStyle/>
          <a:p>
            <a:pPr>
              <a:defRPr/>
            </a:pPr>
            <a:fld id="{5839C53E-9712-814C-9BC8-2C6C5C482B7D}" type="slidenum">
              <a:rPr lang="en-US" smtClean="0"/>
              <a:pPr>
                <a:defRPr/>
              </a:pPr>
              <a:t>11</a:t>
            </a:fld>
            <a:endParaRPr lang="en-US" dirty="0"/>
          </a:p>
        </p:txBody>
      </p:sp>
      <p:pic>
        <p:nvPicPr>
          <p:cNvPr id="6" name="Picture 5">
            <a:extLst>
              <a:ext uri="{FF2B5EF4-FFF2-40B4-BE49-F238E27FC236}">
                <a16:creationId xmlns:a16="http://schemas.microsoft.com/office/drawing/2014/main" id="{D2FAD617-5C22-8D44-9B23-27475596326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5952" y="255000"/>
            <a:ext cx="5393183" cy="3308337"/>
          </a:xfrm>
          <a:prstGeom prst="rect">
            <a:avLst/>
          </a:prstGeom>
        </p:spPr>
      </p:pic>
      <p:pic>
        <p:nvPicPr>
          <p:cNvPr id="162818" name="Picture 2" descr="What is augmented reality? | Cafe24 Newsroom">
            <a:extLst>
              <a:ext uri="{FF2B5EF4-FFF2-40B4-BE49-F238E27FC236}">
                <a16:creationId xmlns:a16="http://schemas.microsoft.com/office/drawing/2014/main" id="{D8EA4AD0-72C8-BB4A-A3A7-6AC7CAF92D8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5087" y="3751575"/>
            <a:ext cx="4869173" cy="2735856"/>
          </a:xfrm>
          <a:prstGeom prst="rect">
            <a:avLst/>
          </a:prstGeom>
          <a:noFill/>
          <a:extLst>
            <a:ext uri="{909E8E84-426E-40DD-AFC4-6F175D3DCCD1}">
              <a14:hiddenFill xmlns:a14="http://schemas.microsoft.com/office/drawing/2010/main">
                <a:solidFill>
                  <a:srgbClr val="FFFFFF"/>
                </a:solidFill>
              </a14:hiddenFill>
            </a:ext>
          </a:extLst>
        </p:spPr>
      </p:pic>
      <p:pic>
        <p:nvPicPr>
          <p:cNvPr id="162820" name="Picture 4" descr="Augmented reality: What is it &amp;amp; how will it affect telecommunications? -  VertiGIS">
            <a:extLst>
              <a:ext uri="{FF2B5EF4-FFF2-40B4-BE49-F238E27FC236}">
                <a16:creationId xmlns:a16="http://schemas.microsoft.com/office/drawing/2014/main" id="{FCFCDAEF-1E9D-1E40-98B0-D4B85EDB809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96117" y="1243064"/>
            <a:ext cx="6639323" cy="44262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988668-B395-85E0-BD6D-9893DBEEB510}"/>
              </a:ext>
            </a:extLst>
          </p:cNvPr>
          <p:cNvSpPr txBox="1"/>
          <p:nvPr/>
        </p:nvSpPr>
        <p:spPr>
          <a:xfrm>
            <a:off x="5832389" y="284205"/>
            <a:ext cx="3182281" cy="523220"/>
          </a:xfrm>
          <a:prstGeom prst="rect">
            <a:avLst/>
          </a:prstGeom>
          <a:noFill/>
        </p:spPr>
        <p:txBody>
          <a:bodyPr wrap="none" rtlCol="0">
            <a:spAutoFit/>
          </a:bodyPr>
          <a:lstStyle/>
          <a:p>
            <a:r>
              <a:rPr lang="en-US" sz="2800" b="1" dirty="0">
                <a:solidFill>
                  <a:srgbClr val="0000D4"/>
                </a:solidFill>
                <a:latin typeface="Helvetica Neue" panose="02000503000000020004" pitchFamily="2" charset="0"/>
                <a:ea typeface="Helvetica Neue" panose="02000503000000020004" pitchFamily="2" charset="0"/>
                <a:cs typeface="Helvetica Neue" panose="02000503000000020004" pitchFamily="2" charset="0"/>
              </a:rPr>
              <a:t>Coming to you ....</a:t>
            </a:r>
          </a:p>
        </p:txBody>
      </p:sp>
    </p:spTree>
    <p:extLst>
      <p:ext uri="{BB962C8B-B14F-4D97-AF65-F5344CB8AC3E}">
        <p14:creationId xmlns:p14="http://schemas.microsoft.com/office/powerpoint/2010/main" val="23176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animEffect transition="in" filter="fade">
                                      <p:cBhvr>
                                        <p:cTn id="11" dur="10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62818"/>
                                        </p:tgtEl>
                                        <p:attrNameLst>
                                          <p:attrName>style.visibility</p:attrName>
                                        </p:attrNameLst>
                                      </p:cBhvr>
                                      <p:to>
                                        <p:strVal val="visible"/>
                                      </p:to>
                                    </p:set>
                                    <p:anim calcmode="lin" valueType="num">
                                      <p:cBhvr>
                                        <p:cTn id="15" dur="500" fill="hold"/>
                                        <p:tgtEl>
                                          <p:spTgt spid="162818"/>
                                        </p:tgtEl>
                                        <p:attrNameLst>
                                          <p:attrName>ppt_w</p:attrName>
                                        </p:attrNameLst>
                                      </p:cBhvr>
                                      <p:tavLst>
                                        <p:tav tm="0">
                                          <p:val>
                                            <p:fltVal val="0"/>
                                          </p:val>
                                        </p:tav>
                                        <p:tav tm="100000">
                                          <p:val>
                                            <p:strVal val="#ppt_w"/>
                                          </p:val>
                                        </p:tav>
                                      </p:tavLst>
                                    </p:anim>
                                    <p:anim calcmode="lin" valueType="num">
                                      <p:cBhvr>
                                        <p:cTn id="16" dur="500" fill="hold"/>
                                        <p:tgtEl>
                                          <p:spTgt spid="162818"/>
                                        </p:tgtEl>
                                        <p:attrNameLst>
                                          <p:attrName>ppt_h</p:attrName>
                                        </p:attrNameLst>
                                      </p:cBhvr>
                                      <p:tavLst>
                                        <p:tav tm="0">
                                          <p:val>
                                            <p:fltVal val="0"/>
                                          </p:val>
                                        </p:tav>
                                        <p:tav tm="100000">
                                          <p:val>
                                            <p:strVal val="#ppt_h"/>
                                          </p:val>
                                        </p:tav>
                                      </p:tavLst>
                                    </p:anim>
                                    <p:animEffect transition="in" filter="fade">
                                      <p:cBhvr>
                                        <p:cTn id="17" dur="500"/>
                                        <p:tgtEl>
                                          <p:spTgt spid="16281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2820"/>
                                        </p:tgtEl>
                                        <p:attrNameLst>
                                          <p:attrName>style.visibility</p:attrName>
                                        </p:attrNameLst>
                                      </p:cBhvr>
                                      <p:to>
                                        <p:strVal val="visible"/>
                                      </p:to>
                                    </p:set>
                                    <p:anim calcmode="lin" valueType="num">
                                      <p:cBhvr>
                                        <p:cTn id="21" dur="500" fill="hold"/>
                                        <p:tgtEl>
                                          <p:spTgt spid="162820"/>
                                        </p:tgtEl>
                                        <p:attrNameLst>
                                          <p:attrName>ppt_w</p:attrName>
                                        </p:attrNameLst>
                                      </p:cBhvr>
                                      <p:tavLst>
                                        <p:tav tm="0">
                                          <p:val>
                                            <p:fltVal val="0"/>
                                          </p:val>
                                        </p:tav>
                                        <p:tav tm="100000">
                                          <p:val>
                                            <p:strVal val="#ppt_w"/>
                                          </p:val>
                                        </p:tav>
                                      </p:tavLst>
                                    </p:anim>
                                    <p:anim calcmode="lin" valueType="num">
                                      <p:cBhvr>
                                        <p:cTn id="22" dur="500" fill="hold"/>
                                        <p:tgtEl>
                                          <p:spTgt spid="162820"/>
                                        </p:tgtEl>
                                        <p:attrNameLst>
                                          <p:attrName>ppt_h</p:attrName>
                                        </p:attrNameLst>
                                      </p:cBhvr>
                                      <p:tavLst>
                                        <p:tav tm="0">
                                          <p:val>
                                            <p:fltVal val="0"/>
                                          </p:val>
                                        </p:tav>
                                        <p:tav tm="100000">
                                          <p:val>
                                            <p:strVal val="#ppt_h"/>
                                          </p:val>
                                        </p:tav>
                                      </p:tavLst>
                                    </p:anim>
                                    <p:animEffect transition="in" filter="fade">
                                      <p:cBhvr>
                                        <p:cTn id="23" dur="50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dirty="0"/>
              <a:t>Terminology</a:t>
            </a:r>
            <a:endParaRPr lang="en-US" dirty="0">
              <a:latin typeface="Gill Sans MT" charset="0"/>
            </a:endParaRPr>
          </a:p>
        </p:txBody>
      </p:sp>
      <p:sp>
        <p:nvSpPr>
          <p:cNvPr id="4" name="Footer Placeholder 3"/>
          <p:cNvSpPr>
            <a:spLocks noGrp="1"/>
          </p:cNvSpPr>
          <p:nvPr>
            <p:ph type="ftr" sz="quarter" idx="11"/>
          </p:nvPr>
        </p:nvSpPr>
        <p:spPr>
          <a:xfrm>
            <a:off x="7571232" y="6675661"/>
            <a:ext cx="1572768" cy="182339"/>
          </a:xfrm>
          <a:prstGeom prst="rect">
            <a:avLst/>
          </a:prstGeom>
        </p:spPr>
        <p:txBody>
          <a:bodyPr/>
          <a:lstStyle/>
          <a:p>
            <a:pPr>
              <a:defRPr/>
            </a:pPr>
            <a:r>
              <a:rPr lang="nl-NL" dirty="0"/>
              <a:t>CS118 - Winter 2025</a:t>
            </a:r>
            <a:endParaRPr lang="en-US" dirty="0"/>
          </a:p>
        </p:txBody>
      </p:sp>
      <p:sp>
        <p:nvSpPr>
          <p:cNvPr id="4099" name="Rectangle 3"/>
          <p:cNvSpPr>
            <a:spLocks noGrp="1" noChangeArrowheads="1"/>
          </p:cNvSpPr>
          <p:nvPr>
            <p:ph type="body" sz="half" idx="4294967295"/>
          </p:nvPr>
        </p:nvSpPr>
        <p:spPr>
          <a:xfrm>
            <a:off x="1684059" y="1222744"/>
            <a:ext cx="3568425" cy="2030819"/>
          </a:xfrm>
        </p:spPr>
        <p:txBody>
          <a:bodyPr>
            <a:normAutofit fontScale="92500" lnSpcReduction="20000"/>
          </a:bodyPr>
          <a:lstStyle/>
          <a:p>
            <a:pPr marL="228600" indent="-228600" eaLnBrk="1" hangingPunct="1">
              <a:spcBef>
                <a:spcPct val="15000"/>
              </a:spcBef>
              <a:buSzPct val="75000"/>
              <a:buFont typeface="Wingdings" pitchFamily="2" charset="2"/>
              <a:buChar char="§"/>
            </a:pPr>
            <a:r>
              <a:rPr lang="en-US" sz="2400" dirty="0">
                <a:latin typeface="Gill Sans MT" charset="0"/>
              </a:rPr>
              <a:t>billions of connected computing devices: </a:t>
            </a:r>
          </a:p>
          <a:p>
            <a:pPr marL="457200" lvl="1" indent="-228600" eaLnBrk="1" hangingPunct="1">
              <a:spcBef>
                <a:spcPct val="15000"/>
              </a:spcBef>
              <a:buSzPct val="75000"/>
              <a:buFont typeface="Wingdings" pitchFamily="2" charset="2"/>
              <a:buChar char="§"/>
            </a:pPr>
            <a:r>
              <a:rPr lang="en-US" i="1" dirty="0">
                <a:solidFill>
                  <a:srgbClr val="3A1FFF"/>
                </a:solidFill>
                <a:latin typeface="Gill Sans MT" charset="0"/>
                <a:ea typeface="ＭＳ Ｐゴシック" charset="0"/>
                <a:cs typeface="ＭＳ Ｐゴシック" charset="0"/>
              </a:rPr>
              <a:t>hosts</a:t>
            </a:r>
            <a:r>
              <a:rPr lang="en-US" i="1" dirty="0">
                <a:solidFill>
                  <a:srgbClr val="CC0000"/>
                </a:solidFill>
                <a:latin typeface="Gill Sans MT" charset="0"/>
                <a:ea typeface="ＭＳ Ｐゴシック" charset="0"/>
                <a:cs typeface="ＭＳ Ｐゴシック" charset="0"/>
              </a:rPr>
              <a:t> </a:t>
            </a:r>
            <a:r>
              <a:rPr lang="en-US" i="1" dirty="0">
                <a:latin typeface="Gill Sans MT" charset="0"/>
                <a:ea typeface="ＭＳ Ｐゴシック" charset="0"/>
                <a:cs typeface="ＭＳ Ｐゴシック" charset="0"/>
              </a:rPr>
              <a:t>=</a:t>
            </a:r>
            <a:r>
              <a:rPr lang="en-US" i="1" dirty="0">
                <a:solidFill>
                  <a:srgbClr val="CC0000"/>
                </a:solidFill>
                <a:latin typeface="Gill Sans MT" charset="0"/>
                <a:ea typeface="ＭＳ Ｐゴシック" charset="0"/>
                <a:cs typeface="ＭＳ Ｐゴシック" charset="0"/>
              </a:rPr>
              <a:t> </a:t>
            </a:r>
            <a:r>
              <a:rPr lang="en-US" i="1" dirty="0">
                <a:solidFill>
                  <a:srgbClr val="3A1FFF"/>
                </a:solidFill>
                <a:latin typeface="Gill Sans MT" charset="0"/>
                <a:ea typeface="ＭＳ Ｐゴシック" charset="0"/>
                <a:cs typeface="ＭＳ Ｐゴシック" charset="0"/>
              </a:rPr>
              <a:t>end systems</a:t>
            </a:r>
            <a:r>
              <a:rPr lang="en-US" i="1" dirty="0">
                <a:solidFill>
                  <a:srgbClr val="FF0000"/>
                </a:solidFill>
                <a:latin typeface="Gill Sans MT" charset="0"/>
                <a:ea typeface="ＭＳ Ｐゴシック" charset="0"/>
                <a:cs typeface="ＭＳ Ｐゴシック" charset="0"/>
              </a:rPr>
              <a:t> </a:t>
            </a:r>
          </a:p>
          <a:p>
            <a:pPr marL="457200" lvl="1" indent="-228600" eaLnBrk="1" hangingPunct="1">
              <a:buSzPct val="75000"/>
              <a:buFont typeface="Wingdings" pitchFamily="2" charset="2"/>
              <a:buChar char="§"/>
            </a:pPr>
            <a:r>
              <a:rPr lang="en-US" dirty="0">
                <a:latin typeface="Gill Sans MT" charset="0"/>
                <a:cs typeface="Arial" charset="0"/>
              </a:rPr>
              <a:t>running </a:t>
            </a:r>
            <a:r>
              <a:rPr lang="en-US" i="1" dirty="0">
                <a:solidFill>
                  <a:srgbClr val="3A1FFF"/>
                </a:solidFill>
                <a:latin typeface="Gill Sans MT" charset="0"/>
                <a:cs typeface="Arial" charset="0"/>
              </a:rPr>
              <a:t>network apps</a:t>
            </a:r>
          </a:p>
          <a:p>
            <a:pPr marL="457200" lvl="1" indent="-228600" eaLnBrk="1" hangingPunct="1">
              <a:buSzPct val="75000"/>
              <a:buFont typeface="Wingdings" pitchFamily="2" charset="2"/>
              <a:buChar char="§"/>
            </a:pPr>
            <a:r>
              <a:rPr lang="en-US" dirty="0">
                <a:latin typeface="Gill Sans MT" charset="0"/>
                <a:cs typeface="Arial" charset="0"/>
              </a:rPr>
              <a:t>Apps send/receive</a:t>
            </a:r>
            <a:r>
              <a:rPr lang="en-US" dirty="0">
                <a:solidFill>
                  <a:srgbClr val="3A1FFF"/>
                </a:solidFill>
                <a:latin typeface="Gill Sans MT" charset="0"/>
                <a:cs typeface="Arial" charset="0"/>
              </a:rPr>
              <a:t> </a:t>
            </a:r>
            <a:r>
              <a:rPr lang="en-US" i="1" dirty="0">
                <a:solidFill>
                  <a:srgbClr val="3A1FFF"/>
                </a:solidFill>
                <a:latin typeface="Gill Sans MT" charset="0"/>
                <a:cs typeface="Arial" charset="0"/>
              </a:rPr>
              <a:t>data packets</a:t>
            </a:r>
          </a:p>
        </p:txBody>
      </p:sp>
      <p:grpSp>
        <p:nvGrpSpPr>
          <p:cNvPr id="10" name="Group 9">
            <a:extLst>
              <a:ext uri="{FF2B5EF4-FFF2-40B4-BE49-F238E27FC236}">
                <a16:creationId xmlns:a16="http://schemas.microsoft.com/office/drawing/2014/main" id="{11C73F8B-877F-9B4A-B65C-BE67A7C5BD37}"/>
              </a:ext>
            </a:extLst>
          </p:cNvPr>
          <p:cNvGrpSpPr/>
          <p:nvPr/>
        </p:nvGrpSpPr>
        <p:grpSpPr>
          <a:xfrm>
            <a:off x="318307" y="4973637"/>
            <a:ext cx="4598391" cy="1884363"/>
            <a:chOff x="318307" y="4973637"/>
            <a:chExt cx="4598391" cy="1884363"/>
          </a:xfrm>
        </p:grpSpPr>
        <p:sp>
          <p:nvSpPr>
            <p:cNvPr id="4766" name="Rectangle 670"/>
            <p:cNvSpPr>
              <a:spLocks noChangeArrowheads="1"/>
            </p:cNvSpPr>
            <p:nvPr/>
          </p:nvSpPr>
          <p:spPr bwMode="auto">
            <a:xfrm>
              <a:off x="1548023" y="4973637"/>
              <a:ext cx="3368675" cy="188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lnSpc>
                  <a:spcPct val="85000"/>
                </a:lnSpc>
                <a:spcBef>
                  <a:spcPct val="20000"/>
                </a:spcBef>
                <a:buClr>
                  <a:srgbClr val="000099"/>
                </a:buClr>
                <a:buSzPct val="75000"/>
                <a:buFont typeface="Wingdings" pitchFamily="2" charset="2"/>
                <a:buChar char="§"/>
              </a:pPr>
              <a:r>
                <a:rPr lang="en-US" i="1" dirty="0">
                  <a:solidFill>
                    <a:srgbClr val="3A1FFF"/>
                  </a:solidFill>
                  <a:latin typeface="Gill Sans MT" charset="0"/>
                </a:rPr>
                <a:t>communication links</a:t>
              </a:r>
              <a:endParaRPr lang="en-US" dirty="0">
                <a:solidFill>
                  <a:srgbClr val="3A1FFF"/>
                </a:solidFill>
                <a:latin typeface="Gill Sans MT" charset="0"/>
              </a:endParaRPr>
            </a:p>
            <a:p>
              <a:pPr lvl="1" indent="-228600">
                <a:lnSpc>
                  <a:spcPct val="80000"/>
                </a:lnSpc>
                <a:spcBef>
                  <a:spcPct val="10000"/>
                </a:spcBef>
                <a:buClr>
                  <a:srgbClr val="000099"/>
                </a:buClr>
                <a:buSzPct val="75000"/>
                <a:buFont typeface="Wingdings" charset="0"/>
                <a:buChar char="§"/>
              </a:pPr>
              <a:r>
                <a:rPr lang="en-US" dirty="0">
                  <a:latin typeface="Gill Sans MT" charset="0"/>
                </a:rPr>
                <a:t>fiber, copper, radio, satellite</a:t>
              </a:r>
            </a:p>
            <a:p>
              <a:pPr lvl="1" indent="-228600">
                <a:lnSpc>
                  <a:spcPct val="80000"/>
                </a:lnSpc>
                <a:spcBef>
                  <a:spcPct val="10000"/>
                </a:spcBef>
                <a:buClr>
                  <a:srgbClr val="000099"/>
                </a:buClr>
                <a:buSzPct val="75000"/>
                <a:buFont typeface="Wingdings" charset="0"/>
                <a:buChar char="§"/>
              </a:pPr>
              <a:r>
                <a:rPr lang="en-US" dirty="0">
                  <a:latin typeface="Gill Sans MT" charset="0"/>
                </a:rPr>
                <a:t>transmission rate = </a:t>
              </a:r>
              <a:r>
                <a:rPr lang="en-US" i="1" dirty="0">
                  <a:solidFill>
                    <a:srgbClr val="3A1FFF"/>
                  </a:solidFill>
                  <a:latin typeface="Gill Sans MT" charset="0"/>
                </a:rPr>
                <a:t>bandwidth (BW)</a:t>
              </a:r>
              <a:endParaRPr lang="en-US" dirty="0">
                <a:solidFill>
                  <a:srgbClr val="3A1FFF"/>
                </a:solidFill>
                <a:latin typeface="Gill Sans MT" charset="0"/>
              </a:endParaRPr>
            </a:p>
          </p:txBody>
        </p:sp>
        <p:sp>
          <p:nvSpPr>
            <p:cNvPr id="35260" name="Text Box 666"/>
            <p:cNvSpPr txBox="1">
              <a:spLocks noChangeArrowheads="1"/>
            </p:cNvSpPr>
            <p:nvPr/>
          </p:nvSpPr>
          <p:spPr bwMode="auto">
            <a:xfrm>
              <a:off x="792969" y="6007315"/>
              <a:ext cx="60801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75000"/>
                </a:lnSpc>
              </a:pPr>
              <a:r>
                <a:rPr lang="en-US" sz="1400" dirty="0"/>
                <a:t>wired</a:t>
              </a:r>
            </a:p>
            <a:p>
              <a:pPr>
                <a:lnSpc>
                  <a:spcPct val="75000"/>
                </a:lnSpc>
              </a:pPr>
              <a:r>
                <a:rPr lang="en-US" sz="1400" dirty="0"/>
                <a:t>links</a:t>
              </a:r>
            </a:p>
          </p:txBody>
        </p:sp>
        <p:sp>
          <p:nvSpPr>
            <p:cNvPr id="35261" name="Text Box 669"/>
            <p:cNvSpPr txBox="1">
              <a:spLocks noChangeArrowheads="1"/>
            </p:cNvSpPr>
            <p:nvPr/>
          </p:nvSpPr>
          <p:spPr bwMode="auto">
            <a:xfrm>
              <a:off x="818369" y="5524715"/>
              <a:ext cx="8255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75000"/>
                </a:lnSpc>
              </a:pPr>
              <a:r>
                <a:rPr lang="en-US" sz="1400" dirty="0"/>
                <a:t>wireless</a:t>
              </a:r>
            </a:p>
            <a:p>
              <a:pPr>
                <a:lnSpc>
                  <a:spcPct val="75000"/>
                </a:lnSpc>
              </a:pPr>
              <a:r>
                <a:rPr lang="en-US" sz="1400" dirty="0"/>
                <a:t>links</a:t>
              </a:r>
            </a:p>
          </p:txBody>
        </p:sp>
        <p:grpSp>
          <p:nvGrpSpPr>
            <p:cNvPr id="35262" name="Group 819"/>
            <p:cNvGrpSpPr>
              <a:grpSpLocks/>
            </p:cNvGrpSpPr>
            <p:nvPr/>
          </p:nvGrpSpPr>
          <p:grpSpPr bwMode="auto">
            <a:xfrm>
              <a:off x="980827" y="5014409"/>
              <a:ext cx="319087" cy="447675"/>
              <a:chOff x="742" y="2409"/>
              <a:chExt cx="576" cy="881"/>
            </a:xfrm>
          </p:grpSpPr>
          <p:grpSp>
            <p:nvGrpSpPr>
              <p:cNvPr id="35267" name="Group 820"/>
              <p:cNvGrpSpPr>
                <a:grpSpLocks/>
              </p:cNvGrpSpPr>
              <p:nvPr/>
            </p:nvGrpSpPr>
            <p:grpSpPr bwMode="auto">
              <a:xfrm>
                <a:off x="832" y="2643"/>
                <a:ext cx="376" cy="647"/>
                <a:chOff x="3130" y="3288"/>
                <a:chExt cx="410" cy="742"/>
              </a:xfrm>
            </p:grpSpPr>
            <p:sp>
              <p:nvSpPr>
                <p:cNvPr id="35270"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271"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272"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273"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274"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275"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276"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277"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278"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279"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280"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281"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282"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283"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284"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pic>
            <p:nvPicPr>
              <p:cNvPr id="35268" name="Picture 836" descr="cell_tower_radiation cop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2" y="2409"/>
                <a:ext cx="576" cy="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269" name="Oval 837"/>
              <p:cNvSpPr>
                <a:spLocks noChangeArrowheads="1"/>
              </p:cNvSpPr>
              <p:nvPr/>
            </p:nvSpPr>
            <p:spPr bwMode="auto">
              <a:xfrm>
                <a:off x="986" y="2596"/>
                <a:ext cx="66" cy="69"/>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5263" name="Group 838"/>
            <p:cNvGrpSpPr>
              <a:grpSpLocks/>
            </p:cNvGrpSpPr>
            <p:nvPr/>
          </p:nvGrpSpPr>
          <p:grpSpPr bwMode="auto">
            <a:xfrm>
              <a:off x="318307" y="5291352"/>
              <a:ext cx="563562" cy="420688"/>
              <a:chOff x="2967" y="478"/>
              <a:chExt cx="788" cy="625"/>
            </a:xfrm>
          </p:grpSpPr>
          <p:pic>
            <p:nvPicPr>
              <p:cNvPr id="35265" name="Picture 839" descr="access_point_stylized_smal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266" name="Picture 840" descr="antenna_radiation_stylize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5264" name="Line 841"/>
            <p:cNvSpPr>
              <a:spLocks noChangeShapeType="1"/>
            </p:cNvSpPr>
            <p:nvPr/>
          </p:nvSpPr>
          <p:spPr bwMode="auto">
            <a:xfrm>
              <a:off x="354819" y="6169240"/>
              <a:ext cx="4222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8">
            <a:extLst>
              <a:ext uri="{FF2B5EF4-FFF2-40B4-BE49-F238E27FC236}">
                <a16:creationId xmlns:a16="http://schemas.microsoft.com/office/drawing/2014/main" id="{EB734552-88F7-DA41-BAED-5B519E3364FD}"/>
              </a:ext>
            </a:extLst>
          </p:cNvPr>
          <p:cNvGrpSpPr/>
          <p:nvPr/>
        </p:nvGrpSpPr>
        <p:grpSpPr>
          <a:xfrm>
            <a:off x="473925" y="3652284"/>
            <a:ext cx="4578135" cy="1210744"/>
            <a:chOff x="473925" y="3652284"/>
            <a:chExt cx="4578135" cy="1210744"/>
          </a:xfrm>
        </p:grpSpPr>
        <p:sp>
          <p:nvSpPr>
            <p:cNvPr id="4767" name="Rectangle 671"/>
            <p:cNvSpPr>
              <a:spLocks noChangeArrowheads="1"/>
            </p:cNvSpPr>
            <p:nvPr/>
          </p:nvSpPr>
          <p:spPr bwMode="auto">
            <a:xfrm>
              <a:off x="1598691" y="3652284"/>
              <a:ext cx="3453369" cy="1210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lnSpc>
                  <a:spcPct val="85000"/>
                </a:lnSpc>
                <a:spcBef>
                  <a:spcPct val="20000"/>
                </a:spcBef>
                <a:buClr>
                  <a:srgbClr val="000099"/>
                </a:buClr>
                <a:buSzPct val="75000"/>
                <a:buFont typeface="Wingdings" pitchFamily="2" charset="2"/>
                <a:buChar char="§"/>
              </a:pPr>
              <a:r>
                <a:rPr lang="en-US" i="1" dirty="0">
                  <a:solidFill>
                    <a:srgbClr val="3A1FFF"/>
                  </a:solidFill>
                  <a:latin typeface="Gill Sans MT" charset="0"/>
                </a:rPr>
                <a:t>Routers </a:t>
              </a:r>
              <a:r>
                <a:rPr lang="en-US" i="1" dirty="0">
                  <a:latin typeface="Gill Sans MT" charset="0"/>
                </a:rPr>
                <a:t>=</a:t>
              </a:r>
              <a:r>
                <a:rPr lang="en-US" i="1" dirty="0">
                  <a:solidFill>
                    <a:srgbClr val="3A1FFF"/>
                  </a:solidFill>
                  <a:latin typeface="Gill Sans MT" charset="0"/>
                </a:rPr>
                <a:t> packet switches </a:t>
              </a:r>
              <a:r>
                <a:rPr lang="en-US" dirty="0">
                  <a:latin typeface="Gill Sans MT" charset="0"/>
                </a:rPr>
                <a:t>inside network</a:t>
              </a:r>
            </a:p>
          </p:txBody>
        </p:sp>
        <p:grpSp>
          <p:nvGrpSpPr>
            <p:cNvPr id="6" name="Group 852"/>
            <p:cNvGrpSpPr>
              <a:grpSpLocks/>
            </p:cNvGrpSpPr>
            <p:nvPr/>
          </p:nvGrpSpPr>
          <p:grpSpPr bwMode="auto">
            <a:xfrm>
              <a:off x="473925" y="3866891"/>
              <a:ext cx="646112" cy="477838"/>
              <a:chOff x="293" y="3440"/>
              <a:chExt cx="407" cy="301"/>
            </a:xfrm>
          </p:grpSpPr>
          <p:sp>
            <p:nvSpPr>
              <p:cNvPr id="35250" name="Text Box 662"/>
              <p:cNvSpPr txBox="1">
                <a:spLocks noChangeArrowheads="1"/>
              </p:cNvSpPr>
              <p:nvPr/>
            </p:nvSpPr>
            <p:spPr bwMode="auto">
              <a:xfrm>
                <a:off x="293" y="3549"/>
                <a:ext cx="40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router</a:t>
                </a:r>
              </a:p>
            </p:txBody>
          </p:sp>
          <p:grpSp>
            <p:nvGrpSpPr>
              <p:cNvPr id="35251" name="Group 843"/>
              <p:cNvGrpSpPr>
                <a:grpSpLocks/>
              </p:cNvGrpSpPr>
              <p:nvPr/>
            </p:nvGrpSpPr>
            <p:grpSpPr bwMode="auto">
              <a:xfrm>
                <a:off x="337" y="3440"/>
                <a:ext cx="306" cy="128"/>
                <a:chOff x="4650" y="1129"/>
                <a:chExt cx="246" cy="95"/>
              </a:xfrm>
            </p:grpSpPr>
            <p:sp>
              <p:nvSpPr>
                <p:cNvPr id="35252"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5253"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5254"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5255" name="Group 847"/>
                <p:cNvGrpSpPr>
                  <a:grpSpLocks/>
                </p:cNvGrpSpPr>
                <p:nvPr/>
              </p:nvGrpSpPr>
              <p:grpSpPr bwMode="auto">
                <a:xfrm>
                  <a:off x="4699" y="1145"/>
                  <a:ext cx="138" cy="29"/>
                  <a:chOff x="2468" y="1332"/>
                  <a:chExt cx="310" cy="60"/>
                </a:xfrm>
              </p:grpSpPr>
              <p:sp>
                <p:nvSpPr>
                  <p:cNvPr id="35258" name="Freeform 84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259" name="Freeform 84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5256" name="Line 850"/>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57" name="Line 851"/>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grpSp>
        <p:nvGrpSpPr>
          <p:cNvPr id="34825" name="Group 1"/>
          <p:cNvGrpSpPr>
            <a:grpSpLocks/>
          </p:cNvGrpSpPr>
          <p:nvPr/>
        </p:nvGrpSpPr>
        <p:grpSpPr bwMode="auto">
          <a:xfrm>
            <a:off x="5202238" y="1384300"/>
            <a:ext cx="3933709" cy="4743450"/>
            <a:chOff x="5202238" y="1384300"/>
            <a:chExt cx="3933709" cy="4743450"/>
          </a:xfrm>
        </p:grpSpPr>
        <p:sp>
          <p:nvSpPr>
            <p:cNvPr id="34895" name="Freeform 415"/>
            <p:cNvSpPr>
              <a:spLocks/>
            </p:cNvSpPr>
            <p:nvPr/>
          </p:nvSpPr>
          <p:spPr bwMode="auto">
            <a:xfrm>
              <a:off x="7004050" y="35274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96" name="Freeform 416"/>
            <p:cNvSpPr>
              <a:spLocks/>
            </p:cNvSpPr>
            <p:nvPr/>
          </p:nvSpPr>
          <p:spPr bwMode="auto">
            <a:xfrm>
              <a:off x="7023100" y="2001838"/>
              <a:ext cx="1730375" cy="1125538"/>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97" name="Freeform 417"/>
            <p:cNvSpPr>
              <a:spLocks/>
            </p:cNvSpPr>
            <p:nvPr/>
          </p:nvSpPr>
          <p:spPr bwMode="auto">
            <a:xfrm>
              <a:off x="5202238" y="1709738"/>
              <a:ext cx="1736725" cy="107156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4898" name="Group 418"/>
            <p:cNvGrpSpPr>
              <a:grpSpLocks/>
            </p:cNvGrpSpPr>
            <p:nvPr/>
          </p:nvGrpSpPr>
          <p:grpSpPr bwMode="auto">
            <a:xfrm>
              <a:off x="5278438" y="2974975"/>
              <a:ext cx="1458912" cy="933450"/>
              <a:chOff x="2889" y="1631"/>
              <a:chExt cx="980" cy="743"/>
            </a:xfrm>
          </p:grpSpPr>
          <p:sp>
            <p:nvSpPr>
              <p:cNvPr id="35248" name="Rectangle 419"/>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249" name="AutoShape 420"/>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00CCFF"/>
                  </a:solidFill>
                </a:endParaRPr>
              </a:p>
            </p:txBody>
          </p:sp>
        </p:grpSp>
        <p:sp>
          <p:nvSpPr>
            <p:cNvPr id="34899" name="Line 421"/>
            <p:cNvSpPr>
              <a:spLocks noChangeShapeType="1"/>
            </p:cNvSpPr>
            <p:nvPr/>
          </p:nvSpPr>
          <p:spPr bwMode="auto">
            <a:xfrm>
              <a:off x="7396163" y="3813175"/>
              <a:ext cx="163512" cy="120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00" name="Line 422"/>
            <p:cNvSpPr>
              <a:spLocks noChangeShapeType="1"/>
            </p:cNvSpPr>
            <p:nvPr/>
          </p:nvSpPr>
          <p:spPr bwMode="auto">
            <a:xfrm>
              <a:off x="7493000" y="3733800"/>
              <a:ext cx="279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01" name="Line 423"/>
            <p:cNvSpPr>
              <a:spLocks noChangeShapeType="1"/>
            </p:cNvSpPr>
            <p:nvPr/>
          </p:nvSpPr>
          <p:spPr bwMode="auto">
            <a:xfrm flipV="1">
              <a:off x="7729538" y="3819525"/>
              <a:ext cx="134937" cy="1047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02" name="Line 424"/>
            <p:cNvSpPr>
              <a:spLocks noChangeShapeType="1"/>
            </p:cNvSpPr>
            <p:nvPr/>
          </p:nvSpPr>
          <p:spPr bwMode="auto">
            <a:xfrm>
              <a:off x="6427788" y="3740150"/>
              <a:ext cx="6794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03" name="Line 425"/>
            <p:cNvSpPr>
              <a:spLocks noChangeShapeType="1"/>
            </p:cNvSpPr>
            <p:nvPr/>
          </p:nvSpPr>
          <p:spPr bwMode="auto">
            <a:xfrm>
              <a:off x="6723063" y="2587625"/>
              <a:ext cx="509587" cy="31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04" name="Line 426"/>
            <p:cNvSpPr>
              <a:spLocks noChangeShapeType="1"/>
            </p:cNvSpPr>
            <p:nvPr/>
          </p:nvSpPr>
          <p:spPr bwMode="auto">
            <a:xfrm>
              <a:off x="6289675" y="2403475"/>
              <a:ext cx="152400" cy="952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05" name="Freeform 427"/>
            <p:cNvSpPr>
              <a:spLocks/>
            </p:cNvSpPr>
            <p:nvPr/>
          </p:nvSpPr>
          <p:spPr bwMode="auto">
            <a:xfrm>
              <a:off x="5497513" y="4378325"/>
              <a:ext cx="3079750" cy="1665288"/>
            </a:xfrm>
            <a:custGeom>
              <a:avLst/>
              <a:gdLst>
                <a:gd name="T0" fmla="*/ 2147483647 w 1940"/>
                <a:gd name="T1" fmla="*/ 2147483647 h 1049"/>
                <a:gd name="T2" fmla="*/ 2147483647 w 1940"/>
                <a:gd name="T3" fmla="*/ 2147483647 h 1049"/>
                <a:gd name="T4" fmla="*/ 2147483647 w 1940"/>
                <a:gd name="T5" fmla="*/ 2147483647 h 1049"/>
                <a:gd name="T6" fmla="*/ 2147483647 w 1940"/>
                <a:gd name="T7" fmla="*/ 2147483647 h 1049"/>
                <a:gd name="T8" fmla="*/ 2147483647 w 1940"/>
                <a:gd name="T9" fmla="*/ 2147483647 h 1049"/>
                <a:gd name="T10" fmla="*/ 2147483647 w 1940"/>
                <a:gd name="T11" fmla="*/ 2147483647 h 1049"/>
                <a:gd name="T12" fmla="*/ 2147483647 w 1940"/>
                <a:gd name="T13" fmla="*/ 2147483647 h 1049"/>
                <a:gd name="T14" fmla="*/ 2147483647 w 1940"/>
                <a:gd name="T15" fmla="*/ 2147483647 h 1049"/>
                <a:gd name="T16" fmla="*/ 2147483647 w 1940"/>
                <a:gd name="T17" fmla="*/ 2147483647 h 1049"/>
                <a:gd name="T18" fmla="*/ 2147483647 w 1940"/>
                <a:gd name="T19" fmla="*/ 2147483647 h 1049"/>
                <a:gd name="T20" fmla="*/ 2147483647 w 1940"/>
                <a:gd name="T21" fmla="*/ 2147483647 h 1049"/>
                <a:gd name="T22" fmla="*/ 2147483647 w 1940"/>
                <a:gd name="T23" fmla="*/ 2147483647 h 1049"/>
                <a:gd name="T24" fmla="*/ 2147483647 w 1940"/>
                <a:gd name="T25" fmla="*/ 2147483647 h 1049"/>
                <a:gd name="T26" fmla="*/ 2147483647 w 1940"/>
                <a:gd name="T27" fmla="*/ 2147483647 h 1049"/>
                <a:gd name="T28" fmla="*/ 2147483647 w 1940"/>
                <a:gd name="T29" fmla="*/ 2147483647 h 1049"/>
                <a:gd name="T30" fmla="*/ 2147483647 w 1940"/>
                <a:gd name="T31" fmla="*/ 2147483647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06" name="Line 428"/>
            <p:cNvSpPr>
              <a:spLocks noChangeShapeType="1"/>
            </p:cNvSpPr>
            <p:nvPr/>
          </p:nvSpPr>
          <p:spPr bwMode="auto">
            <a:xfrm rot="-5400000">
              <a:off x="7845425" y="5159376"/>
              <a:ext cx="523875" cy="1397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907" name="Line 429"/>
            <p:cNvSpPr>
              <a:spLocks noChangeShapeType="1"/>
            </p:cNvSpPr>
            <p:nvPr/>
          </p:nvSpPr>
          <p:spPr bwMode="auto">
            <a:xfrm rot="5400000" flipV="1">
              <a:off x="7991475" y="544036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908" name="Line 430"/>
            <p:cNvSpPr>
              <a:spLocks noChangeShapeType="1"/>
            </p:cNvSpPr>
            <p:nvPr/>
          </p:nvSpPr>
          <p:spPr bwMode="auto">
            <a:xfrm rot="-5400000">
              <a:off x="8177213" y="5116513"/>
              <a:ext cx="0" cy="114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909" name="Line 431"/>
            <p:cNvSpPr>
              <a:spLocks noChangeShapeType="1"/>
            </p:cNvSpPr>
            <p:nvPr/>
          </p:nvSpPr>
          <p:spPr bwMode="auto">
            <a:xfrm>
              <a:off x="7358063" y="4697413"/>
              <a:ext cx="390525" cy="1841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10" name="Line 432"/>
            <p:cNvSpPr>
              <a:spLocks noChangeShapeType="1"/>
            </p:cNvSpPr>
            <p:nvPr/>
          </p:nvSpPr>
          <p:spPr bwMode="auto">
            <a:xfrm flipV="1">
              <a:off x="6737350" y="4684713"/>
              <a:ext cx="322263" cy="1984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11" name="Line 433"/>
            <p:cNvSpPr>
              <a:spLocks noChangeShapeType="1"/>
            </p:cNvSpPr>
            <p:nvPr/>
          </p:nvSpPr>
          <p:spPr bwMode="auto">
            <a:xfrm flipV="1">
              <a:off x="6780213" y="4976813"/>
              <a:ext cx="9715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12" name="Line 435"/>
            <p:cNvSpPr>
              <a:spLocks noChangeShapeType="1"/>
            </p:cNvSpPr>
            <p:nvPr/>
          </p:nvSpPr>
          <p:spPr bwMode="auto">
            <a:xfrm>
              <a:off x="6100763" y="4773613"/>
              <a:ext cx="263525" cy="857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13" name="Line 436"/>
            <p:cNvSpPr>
              <a:spLocks noChangeShapeType="1"/>
            </p:cNvSpPr>
            <p:nvPr/>
          </p:nvSpPr>
          <p:spPr bwMode="auto">
            <a:xfrm flipV="1">
              <a:off x="5842000" y="4983163"/>
              <a:ext cx="41275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14" name="Line 439"/>
            <p:cNvSpPr>
              <a:spLocks noChangeShapeType="1"/>
            </p:cNvSpPr>
            <p:nvPr/>
          </p:nvSpPr>
          <p:spPr bwMode="auto">
            <a:xfrm flipH="1">
              <a:off x="6267450" y="5070475"/>
              <a:ext cx="142875" cy="1984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15" name="Line 440"/>
            <p:cNvSpPr>
              <a:spLocks noChangeShapeType="1"/>
            </p:cNvSpPr>
            <p:nvPr/>
          </p:nvSpPr>
          <p:spPr bwMode="auto">
            <a:xfrm flipH="1" flipV="1">
              <a:off x="6588125" y="5097463"/>
              <a:ext cx="74613" cy="1730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16" name="Line 441"/>
            <p:cNvSpPr>
              <a:spLocks noChangeShapeType="1"/>
            </p:cNvSpPr>
            <p:nvPr/>
          </p:nvSpPr>
          <p:spPr bwMode="auto">
            <a:xfrm>
              <a:off x="6743700" y="5053013"/>
              <a:ext cx="503238" cy="2698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17" name="Line 443"/>
            <p:cNvSpPr>
              <a:spLocks noChangeShapeType="1"/>
            </p:cNvSpPr>
            <p:nvPr/>
          </p:nvSpPr>
          <p:spPr bwMode="auto">
            <a:xfrm>
              <a:off x="6281738" y="3522663"/>
              <a:ext cx="0" cy="1317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18" name="Line 444"/>
            <p:cNvSpPr>
              <a:spLocks noChangeShapeType="1"/>
            </p:cNvSpPr>
            <p:nvPr/>
          </p:nvSpPr>
          <p:spPr bwMode="auto">
            <a:xfrm flipV="1">
              <a:off x="7577138" y="2492375"/>
              <a:ext cx="123825" cy="873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19" name="Line 445"/>
            <p:cNvSpPr>
              <a:spLocks noChangeShapeType="1"/>
            </p:cNvSpPr>
            <p:nvPr/>
          </p:nvSpPr>
          <p:spPr bwMode="auto">
            <a:xfrm>
              <a:off x="7405688" y="2665413"/>
              <a:ext cx="0" cy="825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20" name="Line 446"/>
            <p:cNvSpPr>
              <a:spLocks noChangeShapeType="1"/>
            </p:cNvSpPr>
            <p:nvPr/>
          </p:nvSpPr>
          <p:spPr bwMode="auto">
            <a:xfrm flipV="1">
              <a:off x="7577138" y="2562225"/>
              <a:ext cx="263525" cy="2889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21" name="Line 447"/>
            <p:cNvSpPr>
              <a:spLocks noChangeShapeType="1"/>
            </p:cNvSpPr>
            <p:nvPr/>
          </p:nvSpPr>
          <p:spPr bwMode="auto">
            <a:xfrm>
              <a:off x="7942263" y="2560638"/>
              <a:ext cx="0" cy="1968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22" name="Line 448"/>
            <p:cNvSpPr>
              <a:spLocks noChangeShapeType="1"/>
            </p:cNvSpPr>
            <p:nvPr/>
          </p:nvSpPr>
          <p:spPr bwMode="auto">
            <a:xfrm>
              <a:off x="7596188" y="2867025"/>
              <a:ext cx="18891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23" name="Line 449"/>
            <p:cNvSpPr>
              <a:spLocks noChangeShapeType="1"/>
            </p:cNvSpPr>
            <p:nvPr/>
          </p:nvSpPr>
          <p:spPr bwMode="auto">
            <a:xfrm flipV="1">
              <a:off x="5891213" y="3733800"/>
              <a:ext cx="168275" cy="31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24" name="Line 450"/>
            <p:cNvSpPr>
              <a:spLocks noChangeShapeType="1"/>
            </p:cNvSpPr>
            <p:nvPr/>
          </p:nvSpPr>
          <p:spPr bwMode="auto">
            <a:xfrm>
              <a:off x="8150225" y="2857500"/>
              <a:ext cx="177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25" name="Line 451"/>
            <p:cNvSpPr>
              <a:spLocks noChangeShapeType="1"/>
            </p:cNvSpPr>
            <p:nvPr/>
          </p:nvSpPr>
          <p:spPr bwMode="auto">
            <a:xfrm flipH="1">
              <a:off x="7296150" y="2933700"/>
              <a:ext cx="98425" cy="7048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26" name="Line 452"/>
            <p:cNvSpPr>
              <a:spLocks noChangeShapeType="1"/>
            </p:cNvSpPr>
            <p:nvPr/>
          </p:nvSpPr>
          <p:spPr bwMode="auto">
            <a:xfrm flipH="1">
              <a:off x="7888288" y="2933700"/>
              <a:ext cx="111125" cy="7270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927" name="Line 541"/>
            <p:cNvSpPr>
              <a:spLocks noChangeShapeType="1"/>
            </p:cNvSpPr>
            <p:nvPr/>
          </p:nvSpPr>
          <p:spPr bwMode="auto">
            <a:xfrm flipV="1">
              <a:off x="7272338" y="4075113"/>
              <a:ext cx="227012" cy="4365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34928" name="Group 590"/>
            <p:cNvGrpSpPr>
              <a:grpSpLocks/>
            </p:cNvGrpSpPr>
            <p:nvPr/>
          </p:nvGrpSpPr>
          <p:grpSpPr bwMode="auto">
            <a:xfrm flipH="1">
              <a:off x="5775325" y="4533900"/>
              <a:ext cx="414337" cy="373063"/>
              <a:chOff x="2839" y="3501"/>
              <a:chExt cx="755" cy="803"/>
            </a:xfrm>
          </p:grpSpPr>
          <p:pic>
            <p:nvPicPr>
              <p:cNvPr id="35246" name="Picture 591" descr="desktop_computer_stylized_medium"/>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247" name="Freeform 592"/>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grpSp>
          <p:nvGrpSpPr>
            <p:cNvPr id="34929" name="Group 593"/>
            <p:cNvGrpSpPr>
              <a:grpSpLocks/>
            </p:cNvGrpSpPr>
            <p:nvPr/>
          </p:nvGrpSpPr>
          <p:grpSpPr bwMode="auto">
            <a:xfrm flipH="1">
              <a:off x="5457825" y="4954588"/>
              <a:ext cx="482600" cy="406400"/>
              <a:chOff x="2839" y="3501"/>
              <a:chExt cx="755" cy="803"/>
            </a:xfrm>
          </p:grpSpPr>
          <p:pic>
            <p:nvPicPr>
              <p:cNvPr id="35244" name="Picture 594" descr="desktop_computer_stylized_medium"/>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245" name="Freeform 595"/>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grpSp>
          <p:nvGrpSpPr>
            <p:cNvPr id="34930" name="Group 596"/>
            <p:cNvGrpSpPr>
              <a:grpSpLocks/>
            </p:cNvGrpSpPr>
            <p:nvPr/>
          </p:nvGrpSpPr>
          <p:grpSpPr bwMode="auto">
            <a:xfrm flipH="1">
              <a:off x="5935663" y="5256213"/>
              <a:ext cx="427037" cy="349250"/>
              <a:chOff x="2839" y="3501"/>
              <a:chExt cx="755" cy="803"/>
            </a:xfrm>
          </p:grpSpPr>
          <p:pic>
            <p:nvPicPr>
              <p:cNvPr id="35242" name="Picture 597" descr="desktop_computer_stylized_medium"/>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243" name="Freeform 598"/>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grpSp>
          <p:nvGrpSpPr>
            <p:cNvPr id="34931" name="Group 599"/>
            <p:cNvGrpSpPr>
              <a:grpSpLocks/>
            </p:cNvGrpSpPr>
            <p:nvPr/>
          </p:nvGrpSpPr>
          <p:grpSpPr bwMode="auto">
            <a:xfrm>
              <a:off x="6550025" y="5238750"/>
              <a:ext cx="427037" cy="350838"/>
              <a:chOff x="2839" y="3501"/>
              <a:chExt cx="755" cy="803"/>
            </a:xfrm>
          </p:grpSpPr>
          <p:pic>
            <p:nvPicPr>
              <p:cNvPr id="35240" name="Picture 600" descr="desktop_computer_stylized_medium"/>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241" name="Freeform 60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pic>
          <p:nvPicPr>
            <p:cNvPr id="34932" name="Picture 603" descr="car_icon_small"/>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342063" y="1720850"/>
              <a:ext cx="849312"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4933" name="Group 652"/>
            <p:cNvGrpSpPr>
              <a:grpSpLocks/>
            </p:cNvGrpSpPr>
            <p:nvPr/>
          </p:nvGrpSpPr>
          <p:grpSpPr bwMode="auto">
            <a:xfrm>
              <a:off x="5613400" y="1546225"/>
              <a:ext cx="415925" cy="385763"/>
              <a:chOff x="2751" y="1851"/>
              <a:chExt cx="462" cy="478"/>
            </a:xfrm>
          </p:grpSpPr>
          <p:pic>
            <p:nvPicPr>
              <p:cNvPr id="35238" name="Picture 653" descr="iphone_stylized_small"/>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239" name="Picture 654" descr="antenna_radiation_stylized"/>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4934" name="Group 665"/>
            <p:cNvGrpSpPr>
              <a:grpSpLocks/>
            </p:cNvGrpSpPr>
            <p:nvPr/>
          </p:nvGrpSpPr>
          <p:grpSpPr bwMode="auto">
            <a:xfrm>
              <a:off x="7689850" y="2395538"/>
              <a:ext cx="390525" cy="169863"/>
              <a:chOff x="4650" y="1129"/>
              <a:chExt cx="246" cy="95"/>
            </a:xfrm>
          </p:grpSpPr>
          <p:sp>
            <p:nvSpPr>
              <p:cNvPr id="35230"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5231"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5232"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5233" name="Group 659"/>
              <p:cNvGrpSpPr>
                <a:grpSpLocks/>
              </p:cNvGrpSpPr>
              <p:nvPr/>
            </p:nvGrpSpPr>
            <p:grpSpPr bwMode="auto">
              <a:xfrm>
                <a:off x="4699" y="1145"/>
                <a:ext cx="138" cy="29"/>
                <a:chOff x="2468" y="1332"/>
                <a:chExt cx="310" cy="60"/>
              </a:xfrm>
            </p:grpSpPr>
            <p:sp>
              <p:nvSpPr>
                <p:cNvPr id="35236" name="Freeform 66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237" name="Freeform 66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5234" name="Line 662"/>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35" name="Line 663"/>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935" name="Group 666"/>
            <p:cNvGrpSpPr>
              <a:grpSpLocks/>
            </p:cNvGrpSpPr>
            <p:nvPr/>
          </p:nvGrpSpPr>
          <p:grpSpPr bwMode="auto">
            <a:xfrm>
              <a:off x="7762875" y="2757488"/>
              <a:ext cx="390525" cy="176213"/>
              <a:chOff x="4650" y="1129"/>
              <a:chExt cx="246" cy="95"/>
            </a:xfrm>
          </p:grpSpPr>
          <p:sp>
            <p:nvSpPr>
              <p:cNvPr id="35222"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5223"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5224"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5225" name="Group 670"/>
              <p:cNvGrpSpPr>
                <a:grpSpLocks/>
              </p:cNvGrpSpPr>
              <p:nvPr/>
            </p:nvGrpSpPr>
            <p:grpSpPr bwMode="auto">
              <a:xfrm>
                <a:off x="4699" y="1145"/>
                <a:ext cx="138" cy="29"/>
                <a:chOff x="2468" y="1332"/>
                <a:chExt cx="310" cy="60"/>
              </a:xfrm>
            </p:grpSpPr>
            <p:sp>
              <p:nvSpPr>
                <p:cNvPr id="35228" name="Freeform 67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229" name="Freeform 67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5226" name="Line 673"/>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27" name="Line 674"/>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936" name="Group 675"/>
            <p:cNvGrpSpPr>
              <a:grpSpLocks/>
            </p:cNvGrpSpPr>
            <p:nvPr/>
          </p:nvGrpSpPr>
          <p:grpSpPr bwMode="auto">
            <a:xfrm>
              <a:off x="7204075" y="2493963"/>
              <a:ext cx="390525" cy="169863"/>
              <a:chOff x="4650" y="1129"/>
              <a:chExt cx="246" cy="95"/>
            </a:xfrm>
          </p:grpSpPr>
          <p:sp>
            <p:nvSpPr>
              <p:cNvPr id="35214"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5215"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5216"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5217" name="Group 679"/>
              <p:cNvGrpSpPr>
                <a:grpSpLocks/>
              </p:cNvGrpSpPr>
              <p:nvPr/>
            </p:nvGrpSpPr>
            <p:grpSpPr bwMode="auto">
              <a:xfrm>
                <a:off x="4699" y="1145"/>
                <a:ext cx="138" cy="29"/>
                <a:chOff x="2468" y="1332"/>
                <a:chExt cx="310" cy="60"/>
              </a:xfrm>
            </p:grpSpPr>
            <p:sp>
              <p:nvSpPr>
                <p:cNvPr id="35220" name="Freeform 68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221" name="Freeform 68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5218" name="Line 682"/>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19" name="Line 683"/>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937" name="Group 684"/>
            <p:cNvGrpSpPr>
              <a:grpSpLocks/>
            </p:cNvGrpSpPr>
            <p:nvPr/>
          </p:nvGrpSpPr>
          <p:grpSpPr bwMode="auto">
            <a:xfrm>
              <a:off x="7215188" y="2757488"/>
              <a:ext cx="390525" cy="169863"/>
              <a:chOff x="4650" y="1129"/>
              <a:chExt cx="246" cy="95"/>
            </a:xfrm>
          </p:grpSpPr>
          <p:sp>
            <p:nvSpPr>
              <p:cNvPr id="35206"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5207"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5208"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5209" name="Group 688"/>
              <p:cNvGrpSpPr>
                <a:grpSpLocks/>
              </p:cNvGrpSpPr>
              <p:nvPr/>
            </p:nvGrpSpPr>
            <p:grpSpPr bwMode="auto">
              <a:xfrm>
                <a:off x="4699" y="1145"/>
                <a:ext cx="138" cy="29"/>
                <a:chOff x="2468" y="1332"/>
                <a:chExt cx="310" cy="60"/>
              </a:xfrm>
            </p:grpSpPr>
            <p:sp>
              <p:nvSpPr>
                <p:cNvPr id="35212" name="Freeform 68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213" name="Freeform 69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5210" name="Line 691"/>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11" name="Line 692"/>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4938" name="Line 693"/>
            <p:cNvSpPr>
              <a:spLocks noChangeShapeType="1"/>
            </p:cNvSpPr>
            <p:nvPr/>
          </p:nvSpPr>
          <p:spPr bwMode="auto">
            <a:xfrm>
              <a:off x="8345488" y="2855913"/>
              <a:ext cx="177800" cy="0"/>
            </a:xfrm>
            <a:prstGeom prst="line">
              <a:avLst/>
            </a:prstGeom>
            <a:noFill/>
            <a:ln w="9525">
              <a:solidFill>
                <a:schemeClr val="bg2"/>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34939" name="Group 694"/>
            <p:cNvGrpSpPr>
              <a:grpSpLocks/>
            </p:cNvGrpSpPr>
            <p:nvPr/>
          </p:nvGrpSpPr>
          <p:grpSpPr bwMode="auto">
            <a:xfrm>
              <a:off x="7400925" y="3911600"/>
              <a:ext cx="485775" cy="203200"/>
              <a:chOff x="4650" y="1129"/>
              <a:chExt cx="246" cy="95"/>
            </a:xfrm>
          </p:grpSpPr>
          <p:sp>
            <p:nvSpPr>
              <p:cNvPr id="35198"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5199"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5200"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5201" name="Group 698"/>
              <p:cNvGrpSpPr>
                <a:grpSpLocks/>
              </p:cNvGrpSpPr>
              <p:nvPr/>
            </p:nvGrpSpPr>
            <p:grpSpPr bwMode="auto">
              <a:xfrm>
                <a:off x="4699" y="1145"/>
                <a:ext cx="138" cy="29"/>
                <a:chOff x="2468" y="1332"/>
                <a:chExt cx="310" cy="60"/>
              </a:xfrm>
            </p:grpSpPr>
            <p:sp>
              <p:nvSpPr>
                <p:cNvPr id="35204" name="Freeform 69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205" name="Freeform 70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5202" name="Line 701"/>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03" name="Line 702"/>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940" name="Group 712"/>
            <p:cNvGrpSpPr>
              <a:grpSpLocks/>
            </p:cNvGrpSpPr>
            <p:nvPr/>
          </p:nvGrpSpPr>
          <p:grpSpPr bwMode="auto">
            <a:xfrm>
              <a:off x="7081838" y="3630613"/>
              <a:ext cx="485775" cy="203200"/>
              <a:chOff x="4650" y="1129"/>
              <a:chExt cx="246" cy="95"/>
            </a:xfrm>
          </p:grpSpPr>
          <p:sp>
            <p:nvSpPr>
              <p:cNvPr id="35190"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5191"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5192"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5193" name="Group 716"/>
              <p:cNvGrpSpPr>
                <a:grpSpLocks/>
              </p:cNvGrpSpPr>
              <p:nvPr/>
            </p:nvGrpSpPr>
            <p:grpSpPr bwMode="auto">
              <a:xfrm>
                <a:off x="4699" y="1145"/>
                <a:ext cx="138" cy="29"/>
                <a:chOff x="2468" y="1332"/>
                <a:chExt cx="310" cy="60"/>
              </a:xfrm>
            </p:grpSpPr>
            <p:sp>
              <p:nvSpPr>
                <p:cNvPr id="35196" name="Freeform 71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197" name="Freeform 71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5194" name="Line 719"/>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195" name="Line 720"/>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941" name="Group 721"/>
            <p:cNvGrpSpPr>
              <a:grpSpLocks/>
            </p:cNvGrpSpPr>
            <p:nvPr/>
          </p:nvGrpSpPr>
          <p:grpSpPr bwMode="auto">
            <a:xfrm>
              <a:off x="7743825" y="3643313"/>
              <a:ext cx="485775" cy="203200"/>
              <a:chOff x="4650" y="1129"/>
              <a:chExt cx="246" cy="95"/>
            </a:xfrm>
          </p:grpSpPr>
          <p:sp>
            <p:nvSpPr>
              <p:cNvPr id="35182"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5183"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5184"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5185" name="Group 725"/>
              <p:cNvGrpSpPr>
                <a:grpSpLocks/>
              </p:cNvGrpSpPr>
              <p:nvPr/>
            </p:nvGrpSpPr>
            <p:grpSpPr bwMode="auto">
              <a:xfrm>
                <a:off x="4699" y="1145"/>
                <a:ext cx="138" cy="29"/>
                <a:chOff x="2468" y="1332"/>
                <a:chExt cx="310" cy="60"/>
              </a:xfrm>
            </p:grpSpPr>
            <p:sp>
              <p:nvSpPr>
                <p:cNvPr id="35188" name="Freeform 72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189" name="Freeform 72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5186" name="Line 728"/>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187" name="Line 729"/>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942" name="Group 730"/>
            <p:cNvGrpSpPr>
              <a:grpSpLocks/>
            </p:cNvGrpSpPr>
            <p:nvPr/>
          </p:nvGrpSpPr>
          <p:grpSpPr bwMode="auto">
            <a:xfrm>
              <a:off x="6962775" y="4505325"/>
              <a:ext cx="619125" cy="242888"/>
              <a:chOff x="4650" y="1129"/>
              <a:chExt cx="246" cy="95"/>
            </a:xfrm>
          </p:grpSpPr>
          <p:sp>
            <p:nvSpPr>
              <p:cNvPr id="35174"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5175"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5176"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5177" name="Group 734"/>
              <p:cNvGrpSpPr>
                <a:grpSpLocks/>
              </p:cNvGrpSpPr>
              <p:nvPr/>
            </p:nvGrpSpPr>
            <p:grpSpPr bwMode="auto">
              <a:xfrm>
                <a:off x="4699" y="1145"/>
                <a:ext cx="138" cy="29"/>
                <a:chOff x="2468" y="1332"/>
                <a:chExt cx="310" cy="60"/>
              </a:xfrm>
            </p:grpSpPr>
            <p:sp>
              <p:nvSpPr>
                <p:cNvPr id="35180" name="Freeform 73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181" name="Freeform 73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5178" name="Line 737"/>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179" name="Line 738"/>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943" name="Group 739"/>
            <p:cNvGrpSpPr>
              <a:grpSpLocks/>
            </p:cNvGrpSpPr>
            <p:nvPr/>
          </p:nvGrpSpPr>
          <p:grpSpPr bwMode="auto">
            <a:xfrm>
              <a:off x="7596188" y="4803775"/>
              <a:ext cx="619125" cy="242888"/>
              <a:chOff x="4650" y="1129"/>
              <a:chExt cx="246" cy="95"/>
            </a:xfrm>
          </p:grpSpPr>
          <p:sp>
            <p:nvSpPr>
              <p:cNvPr id="35166"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5167"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5168"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5169" name="Group 743"/>
              <p:cNvGrpSpPr>
                <a:grpSpLocks/>
              </p:cNvGrpSpPr>
              <p:nvPr/>
            </p:nvGrpSpPr>
            <p:grpSpPr bwMode="auto">
              <a:xfrm>
                <a:off x="4699" y="1145"/>
                <a:ext cx="138" cy="29"/>
                <a:chOff x="2468" y="1332"/>
                <a:chExt cx="310" cy="60"/>
              </a:xfrm>
            </p:grpSpPr>
            <p:sp>
              <p:nvSpPr>
                <p:cNvPr id="35172" name="Freeform 74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173" name="Freeform 74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5170" name="Line 746"/>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171" name="Line 747"/>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944" name="Group 748"/>
            <p:cNvGrpSpPr>
              <a:grpSpLocks/>
            </p:cNvGrpSpPr>
            <p:nvPr/>
          </p:nvGrpSpPr>
          <p:grpSpPr bwMode="auto">
            <a:xfrm>
              <a:off x="6246813" y="4848225"/>
              <a:ext cx="619125" cy="242888"/>
              <a:chOff x="4650" y="1129"/>
              <a:chExt cx="246" cy="95"/>
            </a:xfrm>
          </p:grpSpPr>
          <p:sp>
            <p:nvSpPr>
              <p:cNvPr id="35158"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5159"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5160"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5161" name="Group 752"/>
              <p:cNvGrpSpPr>
                <a:grpSpLocks/>
              </p:cNvGrpSpPr>
              <p:nvPr/>
            </p:nvGrpSpPr>
            <p:grpSpPr bwMode="auto">
              <a:xfrm>
                <a:off x="4699" y="1145"/>
                <a:ext cx="138" cy="29"/>
                <a:chOff x="2468" y="1332"/>
                <a:chExt cx="310" cy="60"/>
              </a:xfrm>
            </p:grpSpPr>
            <p:sp>
              <p:nvSpPr>
                <p:cNvPr id="35164" name="Freeform 75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165" name="Freeform 75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5162" name="Line 755"/>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163" name="Line 756"/>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945" name="Group 757"/>
            <p:cNvGrpSpPr>
              <a:grpSpLocks/>
            </p:cNvGrpSpPr>
            <p:nvPr/>
          </p:nvGrpSpPr>
          <p:grpSpPr bwMode="auto">
            <a:xfrm>
              <a:off x="6053138" y="3640138"/>
              <a:ext cx="390525" cy="169863"/>
              <a:chOff x="4650" y="1129"/>
              <a:chExt cx="246" cy="95"/>
            </a:xfrm>
          </p:grpSpPr>
          <p:sp>
            <p:nvSpPr>
              <p:cNvPr id="35150"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5151"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5152"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5153" name="Group 761"/>
              <p:cNvGrpSpPr>
                <a:grpSpLocks/>
              </p:cNvGrpSpPr>
              <p:nvPr/>
            </p:nvGrpSpPr>
            <p:grpSpPr bwMode="auto">
              <a:xfrm>
                <a:off x="4699" y="1145"/>
                <a:ext cx="138" cy="29"/>
                <a:chOff x="2468" y="1332"/>
                <a:chExt cx="310" cy="60"/>
              </a:xfrm>
            </p:grpSpPr>
            <p:sp>
              <p:nvSpPr>
                <p:cNvPr id="35156" name="Freeform 76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157" name="Freeform 76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5154" name="Line 764"/>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155" name="Line 765"/>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946" name="Group 767"/>
            <p:cNvGrpSpPr>
              <a:grpSpLocks/>
            </p:cNvGrpSpPr>
            <p:nvPr/>
          </p:nvGrpSpPr>
          <p:grpSpPr bwMode="auto">
            <a:xfrm>
              <a:off x="6353175" y="2487613"/>
              <a:ext cx="390525" cy="169863"/>
              <a:chOff x="4650" y="1129"/>
              <a:chExt cx="246" cy="95"/>
            </a:xfrm>
          </p:grpSpPr>
          <p:sp>
            <p:nvSpPr>
              <p:cNvPr id="35142"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5143"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5144"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5145" name="Group 771"/>
              <p:cNvGrpSpPr>
                <a:grpSpLocks/>
              </p:cNvGrpSpPr>
              <p:nvPr/>
            </p:nvGrpSpPr>
            <p:grpSpPr bwMode="auto">
              <a:xfrm>
                <a:off x="4699" y="1145"/>
                <a:ext cx="138" cy="29"/>
                <a:chOff x="2468" y="1332"/>
                <a:chExt cx="310" cy="60"/>
              </a:xfrm>
            </p:grpSpPr>
            <p:sp>
              <p:nvSpPr>
                <p:cNvPr id="35148" name="Freeform 77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149" name="Freeform 77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5146" name="Line 774"/>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147" name="Line 775"/>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947" name="Group 776"/>
            <p:cNvGrpSpPr>
              <a:grpSpLocks/>
            </p:cNvGrpSpPr>
            <p:nvPr/>
          </p:nvGrpSpPr>
          <p:grpSpPr bwMode="auto">
            <a:xfrm>
              <a:off x="5611813" y="3500438"/>
              <a:ext cx="506412" cy="352425"/>
              <a:chOff x="2967" y="478"/>
              <a:chExt cx="788" cy="625"/>
            </a:xfrm>
          </p:grpSpPr>
          <p:pic>
            <p:nvPicPr>
              <p:cNvPr id="35140" name="Picture 777" descr="access_point_stylized_small"/>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141" name="Picture 778" descr="antenna_radiation_stylized"/>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4948" name="Group 779"/>
            <p:cNvGrpSpPr>
              <a:grpSpLocks/>
            </p:cNvGrpSpPr>
            <p:nvPr/>
          </p:nvGrpSpPr>
          <p:grpSpPr bwMode="auto">
            <a:xfrm>
              <a:off x="7132638" y="5003800"/>
              <a:ext cx="563562" cy="420688"/>
              <a:chOff x="2967" y="478"/>
              <a:chExt cx="788" cy="625"/>
            </a:xfrm>
          </p:grpSpPr>
          <p:pic>
            <p:nvPicPr>
              <p:cNvPr id="35138" name="Picture 780" descr="access_point_stylized_smal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139" name="Picture 781" descr="antenna_radiation_stylize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4949" name="Group 782"/>
            <p:cNvGrpSpPr>
              <a:grpSpLocks/>
            </p:cNvGrpSpPr>
            <p:nvPr/>
          </p:nvGrpSpPr>
          <p:grpSpPr bwMode="auto">
            <a:xfrm>
              <a:off x="6061075" y="1844675"/>
              <a:ext cx="457200" cy="631825"/>
              <a:chOff x="742" y="2409"/>
              <a:chExt cx="576" cy="881"/>
            </a:xfrm>
          </p:grpSpPr>
          <p:grpSp>
            <p:nvGrpSpPr>
              <p:cNvPr id="35120" name="Group 783"/>
              <p:cNvGrpSpPr>
                <a:grpSpLocks/>
              </p:cNvGrpSpPr>
              <p:nvPr/>
            </p:nvGrpSpPr>
            <p:grpSpPr bwMode="auto">
              <a:xfrm>
                <a:off x="832" y="2643"/>
                <a:ext cx="376" cy="647"/>
                <a:chOff x="3130" y="3288"/>
                <a:chExt cx="410" cy="742"/>
              </a:xfrm>
            </p:grpSpPr>
            <p:sp>
              <p:nvSpPr>
                <p:cNvPr id="35123"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124"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125"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126"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127"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128"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129"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130"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131"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132"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133"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134"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135"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136"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137"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pic>
            <p:nvPicPr>
              <p:cNvPr id="35121" name="Picture 799" descr="cell_tower_radiation copy"/>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42" y="2409"/>
                <a:ext cx="576" cy="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122" name="Oval 800"/>
              <p:cNvSpPr>
                <a:spLocks noChangeArrowheads="1"/>
              </p:cNvSpPr>
              <p:nvPr/>
            </p:nvSpPr>
            <p:spPr bwMode="auto">
              <a:xfrm>
                <a:off x="986" y="2597"/>
                <a:ext cx="66" cy="69"/>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34950" name="Text Box 580"/>
            <p:cNvSpPr txBox="1">
              <a:spLocks noChangeArrowheads="1"/>
            </p:cNvSpPr>
            <p:nvPr/>
          </p:nvSpPr>
          <p:spPr bwMode="auto">
            <a:xfrm>
              <a:off x="5957888" y="1384300"/>
              <a:ext cx="1549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mobile network</a:t>
              </a:r>
            </a:p>
          </p:txBody>
        </p:sp>
        <p:sp>
          <p:nvSpPr>
            <p:cNvPr id="34951" name="Text Box 580"/>
            <p:cNvSpPr txBox="1">
              <a:spLocks noChangeArrowheads="1"/>
            </p:cNvSpPr>
            <p:nvPr/>
          </p:nvSpPr>
          <p:spPr bwMode="auto">
            <a:xfrm>
              <a:off x="7539997" y="1731446"/>
              <a:ext cx="1595950"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pPr>
              <a:r>
                <a:rPr lang="en-US" sz="1600" dirty="0"/>
                <a:t>global Internet</a:t>
              </a:r>
            </a:p>
            <a:p>
              <a:pPr algn="r">
                <a:lnSpc>
                  <a:spcPct val="80000"/>
                </a:lnSpc>
              </a:pPr>
              <a:r>
                <a:rPr lang="en-US" sz="1600" dirty="0"/>
                <a:t>Service Provider</a:t>
              </a:r>
            </a:p>
            <a:p>
              <a:pPr algn="r">
                <a:lnSpc>
                  <a:spcPct val="80000"/>
                </a:lnSpc>
              </a:pPr>
              <a:r>
                <a:rPr lang="en-US" sz="1600" dirty="0"/>
                <a:t>(ISP)</a:t>
              </a:r>
            </a:p>
          </p:txBody>
        </p:sp>
        <p:sp>
          <p:nvSpPr>
            <p:cNvPr id="34952" name="Text Box 580"/>
            <p:cNvSpPr txBox="1">
              <a:spLocks noChangeArrowheads="1"/>
            </p:cNvSpPr>
            <p:nvPr/>
          </p:nvSpPr>
          <p:spPr bwMode="auto">
            <a:xfrm>
              <a:off x="7337425" y="3298825"/>
              <a:ext cx="1289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regional ISP</a:t>
              </a:r>
            </a:p>
          </p:txBody>
        </p:sp>
        <p:sp>
          <p:nvSpPr>
            <p:cNvPr id="34953" name="Text Box 580"/>
            <p:cNvSpPr txBox="1">
              <a:spLocks noChangeArrowheads="1"/>
            </p:cNvSpPr>
            <p:nvPr/>
          </p:nvSpPr>
          <p:spPr bwMode="auto">
            <a:xfrm>
              <a:off x="6324600" y="2963863"/>
              <a:ext cx="89535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1600"/>
                <a:t>home </a:t>
              </a:r>
            </a:p>
            <a:p>
              <a:pPr>
                <a:lnSpc>
                  <a:spcPct val="80000"/>
                </a:lnSpc>
              </a:pPr>
              <a:r>
                <a:rPr lang="en-US" sz="1600"/>
                <a:t>network</a:t>
              </a:r>
            </a:p>
          </p:txBody>
        </p:sp>
        <p:sp>
          <p:nvSpPr>
            <p:cNvPr id="34954" name="Text Box 580"/>
            <p:cNvSpPr txBox="1">
              <a:spLocks noChangeArrowheads="1"/>
            </p:cNvSpPr>
            <p:nvPr/>
          </p:nvSpPr>
          <p:spPr bwMode="auto">
            <a:xfrm>
              <a:off x="5584825" y="5645150"/>
              <a:ext cx="12954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1600" dirty="0"/>
                <a:t>institutional</a:t>
              </a:r>
            </a:p>
            <a:p>
              <a:pPr>
                <a:lnSpc>
                  <a:spcPct val="80000"/>
                </a:lnSpc>
              </a:pPr>
              <a:r>
                <a:rPr lang="en-US" sz="1600" dirty="0"/>
                <a:t>       network</a:t>
              </a:r>
            </a:p>
          </p:txBody>
        </p:sp>
        <p:grpSp>
          <p:nvGrpSpPr>
            <p:cNvPr id="34955" name="Group 950"/>
            <p:cNvGrpSpPr>
              <a:grpSpLocks/>
            </p:cNvGrpSpPr>
            <p:nvPr/>
          </p:nvGrpSpPr>
          <p:grpSpPr bwMode="auto">
            <a:xfrm>
              <a:off x="8240713" y="5002213"/>
              <a:ext cx="227012" cy="481013"/>
              <a:chOff x="4140" y="429"/>
              <a:chExt cx="1425" cy="2396"/>
            </a:xfrm>
          </p:grpSpPr>
          <p:sp>
            <p:nvSpPr>
              <p:cNvPr id="35088" name="Freeform 951"/>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89"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090" name="Freeform 953"/>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91" name="Freeform 954"/>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92"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5093" name="Group 956"/>
              <p:cNvGrpSpPr>
                <a:grpSpLocks/>
              </p:cNvGrpSpPr>
              <p:nvPr/>
            </p:nvGrpSpPr>
            <p:grpSpPr bwMode="auto">
              <a:xfrm>
                <a:off x="4749" y="668"/>
                <a:ext cx="581" cy="145"/>
                <a:chOff x="614" y="2568"/>
                <a:chExt cx="725" cy="139"/>
              </a:xfrm>
            </p:grpSpPr>
            <p:sp>
              <p:nvSpPr>
                <p:cNvPr id="35118"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119"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5094"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5095" name="Group 960"/>
              <p:cNvGrpSpPr>
                <a:grpSpLocks/>
              </p:cNvGrpSpPr>
              <p:nvPr/>
            </p:nvGrpSpPr>
            <p:grpSpPr bwMode="auto">
              <a:xfrm>
                <a:off x="4747" y="994"/>
                <a:ext cx="581" cy="134"/>
                <a:chOff x="614" y="2568"/>
                <a:chExt cx="725" cy="139"/>
              </a:xfrm>
            </p:grpSpPr>
            <p:sp>
              <p:nvSpPr>
                <p:cNvPr id="35116"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117"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5096"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5097"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5098" name="Group 965"/>
              <p:cNvGrpSpPr>
                <a:grpSpLocks/>
              </p:cNvGrpSpPr>
              <p:nvPr/>
            </p:nvGrpSpPr>
            <p:grpSpPr bwMode="auto">
              <a:xfrm>
                <a:off x="4735" y="1627"/>
                <a:ext cx="582" cy="151"/>
                <a:chOff x="614" y="2568"/>
                <a:chExt cx="725" cy="139"/>
              </a:xfrm>
            </p:grpSpPr>
            <p:sp>
              <p:nvSpPr>
                <p:cNvPr id="35114"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115"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5099" name="Freeform 968"/>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5100" name="Group 969"/>
              <p:cNvGrpSpPr>
                <a:grpSpLocks/>
              </p:cNvGrpSpPr>
              <p:nvPr/>
            </p:nvGrpSpPr>
            <p:grpSpPr bwMode="auto">
              <a:xfrm>
                <a:off x="4739" y="1327"/>
                <a:ext cx="582" cy="139"/>
                <a:chOff x="614" y="2568"/>
                <a:chExt cx="725" cy="139"/>
              </a:xfrm>
            </p:grpSpPr>
            <p:sp>
              <p:nvSpPr>
                <p:cNvPr id="35112"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113"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5101"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35102" name="Freeform 973"/>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103" name="Freeform 974"/>
              <p:cNvSpPr>
                <a:spLocks/>
              </p:cNvSpPr>
              <p:nvPr/>
            </p:nvSpPr>
            <p:spPr bwMode="auto">
              <a:xfrm>
                <a:off x="5315" y="680"/>
                <a:ext cx="244" cy="240"/>
              </a:xfrm>
              <a:custGeom>
                <a:avLst/>
                <a:gdLst>
                  <a:gd name="T0" fmla="*/ 0 w 304"/>
                  <a:gd name="T1" fmla="*/ 0 h 288"/>
                  <a:gd name="T2" fmla="*/ 34 w 304"/>
                  <a:gd name="T3" fmla="*/ 27 h 288"/>
                  <a:gd name="T4" fmla="*/ 31 w 304"/>
                  <a:gd name="T5" fmla="*/ 47 h 288"/>
                  <a:gd name="T6" fmla="*/ 2 w 304"/>
                  <a:gd name="T7" fmla="*/ 2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104"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105" name="Freeform 976"/>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106"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35107"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35108"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109"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endParaRPr lang="en-US" sz="1800">
                  <a:solidFill>
                    <a:srgbClr val="FF0000"/>
                  </a:solidFill>
                </a:endParaRPr>
              </a:p>
            </p:txBody>
          </p:sp>
          <p:sp>
            <p:nvSpPr>
              <p:cNvPr id="35110"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111"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34956" name="Group 983"/>
            <p:cNvGrpSpPr>
              <a:grpSpLocks/>
            </p:cNvGrpSpPr>
            <p:nvPr/>
          </p:nvGrpSpPr>
          <p:grpSpPr bwMode="auto">
            <a:xfrm>
              <a:off x="7924800" y="5303838"/>
              <a:ext cx="227012" cy="481013"/>
              <a:chOff x="4140" y="429"/>
              <a:chExt cx="1425" cy="2396"/>
            </a:xfrm>
          </p:grpSpPr>
          <p:sp>
            <p:nvSpPr>
              <p:cNvPr id="35056" name="Freeform 984"/>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57" name="Rectangle 985"/>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058" name="Freeform 986"/>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59" name="Freeform 987"/>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60" name="Rectangle 988"/>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5061" name="Group 989"/>
              <p:cNvGrpSpPr>
                <a:grpSpLocks/>
              </p:cNvGrpSpPr>
              <p:nvPr/>
            </p:nvGrpSpPr>
            <p:grpSpPr bwMode="auto">
              <a:xfrm>
                <a:off x="4749" y="668"/>
                <a:ext cx="581" cy="145"/>
                <a:chOff x="614" y="2568"/>
                <a:chExt cx="725" cy="139"/>
              </a:xfrm>
            </p:grpSpPr>
            <p:sp>
              <p:nvSpPr>
                <p:cNvPr id="35086" name="AutoShape 990"/>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087" name="AutoShape 991"/>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5062" name="Rectangle 992"/>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5063" name="Group 993"/>
              <p:cNvGrpSpPr>
                <a:grpSpLocks/>
              </p:cNvGrpSpPr>
              <p:nvPr/>
            </p:nvGrpSpPr>
            <p:grpSpPr bwMode="auto">
              <a:xfrm>
                <a:off x="4747" y="994"/>
                <a:ext cx="581" cy="134"/>
                <a:chOff x="614" y="2568"/>
                <a:chExt cx="725" cy="139"/>
              </a:xfrm>
            </p:grpSpPr>
            <p:sp>
              <p:nvSpPr>
                <p:cNvPr id="35084" name="AutoShape 994"/>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085" name="AutoShape 995"/>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5064" name="Rectangle 996"/>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5065" name="Rectangle 997"/>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5066" name="Group 998"/>
              <p:cNvGrpSpPr>
                <a:grpSpLocks/>
              </p:cNvGrpSpPr>
              <p:nvPr/>
            </p:nvGrpSpPr>
            <p:grpSpPr bwMode="auto">
              <a:xfrm>
                <a:off x="4735" y="1627"/>
                <a:ext cx="582" cy="151"/>
                <a:chOff x="614" y="2568"/>
                <a:chExt cx="725" cy="139"/>
              </a:xfrm>
            </p:grpSpPr>
            <p:sp>
              <p:nvSpPr>
                <p:cNvPr id="35082" name="AutoShape 999"/>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083" name="AutoShape 1000"/>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5067" name="Freeform 1001"/>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5068" name="Group 1002"/>
              <p:cNvGrpSpPr>
                <a:grpSpLocks/>
              </p:cNvGrpSpPr>
              <p:nvPr/>
            </p:nvGrpSpPr>
            <p:grpSpPr bwMode="auto">
              <a:xfrm>
                <a:off x="4739" y="1327"/>
                <a:ext cx="582" cy="139"/>
                <a:chOff x="614" y="2568"/>
                <a:chExt cx="725" cy="139"/>
              </a:xfrm>
            </p:grpSpPr>
            <p:sp>
              <p:nvSpPr>
                <p:cNvPr id="35080" name="AutoShape 1003"/>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081" name="AutoShape 1004"/>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5069" name="Rectangle 1005"/>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35070" name="Freeform 1006"/>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71" name="Freeform 1007"/>
              <p:cNvSpPr>
                <a:spLocks/>
              </p:cNvSpPr>
              <p:nvPr/>
            </p:nvSpPr>
            <p:spPr bwMode="auto">
              <a:xfrm>
                <a:off x="5315" y="680"/>
                <a:ext cx="244" cy="240"/>
              </a:xfrm>
              <a:custGeom>
                <a:avLst/>
                <a:gdLst>
                  <a:gd name="T0" fmla="*/ 0 w 304"/>
                  <a:gd name="T1" fmla="*/ 0 h 288"/>
                  <a:gd name="T2" fmla="*/ 34 w 304"/>
                  <a:gd name="T3" fmla="*/ 27 h 288"/>
                  <a:gd name="T4" fmla="*/ 31 w 304"/>
                  <a:gd name="T5" fmla="*/ 47 h 288"/>
                  <a:gd name="T6" fmla="*/ 2 w 304"/>
                  <a:gd name="T7" fmla="*/ 2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72" name="Oval 1008"/>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073" name="Freeform 1009"/>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74" name="AutoShape 1010"/>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35075" name="AutoShape 1011"/>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35076" name="Oval 1012"/>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077" name="Oval 1013"/>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endParaRPr lang="en-US" sz="1800">
                  <a:solidFill>
                    <a:srgbClr val="FF0000"/>
                  </a:solidFill>
                </a:endParaRPr>
              </a:p>
            </p:txBody>
          </p:sp>
          <p:sp>
            <p:nvSpPr>
              <p:cNvPr id="35078" name="Oval 1014"/>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079" name="Rectangle 1015"/>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34957" name="Group 1016"/>
            <p:cNvGrpSpPr>
              <a:grpSpLocks/>
            </p:cNvGrpSpPr>
            <p:nvPr/>
          </p:nvGrpSpPr>
          <p:grpSpPr bwMode="auto">
            <a:xfrm>
              <a:off x="5302250" y="2043113"/>
              <a:ext cx="534987" cy="407988"/>
              <a:chOff x="877" y="1008"/>
              <a:chExt cx="2747" cy="2591"/>
            </a:xfrm>
          </p:grpSpPr>
          <p:pic>
            <p:nvPicPr>
              <p:cNvPr id="35033" name="Picture 1017" descr="antenna_stylized"/>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034" name="Picture 1018" descr="laptop_keyboard"/>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035" name="Freeform 1019"/>
              <p:cNvSpPr>
                <a:spLocks/>
              </p:cNvSpPr>
              <p:nvPr/>
            </p:nvSpPr>
            <p:spPr bwMode="auto">
              <a:xfrm>
                <a:off x="1753" y="1603"/>
                <a:ext cx="1807" cy="1322"/>
              </a:xfrm>
              <a:custGeom>
                <a:avLst/>
                <a:gdLst>
                  <a:gd name="T0" fmla="*/ 4 w 2982"/>
                  <a:gd name="T1" fmla="*/ 0 h 2442"/>
                  <a:gd name="T2" fmla="*/ 0 w 2982"/>
                  <a:gd name="T3" fmla="*/ 4 h 2442"/>
                  <a:gd name="T4" fmla="*/ 16 w 2982"/>
                  <a:gd name="T5" fmla="*/ 5 h 2442"/>
                  <a:gd name="T6" fmla="*/ 20 w 2982"/>
                  <a:gd name="T7" fmla="*/ 1 h 2442"/>
                  <a:gd name="T8" fmla="*/ 4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5036" name="Picture 1020" descr="screen"/>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037" name="Freeform 1021"/>
              <p:cNvSpPr>
                <a:spLocks/>
              </p:cNvSpPr>
              <p:nvPr/>
            </p:nvSpPr>
            <p:spPr bwMode="auto">
              <a:xfrm>
                <a:off x="2082" y="1564"/>
                <a:ext cx="1531" cy="246"/>
              </a:xfrm>
              <a:custGeom>
                <a:avLst/>
                <a:gdLst>
                  <a:gd name="T0" fmla="*/ 1 w 2528"/>
                  <a:gd name="T1" fmla="*/ 0 h 455"/>
                  <a:gd name="T2" fmla="*/ 17 w 2528"/>
                  <a:gd name="T3" fmla="*/ 1 h 455"/>
                  <a:gd name="T4" fmla="*/ 16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38" name="Freeform 1022"/>
              <p:cNvSpPr>
                <a:spLocks/>
              </p:cNvSpPr>
              <p:nvPr/>
            </p:nvSpPr>
            <p:spPr bwMode="auto">
              <a:xfrm>
                <a:off x="1737" y="1562"/>
                <a:ext cx="425" cy="1024"/>
              </a:xfrm>
              <a:custGeom>
                <a:avLst/>
                <a:gdLst>
                  <a:gd name="T0" fmla="*/ 4 w 702"/>
                  <a:gd name="T1" fmla="*/ 0 h 1893"/>
                  <a:gd name="T2" fmla="*/ 0 w 702"/>
                  <a:gd name="T3" fmla="*/ 4 h 1893"/>
                  <a:gd name="T4" fmla="*/ 1 w 702"/>
                  <a:gd name="T5" fmla="*/ 4 h 1893"/>
                  <a:gd name="T6" fmla="*/ 5 w 702"/>
                  <a:gd name="T7" fmla="*/ 1 h 1893"/>
                  <a:gd name="T8" fmla="*/ 4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39" name="Freeform 1023"/>
              <p:cNvSpPr>
                <a:spLocks/>
              </p:cNvSpPr>
              <p:nvPr/>
            </p:nvSpPr>
            <p:spPr bwMode="auto">
              <a:xfrm>
                <a:off x="3144" y="1745"/>
                <a:ext cx="458" cy="1182"/>
              </a:xfrm>
              <a:custGeom>
                <a:avLst/>
                <a:gdLst>
                  <a:gd name="T0" fmla="*/ 5 w 756"/>
                  <a:gd name="T1" fmla="*/ 0 h 2184"/>
                  <a:gd name="T2" fmla="*/ 1 w 756"/>
                  <a:gd name="T3" fmla="*/ 5 h 2184"/>
                  <a:gd name="T4" fmla="*/ 0 w 756"/>
                  <a:gd name="T5" fmla="*/ 5 h 2184"/>
                  <a:gd name="T6" fmla="*/ 4 w 756"/>
                  <a:gd name="T7" fmla="*/ 1 h 2184"/>
                  <a:gd name="T8" fmla="*/ 5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40" name="Freeform 1024"/>
              <p:cNvSpPr>
                <a:spLocks/>
              </p:cNvSpPr>
              <p:nvPr/>
            </p:nvSpPr>
            <p:spPr bwMode="auto">
              <a:xfrm>
                <a:off x="1732" y="2534"/>
                <a:ext cx="1680" cy="399"/>
              </a:xfrm>
              <a:custGeom>
                <a:avLst/>
                <a:gdLst>
                  <a:gd name="T0" fmla="*/ 1 w 2773"/>
                  <a:gd name="T1" fmla="*/ 0 h 738"/>
                  <a:gd name="T2" fmla="*/ 0 w 2773"/>
                  <a:gd name="T3" fmla="*/ 1 h 738"/>
                  <a:gd name="T4" fmla="*/ 16 w 2773"/>
                  <a:gd name="T5" fmla="*/ 2 h 738"/>
                  <a:gd name="T6" fmla="*/ 16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41" name="Freeform 1025"/>
              <p:cNvSpPr>
                <a:spLocks/>
              </p:cNvSpPr>
              <p:nvPr/>
            </p:nvSpPr>
            <p:spPr bwMode="auto">
              <a:xfrm>
                <a:off x="3195" y="1755"/>
                <a:ext cx="429" cy="1187"/>
              </a:xfrm>
              <a:custGeom>
                <a:avLst/>
                <a:gdLst>
                  <a:gd name="T0" fmla="*/ 12 w 637"/>
                  <a:gd name="T1" fmla="*/ 0 h 1659"/>
                  <a:gd name="T2" fmla="*/ 12 w 637"/>
                  <a:gd name="T3" fmla="*/ 0 h 1659"/>
                  <a:gd name="T4" fmla="*/ 1 w 637"/>
                  <a:gd name="T5" fmla="*/ 59 h 1659"/>
                  <a:gd name="T6" fmla="*/ 0 w 637"/>
                  <a:gd name="T7" fmla="*/ 57 h 1659"/>
                  <a:gd name="T8" fmla="*/ 1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42" name="Freeform 1026"/>
              <p:cNvSpPr>
                <a:spLocks/>
              </p:cNvSpPr>
              <p:nvPr/>
            </p:nvSpPr>
            <p:spPr bwMode="auto">
              <a:xfrm>
                <a:off x="1734" y="2587"/>
                <a:ext cx="1494" cy="394"/>
              </a:xfrm>
              <a:custGeom>
                <a:avLst/>
                <a:gdLst>
                  <a:gd name="T0" fmla="*/ 0 w 2216"/>
                  <a:gd name="T1" fmla="*/ 0 h 550"/>
                  <a:gd name="T2" fmla="*/ 1 w 2216"/>
                  <a:gd name="T3" fmla="*/ 2 h 550"/>
                  <a:gd name="T4" fmla="*/ 42 w 2216"/>
                  <a:gd name="T5" fmla="*/ 20 h 550"/>
                  <a:gd name="T6" fmla="*/ 42 w 2216"/>
                  <a:gd name="T7" fmla="*/ 1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5043" name="Group 1027"/>
              <p:cNvGrpSpPr>
                <a:grpSpLocks/>
              </p:cNvGrpSpPr>
              <p:nvPr/>
            </p:nvGrpSpPr>
            <p:grpSpPr bwMode="auto">
              <a:xfrm>
                <a:off x="1709" y="3008"/>
                <a:ext cx="507" cy="234"/>
                <a:chOff x="1740" y="2642"/>
                <a:chExt cx="752" cy="327"/>
              </a:xfrm>
            </p:grpSpPr>
            <p:sp>
              <p:nvSpPr>
                <p:cNvPr id="35050" name="Freeform 1028"/>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51" name="Freeform 1029"/>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52" name="Freeform 1030"/>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53" name="Freeform 1031"/>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54" name="Freeform 1032"/>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55" name="Freeform 1033"/>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5044" name="Freeform 1034"/>
              <p:cNvSpPr>
                <a:spLocks/>
              </p:cNvSpPr>
              <p:nvPr/>
            </p:nvSpPr>
            <p:spPr bwMode="auto">
              <a:xfrm>
                <a:off x="2577" y="3043"/>
                <a:ext cx="614" cy="514"/>
              </a:xfrm>
              <a:custGeom>
                <a:avLst/>
                <a:gdLst>
                  <a:gd name="T0" fmla="*/ 1 w 990"/>
                  <a:gd name="T1" fmla="*/ 10 h 792"/>
                  <a:gd name="T2" fmla="*/ 9 w 990"/>
                  <a:gd name="T3" fmla="*/ 0 h 792"/>
                  <a:gd name="T4" fmla="*/ 9 w 990"/>
                  <a:gd name="T5" fmla="*/ 1 h 792"/>
                  <a:gd name="T6" fmla="*/ 0 w 990"/>
                  <a:gd name="T7" fmla="*/ 10 h 792"/>
                  <a:gd name="T8" fmla="*/ 1 w 990"/>
                  <a:gd name="T9" fmla="*/ 1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45" name="Freeform 1035"/>
              <p:cNvSpPr>
                <a:spLocks/>
              </p:cNvSpPr>
              <p:nvPr/>
            </p:nvSpPr>
            <p:spPr bwMode="auto">
              <a:xfrm>
                <a:off x="1010" y="3084"/>
                <a:ext cx="1571" cy="469"/>
              </a:xfrm>
              <a:custGeom>
                <a:avLst/>
                <a:gdLst>
                  <a:gd name="T0" fmla="*/ 1 w 2532"/>
                  <a:gd name="T1" fmla="*/ 0 h 723"/>
                  <a:gd name="T2" fmla="*/ 1 w 2532"/>
                  <a:gd name="T3" fmla="*/ 0 h 723"/>
                  <a:gd name="T4" fmla="*/ 22 w 2532"/>
                  <a:gd name="T5" fmla="*/ 9 h 723"/>
                  <a:gd name="T6" fmla="*/ 22 w 2532"/>
                  <a:gd name="T7" fmla="*/ 10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46" name="Freeform 1036"/>
              <p:cNvSpPr>
                <a:spLocks/>
              </p:cNvSpPr>
              <p:nvPr/>
            </p:nvSpPr>
            <p:spPr bwMode="auto">
              <a:xfrm>
                <a:off x="1011" y="2998"/>
                <a:ext cx="17" cy="95"/>
              </a:xfrm>
              <a:custGeom>
                <a:avLst/>
                <a:gdLst>
                  <a:gd name="T0" fmla="*/ 1 w 26"/>
                  <a:gd name="T1" fmla="*/ 1 h 147"/>
                  <a:gd name="T2" fmla="*/ 1 w 26"/>
                  <a:gd name="T3" fmla="*/ 2 h 147"/>
                  <a:gd name="T4" fmla="*/ 0 w 26"/>
                  <a:gd name="T5" fmla="*/ 2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47" name="Freeform 1037"/>
              <p:cNvSpPr>
                <a:spLocks/>
              </p:cNvSpPr>
              <p:nvPr/>
            </p:nvSpPr>
            <p:spPr bwMode="auto">
              <a:xfrm>
                <a:off x="1012" y="2611"/>
                <a:ext cx="730" cy="393"/>
              </a:xfrm>
              <a:custGeom>
                <a:avLst/>
                <a:gdLst>
                  <a:gd name="T0" fmla="*/ 10 w 1176"/>
                  <a:gd name="T1" fmla="*/ 0 h 606"/>
                  <a:gd name="T2" fmla="*/ 0 w 1176"/>
                  <a:gd name="T3" fmla="*/ 8 h 606"/>
                  <a:gd name="T4" fmla="*/ 1 w 1176"/>
                  <a:gd name="T5" fmla="*/ 8 h 606"/>
                  <a:gd name="T6" fmla="*/ 10 w 1176"/>
                  <a:gd name="T7" fmla="*/ 1 h 606"/>
                  <a:gd name="T8" fmla="*/ 1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48" name="Freeform 1038"/>
              <p:cNvSpPr>
                <a:spLocks/>
              </p:cNvSpPr>
              <p:nvPr/>
            </p:nvSpPr>
            <p:spPr bwMode="auto">
              <a:xfrm>
                <a:off x="1061" y="3018"/>
                <a:ext cx="1490" cy="451"/>
              </a:xfrm>
              <a:custGeom>
                <a:avLst/>
                <a:gdLst>
                  <a:gd name="T0" fmla="*/ 1 w 2532"/>
                  <a:gd name="T1" fmla="*/ 0 h 723"/>
                  <a:gd name="T2" fmla="*/ 1 w 2532"/>
                  <a:gd name="T3" fmla="*/ 0 h 723"/>
                  <a:gd name="T4" fmla="*/ 12 w 2532"/>
                  <a:gd name="T5" fmla="*/ 6 h 723"/>
                  <a:gd name="T6" fmla="*/ 12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49" name="Freeform 1039"/>
              <p:cNvSpPr>
                <a:spLocks/>
              </p:cNvSpPr>
              <p:nvPr/>
            </p:nvSpPr>
            <p:spPr bwMode="auto">
              <a:xfrm flipV="1">
                <a:off x="2549" y="2986"/>
                <a:ext cx="608" cy="467"/>
              </a:xfrm>
              <a:custGeom>
                <a:avLst/>
                <a:gdLst>
                  <a:gd name="T0" fmla="*/ 0 w 2532"/>
                  <a:gd name="T1" fmla="*/ 0 h 723"/>
                  <a:gd name="T2" fmla="*/ 0 w 2532"/>
                  <a:gd name="T3" fmla="*/ 0 h 723"/>
                  <a:gd name="T4" fmla="*/ 0 w 2532"/>
                  <a:gd name="T5" fmla="*/ 9 h 723"/>
                  <a:gd name="T6" fmla="*/ 0 w 2532"/>
                  <a:gd name="T7" fmla="*/ 9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4958" name="Group 1064"/>
            <p:cNvGrpSpPr>
              <a:grpSpLocks/>
            </p:cNvGrpSpPr>
            <p:nvPr/>
          </p:nvGrpSpPr>
          <p:grpSpPr bwMode="auto">
            <a:xfrm>
              <a:off x="6872288" y="5486400"/>
              <a:ext cx="474662" cy="407988"/>
              <a:chOff x="877" y="1008"/>
              <a:chExt cx="2747" cy="2591"/>
            </a:xfrm>
          </p:grpSpPr>
          <p:pic>
            <p:nvPicPr>
              <p:cNvPr id="35010" name="Picture 1065" descr="antenna_stylized"/>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011" name="Picture 1066" descr="laptop_keyboard"/>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012" name="Freeform 1067"/>
              <p:cNvSpPr>
                <a:spLocks/>
              </p:cNvSpPr>
              <p:nvPr/>
            </p:nvSpPr>
            <p:spPr bwMode="auto">
              <a:xfrm>
                <a:off x="1753" y="1603"/>
                <a:ext cx="1807" cy="1322"/>
              </a:xfrm>
              <a:custGeom>
                <a:avLst/>
                <a:gdLst>
                  <a:gd name="T0" fmla="*/ 4 w 2982"/>
                  <a:gd name="T1" fmla="*/ 0 h 2442"/>
                  <a:gd name="T2" fmla="*/ 0 w 2982"/>
                  <a:gd name="T3" fmla="*/ 4 h 2442"/>
                  <a:gd name="T4" fmla="*/ 16 w 2982"/>
                  <a:gd name="T5" fmla="*/ 5 h 2442"/>
                  <a:gd name="T6" fmla="*/ 20 w 2982"/>
                  <a:gd name="T7" fmla="*/ 1 h 2442"/>
                  <a:gd name="T8" fmla="*/ 4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5013" name="Picture 1068" descr="screen"/>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014" name="Freeform 1069"/>
              <p:cNvSpPr>
                <a:spLocks/>
              </p:cNvSpPr>
              <p:nvPr/>
            </p:nvSpPr>
            <p:spPr bwMode="auto">
              <a:xfrm>
                <a:off x="2082" y="1564"/>
                <a:ext cx="1531" cy="246"/>
              </a:xfrm>
              <a:custGeom>
                <a:avLst/>
                <a:gdLst>
                  <a:gd name="T0" fmla="*/ 1 w 2528"/>
                  <a:gd name="T1" fmla="*/ 0 h 455"/>
                  <a:gd name="T2" fmla="*/ 17 w 2528"/>
                  <a:gd name="T3" fmla="*/ 1 h 455"/>
                  <a:gd name="T4" fmla="*/ 16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15" name="Freeform 1070"/>
              <p:cNvSpPr>
                <a:spLocks/>
              </p:cNvSpPr>
              <p:nvPr/>
            </p:nvSpPr>
            <p:spPr bwMode="auto">
              <a:xfrm>
                <a:off x="1737" y="1562"/>
                <a:ext cx="425" cy="1024"/>
              </a:xfrm>
              <a:custGeom>
                <a:avLst/>
                <a:gdLst>
                  <a:gd name="T0" fmla="*/ 4 w 702"/>
                  <a:gd name="T1" fmla="*/ 0 h 1893"/>
                  <a:gd name="T2" fmla="*/ 0 w 702"/>
                  <a:gd name="T3" fmla="*/ 4 h 1893"/>
                  <a:gd name="T4" fmla="*/ 1 w 702"/>
                  <a:gd name="T5" fmla="*/ 4 h 1893"/>
                  <a:gd name="T6" fmla="*/ 5 w 702"/>
                  <a:gd name="T7" fmla="*/ 1 h 1893"/>
                  <a:gd name="T8" fmla="*/ 4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16" name="Freeform 1071"/>
              <p:cNvSpPr>
                <a:spLocks/>
              </p:cNvSpPr>
              <p:nvPr/>
            </p:nvSpPr>
            <p:spPr bwMode="auto">
              <a:xfrm>
                <a:off x="3144" y="1745"/>
                <a:ext cx="458" cy="1182"/>
              </a:xfrm>
              <a:custGeom>
                <a:avLst/>
                <a:gdLst>
                  <a:gd name="T0" fmla="*/ 5 w 756"/>
                  <a:gd name="T1" fmla="*/ 0 h 2184"/>
                  <a:gd name="T2" fmla="*/ 1 w 756"/>
                  <a:gd name="T3" fmla="*/ 5 h 2184"/>
                  <a:gd name="T4" fmla="*/ 0 w 756"/>
                  <a:gd name="T5" fmla="*/ 5 h 2184"/>
                  <a:gd name="T6" fmla="*/ 4 w 756"/>
                  <a:gd name="T7" fmla="*/ 1 h 2184"/>
                  <a:gd name="T8" fmla="*/ 5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17" name="Freeform 1072"/>
              <p:cNvSpPr>
                <a:spLocks/>
              </p:cNvSpPr>
              <p:nvPr/>
            </p:nvSpPr>
            <p:spPr bwMode="auto">
              <a:xfrm>
                <a:off x="1732" y="2534"/>
                <a:ext cx="1680" cy="399"/>
              </a:xfrm>
              <a:custGeom>
                <a:avLst/>
                <a:gdLst>
                  <a:gd name="T0" fmla="*/ 1 w 2773"/>
                  <a:gd name="T1" fmla="*/ 0 h 738"/>
                  <a:gd name="T2" fmla="*/ 0 w 2773"/>
                  <a:gd name="T3" fmla="*/ 1 h 738"/>
                  <a:gd name="T4" fmla="*/ 16 w 2773"/>
                  <a:gd name="T5" fmla="*/ 2 h 738"/>
                  <a:gd name="T6" fmla="*/ 16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18" name="Freeform 1073"/>
              <p:cNvSpPr>
                <a:spLocks/>
              </p:cNvSpPr>
              <p:nvPr/>
            </p:nvSpPr>
            <p:spPr bwMode="auto">
              <a:xfrm>
                <a:off x="3195" y="1755"/>
                <a:ext cx="429" cy="1187"/>
              </a:xfrm>
              <a:custGeom>
                <a:avLst/>
                <a:gdLst>
                  <a:gd name="T0" fmla="*/ 12 w 637"/>
                  <a:gd name="T1" fmla="*/ 0 h 1659"/>
                  <a:gd name="T2" fmla="*/ 12 w 637"/>
                  <a:gd name="T3" fmla="*/ 0 h 1659"/>
                  <a:gd name="T4" fmla="*/ 1 w 637"/>
                  <a:gd name="T5" fmla="*/ 59 h 1659"/>
                  <a:gd name="T6" fmla="*/ 0 w 637"/>
                  <a:gd name="T7" fmla="*/ 57 h 1659"/>
                  <a:gd name="T8" fmla="*/ 1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19" name="Freeform 1074"/>
              <p:cNvSpPr>
                <a:spLocks/>
              </p:cNvSpPr>
              <p:nvPr/>
            </p:nvSpPr>
            <p:spPr bwMode="auto">
              <a:xfrm>
                <a:off x="1734" y="2587"/>
                <a:ext cx="1494" cy="394"/>
              </a:xfrm>
              <a:custGeom>
                <a:avLst/>
                <a:gdLst>
                  <a:gd name="T0" fmla="*/ 0 w 2216"/>
                  <a:gd name="T1" fmla="*/ 0 h 550"/>
                  <a:gd name="T2" fmla="*/ 1 w 2216"/>
                  <a:gd name="T3" fmla="*/ 2 h 550"/>
                  <a:gd name="T4" fmla="*/ 42 w 2216"/>
                  <a:gd name="T5" fmla="*/ 20 h 550"/>
                  <a:gd name="T6" fmla="*/ 42 w 2216"/>
                  <a:gd name="T7" fmla="*/ 1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5020" name="Group 1075"/>
              <p:cNvGrpSpPr>
                <a:grpSpLocks/>
              </p:cNvGrpSpPr>
              <p:nvPr/>
            </p:nvGrpSpPr>
            <p:grpSpPr bwMode="auto">
              <a:xfrm>
                <a:off x="1709" y="3008"/>
                <a:ext cx="507" cy="234"/>
                <a:chOff x="1740" y="2642"/>
                <a:chExt cx="752" cy="327"/>
              </a:xfrm>
            </p:grpSpPr>
            <p:sp>
              <p:nvSpPr>
                <p:cNvPr id="35027" name="Freeform 1076"/>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28" name="Freeform 1077"/>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29" name="Freeform 1078"/>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30" name="Freeform 1079"/>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31" name="Freeform 1080"/>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32" name="Freeform 1081"/>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5021" name="Freeform 1082"/>
              <p:cNvSpPr>
                <a:spLocks/>
              </p:cNvSpPr>
              <p:nvPr/>
            </p:nvSpPr>
            <p:spPr bwMode="auto">
              <a:xfrm>
                <a:off x="2577" y="3043"/>
                <a:ext cx="614" cy="514"/>
              </a:xfrm>
              <a:custGeom>
                <a:avLst/>
                <a:gdLst>
                  <a:gd name="T0" fmla="*/ 1 w 990"/>
                  <a:gd name="T1" fmla="*/ 10 h 792"/>
                  <a:gd name="T2" fmla="*/ 9 w 990"/>
                  <a:gd name="T3" fmla="*/ 0 h 792"/>
                  <a:gd name="T4" fmla="*/ 9 w 990"/>
                  <a:gd name="T5" fmla="*/ 1 h 792"/>
                  <a:gd name="T6" fmla="*/ 0 w 990"/>
                  <a:gd name="T7" fmla="*/ 10 h 792"/>
                  <a:gd name="T8" fmla="*/ 1 w 990"/>
                  <a:gd name="T9" fmla="*/ 1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22" name="Freeform 1083"/>
              <p:cNvSpPr>
                <a:spLocks/>
              </p:cNvSpPr>
              <p:nvPr/>
            </p:nvSpPr>
            <p:spPr bwMode="auto">
              <a:xfrm>
                <a:off x="1010" y="3084"/>
                <a:ext cx="1571" cy="469"/>
              </a:xfrm>
              <a:custGeom>
                <a:avLst/>
                <a:gdLst>
                  <a:gd name="T0" fmla="*/ 1 w 2532"/>
                  <a:gd name="T1" fmla="*/ 0 h 723"/>
                  <a:gd name="T2" fmla="*/ 1 w 2532"/>
                  <a:gd name="T3" fmla="*/ 0 h 723"/>
                  <a:gd name="T4" fmla="*/ 22 w 2532"/>
                  <a:gd name="T5" fmla="*/ 9 h 723"/>
                  <a:gd name="T6" fmla="*/ 22 w 2532"/>
                  <a:gd name="T7" fmla="*/ 10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23" name="Freeform 1084"/>
              <p:cNvSpPr>
                <a:spLocks/>
              </p:cNvSpPr>
              <p:nvPr/>
            </p:nvSpPr>
            <p:spPr bwMode="auto">
              <a:xfrm>
                <a:off x="1011" y="2998"/>
                <a:ext cx="17" cy="95"/>
              </a:xfrm>
              <a:custGeom>
                <a:avLst/>
                <a:gdLst>
                  <a:gd name="T0" fmla="*/ 1 w 26"/>
                  <a:gd name="T1" fmla="*/ 1 h 147"/>
                  <a:gd name="T2" fmla="*/ 1 w 26"/>
                  <a:gd name="T3" fmla="*/ 2 h 147"/>
                  <a:gd name="T4" fmla="*/ 0 w 26"/>
                  <a:gd name="T5" fmla="*/ 2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24" name="Freeform 1085"/>
              <p:cNvSpPr>
                <a:spLocks/>
              </p:cNvSpPr>
              <p:nvPr/>
            </p:nvSpPr>
            <p:spPr bwMode="auto">
              <a:xfrm>
                <a:off x="1012" y="2611"/>
                <a:ext cx="730" cy="393"/>
              </a:xfrm>
              <a:custGeom>
                <a:avLst/>
                <a:gdLst>
                  <a:gd name="T0" fmla="*/ 10 w 1176"/>
                  <a:gd name="T1" fmla="*/ 0 h 606"/>
                  <a:gd name="T2" fmla="*/ 0 w 1176"/>
                  <a:gd name="T3" fmla="*/ 8 h 606"/>
                  <a:gd name="T4" fmla="*/ 1 w 1176"/>
                  <a:gd name="T5" fmla="*/ 8 h 606"/>
                  <a:gd name="T6" fmla="*/ 10 w 1176"/>
                  <a:gd name="T7" fmla="*/ 1 h 606"/>
                  <a:gd name="T8" fmla="*/ 1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25" name="Freeform 1086"/>
              <p:cNvSpPr>
                <a:spLocks/>
              </p:cNvSpPr>
              <p:nvPr/>
            </p:nvSpPr>
            <p:spPr bwMode="auto">
              <a:xfrm>
                <a:off x="1061" y="3018"/>
                <a:ext cx="1490" cy="451"/>
              </a:xfrm>
              <a:custGeom>
                <a:avLst/>
                <a:gdLst>
                  <a:gd name="T0" fmla="*/ 1 w 2532"/>
                  <a:gd name="T1" fmla="*/ 0 h 723"/>
                  <a:gd name="T2" fmla="*/ 1 w 2532"/>
                  <a:gd name="T3" fmla="*/ 0 h 723"/>
                  <a:gd name="T4" fmla="*/ 12 w 2532"/>
                  <a:gd name="T5" fmla="*/ 6 h 723"/>
                  <a:gd name="T6" fmla="*/ 12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26" name="Freeform 1087"/>
              <p:cNvSpPr>
                <a:spLocks/>
              </p:cNvSpPr>
              <p:nvPr/>
            </p:nvSpPr>
            <p:spPr bwMode="auto">
              <a:xfrm flipV="1">
                <a:off x="2549" y="2986"/>
                <a:ext cx="608" cy="467"/>
              </a:xfrm>
              <a:custGeom>
                <a:avLst/>
                <a:gdLst>
                  <a:gd name="T0" fmla="*/ 0 w 2532"/>
                  <a:gd name="T1" fmla="*/ 0 h 723"/>
                  <a:gd name="T2" fmla="*/ 0 w 2532"/>
                  <a:gd name="T3" fmla="*/ 0 h 723"/>
                  <a:gd name="T4" fmla="*/ 0 w 2532"/>
                  <a:gd name="T5" fmla="*/ 9 h 723"/>
                  <a:gd name="T6" fmla="*/ 0 w 2532"/>
                  <a:gd name="T7" fmla="*/ 9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4959" name="Group 1114"/>
            <p:cNvGrpSpPr>
              <a:grpSpLocks/>
            </p:cNvGrpSpPr>
            <p:nvPr/>
          </p:nvGrpSpPr>
          <p:grpSpPr bwMode="auto">
            <a:xfrm>
              <a:off x="5561013" y="3041650"/>
              <a:ext cx="444500" cy="407988"/>
              <a:chOff x="877" y="1008"/>
              <a:chExt cx="2747" cy="2591"/>
            </a:xfrm>
          </p:grpSpPr>
          <p:pic>
            <p:nvPicPr>
              <p:cNvPr id="34987" name="Picture 1115" descr="antenna_stylized"/>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988" name="Picture 1116" descr="laptop_keyboard"/>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989" name="Freeform 1117"/>
              <p:cNvSpPr>
                <a:spLocks/>
              </p:cNvSpPr>
              <p:nvPr/>
            </p:nvSpPr>
            <p:spPr bwMode="auto">
              <a:xfrm>
                <a:off x="1753" y="1603"/>
                <a:ext cx="1807" cy="1322"/>
              </a:xfrm>
              <a:custGeom>
                <a:avLst/>
                <a:gdLst>
                  <a:gd name="T0" fmla="*/ 4 w 2982"/>
                  <a:gd name="T1" fmla="*/ 0 h 2442"/>
                  <a:gd name="T2" fmla="*/ 0 w 2982"/>
                  <a:gd name="T3" fmla="*/ 4 h 2442"/>
                  <a:gd name="T4" fmla="*/ 16 w 2982"/>
                  <a:gd name="T5" fmla="*/ 5 h 2442"/>
                  <a:gd name="T6" fmla="*/ 20 w 2982"/>
                  <a:gd name="T7" fmla="*/ 1 h 2442"/>
                  <a:gd name="T8" fmla="*/ 4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4990" name="Picture 1118" descr="screen"/>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991" name="Freeform 1119"/>
              <p:cNvSpPr>
                <a:spLocks/>
              </p:cNvSpPr>
              <p:nvPr/>
            </p:nvSpPr>
            <p:spPr bwMode="auto">
              <a:xfrm>
                <a:off x="2082" y="1564"/>
                <a:ext cx="1531" cy="246"/>
              </a:xfrm>
              <a:custGeom>
                <a:avLst/>
                <a:gdLst>
                  <a:gd name="T0" fmla="*/ 1 w 2528"/>
                  <a:gd name="T1" fmla="*/ 0 h 455"/>
                  <a:gd name="T2" fmla="*/ 17 w 2528"/>
                  <a:gd name="T3" fmla="*/ 1 h 455"/>
                  <a:gd name="T4" fmla="*/ 16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92" name="Freeform 1120"/>
              <p:cNvSpPr>
                <a:spLocks/>
              </p:cNvSpPr>
              <p:nvPr/>
            </p:nvSpPr>
            <p:spPr bwMode="auto">
              <a:xfrm>
                <a:off x="1737" y="1562"/>
                <a:ext cx="425" cy="1024"/>
              </a:xfrm>
              <a:custGeom>
                <a:avLst/>
                <a:gdLst>
                  <a:gd name="T0" fmla="*/ 4 w 702"/>
                  <a:gd name="T1" fmla="*/ 0 h 1893"/>
                  <a:gd name="T2" fmla="*/ 0 w 702"/>
                  <a:gd name="T3" fmla="*/ 4 h 1893"/>
                  <a:gd name="T4" fmla="*/ 1 w 702"/>
                  <a:gd name="T5" fmla="*/ 4 h 1893"/>
                  <a:gd name="T6" fmla="*/ 5 w 702"/>
                  <a:gd name="T7" fmla="*/ 1 h 1893"/>
                  <a:gd name="T8" fmla="*/ 4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93" name="Freeform 1121"/>
              <p:cNvSpPr>
                <a:spLocks/>
              </p:cNvSpPr>
              <p:nvPr/>
            </p:nvSpPr>
            <p:spPr bwMode="auto">
              <a:xfrm>
                <a:off x="3144" y="1745"/>
                <a:ext cx="458" cy="1182"/>
              </a:xfrm>
              <a:custGeom>
                <a:avLst/>
                <a:gdLst>
                  <a:gd name="T0" fmla="*/ 5 w 756"/>
                  <a:gd name="T1" fmla="*/ 0 h 2184"/>
                  <a:gd name="T2" fmla="*/ 1 w 756"/>
                  <a:gd name="T3" fmla="*/ 5 h 2184"/>
                  <a:gd name="T4" fmla="*/ 0 w 756"/>
                  <a:gd name="T5" fmla="*/ 5 h 2184"/>
                  <a:gd name="T6" fmla="*/ 4 w 756"/>
                  <a:gd name="T7" fmla="*/ 1 h 2184"/>
                  <a:gd name="T8" fmla="*/ 5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94" name="Freeform 1122"/>
              <p:cNvSpPr>
                <a:spLocks/>
              </p:cNvSpPr>
              <p:nvPr/>
            </p:nvSpPr>
            <p:spPr bwMode="auto">
              <a:xfrm>
                <a:off x="1732" y="2534"/>
                <a:ext cx="1680" cy="399"/>
              </a:xfrm>
              <a:custGeom>
                <a:avLst/>
                <a:gdLst>
                  <a:gd name="T0" fmla="*/ 1 w 2773"/>
                  <a:gd name="T1" fmla="*/ 0 h 738"/>
                  <a:gd name="T2" fmla="*/ 0 w 2773"/>
                  <a:gd name="T3" fmla="*/ 1 h 738"/>
                  <a:gd name="T4" fmla="*/ 16 w 2773"/>
                  <a:gd name="T5" fmla="*/ 2 h 738"/>
                  <a:gd name="T6" fmla="*/ 16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95" name="Freeform 1123"/>
              <p:cNvSpPr>
                <a:spLocks/>
              </p:cNvSpPr>
              <p:nvPr/>
            </p:nvSpPr>
            <p:spPr bwMode="auto">
              <a:xfrm>
                <a:off x="3195" y="1755"/>
                <a:ext cx="429" cy="1187"/>
              </a:xfrm>
              <a:custGeom>
                <a:avLst/>
                <a:gdLst>
                  <a:gd name="T0" fmla="*/ 12 w 637"/>
                  <a:gd name="T1" fmla="*/ 0 h 1659"/>
                  <a:gd name="T2" fmla="*/ 12 w 637"/>
                  <a:gd name="T3" fmla="*/ 0 h 1659"/>
                  <a:gd name="T4" fmla="*/ 1 w 637"/>
                  <a:gd name="T5" fmla="*/ 59 h 1659"/>
                  <a:gd name="T6" fmla="*/ 0 w 637"/>
                  <a:gd name="T7" fmla="*/ 57 h 1659"/>
                  <a:gd name="T8" fmla="*/ 1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96" name="Freeform 1124"/>
              <p:cNvSpPr>
                <a:spLocks/>
              </p:cNvSpPr>
              <p:nvPr/>
            </p:nvSpPr>
            <p:spPr bwMode="auto">
              <a:xfrm>
                <a:off x="1734" y="2587"/>
                <a:ext cx="1494" cy="394"/>
              </a:xfrm>
              <a:custGeom>
                <a:avLst/>
                <a:gdLst>
                  <a:gd name="T0" fmla="*/ 0 w 2216"/>
                  <a:gd name="T1" fmla="*/ 0 h 550"/>
                  <a:gd name="T2" fmla="*/ 1 w 2216"/>
                  <a:gd name="T3" fmla="*/ 2 h 550"/>
                  <a:gd name="T4" fmla="*/ 42 w 2216"/>
                  <a:gd name="T5" fmla="*/ 20 h 550"/>
                  <a:gd name="T6" fmla="*/ 42 w 2216"/>
                  <a:gd name="T7" fmla="*/ 1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4997" name="Group 1125"/>
              <p:cNvGrpSpPr>
                <a:grpSpLocks/>
              </p:cNvGrpSpPr>
              <p:nvPr/>
            </p:nvGrpSpPr>
            <p:grpSpPr bwMode="auto">
              <a:xfrm>
                <a:off x="1709" y="3008"/>
                <a:ext cx="507" cy="234"/>
                <a:chOff x="1740" y="2642"/>
                <a:chExt cx="752" cy="327"/>
              </a:xfrm>
            </p:grpSpPr>
            <p:sp>
              <p:nvSpPr>
                <p:cNvPr id="35004" name="Freeform 1126"/>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05" name="Freeform 1127"/>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06" name="Freeform 1128"/>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07" name="Freeform 1129"/>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08" name="Freeform 1130"/>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09" name="Freeform 1131"/>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4998" name="Freeform 1132"/>
              <p:cNvSpPr>
                <a:spLocks/>
              </p:cNvSpPr>
              <p:nvPr/>
            </p:nvSpPr>
            <p:spPr bwMode="auto">
              <a:xfrm>
                <a:off x="2577" y="3043"/>
                <a:ext cx="614" cy="514"/>
              </a:xfrm>
              <a:custGeom>
                <a:avLst/>
                <a:gdLst>
                  <a:gd name="T0" fmla="*/ 1 w 990"/>
                  <a:gd name="T1" fmla="*/ 10 h 792"/>
                  <a:gd name="T2" fmla="*/ 9 w 990"/>
                  <a:gd name="T3" fmla="*/ 0 h 792"/>
                  <a:gd name="T4" fmla="*/ 9 w 990"/>
                  <a:gd name="T5" fmla="*/ 1 h 792"/>
                  <a:gd name="T6" fmla="*/ 0 w 990"/>
                  <a:gd name="T7" fmla="*/ 10 h 792"/>
                  <a:gd name="T8" fmla="*/ 1 w 990"/>
                  <a:gd name="T9" fmla="*/ 1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99" name="Freeform 1133"/>
              <p:cNvSpPr>
                <a:spLocks/>
              </p:cNvSpPr>
              <p:nvPr/>
            </p:nvSpPr>
            <p:spPr bwMode="auto">
              <a:xfrm>
                <a:off x="1010" y="3084"/>
                <a:ext cx="1571" cy="469"/>
              </a:xfrm>
              <a:custGeom>
                <a:avLst/>
                <a:gdLst>
                  <a:gd name="T0" fmla="*/ 1 w 2532"/>
                  <a:gd name="T1" fmla="*/ 0 h 723"/>
                  <a:gd name="T2" fmla="*/ 1 w 2532"/>
                  <a:gd name="T3" fmla="*/ 0 h 723"/>
                  <a:gd name="T4" fmla="*/ 22 w 2532"/>
                  <a:gd name="T5" fmla="*/ 9 h 723"/>
                  <a:gd name="T6" fmla="*/ 22 w 2532"/>
                  <a:gd name="T7" fmla="*/ 10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00" name="Freeform 1134"/>
              <p:cNvSpPr>
                <a:spLocks/>
              </p:cNvSpPr>
              <p:nvPr/>
            </p:nvSpPr>
            <p:spPr bwMode="auto">
              <a:xfrm>
                <a:off x="1011" y="2998"/>
                <a:ext cx="17" cy="95"/>
              </a:xfrm>
              <a:custGeom>
                <a:avLst/>
                <a:gdLst>
                  <a:gd name="T0" fmla="*/ 1 w 26"/>
                  <a:gd name="T1" fmla="*/ 1 h 147"/>
                  <a:gd name="T2" fmla="*/ 1 w 26"/>
                  <a:gd name="T3" fmla="*/ 2 h 147"/>
                  <a:gd name="T4" fmla="*/ 0 w 26"/>
                  <a:gd name="T5" fmla="*/ 2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01" name="Freeform 1135"/>
              <p:cNvSpPr>
                <a:spLocks/>
              </p:cNvSpPr>
              <p:nvPr/>
            </p:nvSpPr>
            <p:spPr bwMode="auto">
              <a:xfrm>
                <a:off x="1012" y="2611"/>
                <a:ext cx="730" cy="393"/>
              </a:xfrm>
              <a:custGeom>
                <a:avLst/>
                <a:gdLst>
                  <a:gd name="T0" fmla="*/ 10 w 1176"/>
                  <a:gd name="T1" fmla="*/ 0 h 606"/>
                  <a:gd name="T2" fmla="*/ 0 w 1176"/>
                  <a:gd name="T3" fmla="*/ 8 h 606"/>
                  <a:gd name="T4" fmla="*/ 1 w 1176"/>
                  <a:gd name="T5" fmla="*/ 8 h 606"/>
                  <a:gd name="T6" fmla="*/ 10 w 1176"/>
                  <a:gd name="T7" fmla="*/ 1 h 606"/>
                  <a:gd name="T8" fmla="*/ 1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02" name="Freeform 1136"/>
              <p:cNvSpPr>
                <a:spLocks/>
              </p:cNvSpPr>
              <p:nvPr/>
            </p:nvSpPr>
            <p:spPr bwMode="auto">
              <a:xfrm>
                <a:off x="1061" y="3018"/>
                <a:ext cx="1490" cy="451"/>
              </a:xfrm>
              <a:custGeom>
                <a:avLst/>
                <a:gdLst>
                  <a:gd name="T0" fmla="*/ 1 w 2532"/>
                  <a:gd name="T1" fmla="*/ 0 h 723"/>
                  <a:gd name="T2" fmla="*/ 1 w 2532"/>
                  <a:gd name="T3" fmla="*/ 0 h 723"/>
                  <a:gd name="T4" fmla="*/ 12 w 2532"/>
                  <a:gd name="T5" fmla="*/ 6 h 723"/>
                  <a:gd name="T6" fmla="*/ 12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03" name="Freeform 1137"/>
              <p:cNvSpPr>
                <a:spLocks/>
              </p:cNvSpPr>
              <p:nvPr/>
            </p:nvSpPr>
            <p:spPr bwMode="auto">
              <a:xfrm flipV="1">
                <a:off x="2549" y="2986"/>
                <a:ext cx="608" cy="467"/>
              </a:xfrm>
              <a:custGeom>
                <a:avLst/>
                <a:gdLst>
                  <a:gd name="T0" fmla="*/ 0 w 2532"/>
                  <a:gd name="T1" fmla="*/ 0 h 723"/>
                  <a:gd name="T2" fmla="*/ 0 w 2532"/>
                  <a:gd name="T3" fmla="*/ 0 h 723"/>
                  <a:gd name="T4" fmla="*/ 0 w 2532"/>
                  <a:gd name="T5" fmla="*/ 9 h 723"/>
                  <a:gd name="T6" fmla="*/ 0 w 2532"/>
                  <a:gd name="T7" fmla="*/ 9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4960" name="Group 1139"/>
            <p:cNvGrpSpPr>
              <a:grpSpLocks/>
            </p:cNvGrpSpPr>
            <p:nvPr/>
          </p:nvGrpSpPr>
          <p:grpSpPr bwMode="auto">
            <a:xfrm flipH="1">
              <a:off x="5940425" y="3222625"/>
              <a:ext cx="414337" cy="373063"/>
              <a:chOff x="2839" y="3501"/>
              <a:chExt cx="755" cy="803"/>
            </a:xfrm>
          </p:grpSpPr>
          <p:pic>
            <p:nvPicPr>
              <p:cNvPr id="34985" name="Picture 1140" descr="desktop_computer_stylized_medium"/>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986" name="Freeform 114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grpSp>
          <p:nvGrpSpPr>
            <p:cNvPr id="34961" name="Group 1142"/>
            <p:cNvGrpSpPr>
              <a:grpSpLocks/>
            </p:cNvGrpSpPr>
            <p:nvPr/>
          </p:nvGrpSpPr>
          <p:grpSpPr bwMode="auto">
            <a:xfrm>
              <a:off x="7307263" y="5422900"/>
              <a:ext cx="474662" cy="407988"/>
              <a:chOff x="877" y="1008"/>
              <a:chExt cx="2747" cy="2591"/>
            </a:xfrm>
          </p:grpSpPr>
          <p:pic>
            <p:nvPicPr>
              <p:cNvPr id="34962" name="Picture 1143" descr="antenna_stylized"/>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963" name="Picture 1144" descr="laptop_keyboard"/>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964" name="Freeform 1145"/>
              <p:cNvSpPr>
                <a:spLocks/>
              </p:cNvSpPr>
              <p:nvPr/>
            </p:nvSpPr>
            <p:spPr bwMode="auto">
              <a:xfrm>
                <a:off x="1753" y="1603"/>
                <a:ext cx="1807" cy="1322"/>
              </a:xfrm>
              <a:custGeom>
                <a:avLst/>
                <a:gdLst>
                  <a:gd name="T0" fmla="*/ 4 w 2982"/>
                  <a:gd name="T1" fmla="*/ 0 h 2442"/>
                  <a:gd name="T2" fmla="*/ 0 w 2982"/>
                  <a:gd name="T3" fmla="*/ 4 h 2442"/>
                  <a:gd name="T4" fmla="*/ 16 w 2982"/>
                  <a:gd name="T5" fmla="*/ 5 h 2442"/>
                  <a:gd name="T6" fmla="*/ 20 w 2982"/>
                  <a:gd name="T7" fmla="*/ 1 h 2442"/>
                  <a:gd name="T8" fmla="*/ 4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4965" name="Picture 1146" descr="screen"/>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966" name="Freeform 1147"/>
              <p:cNvSpPr>
                <a:spLocks/>
              </p:cNvSpPr>
              <p:nvPr/>
            </p:nvSpPr>
            <p:spPr bwMode="auto">
              <a:xfrm>
                <a:off x="2082" y="1564"/>
                <a:ext cx="1531" cy="246"/>
              </a:xfrm>
              <a:custGeom>
                <a:avLst/>
                <a:gdLst>
                  <a:gd name="T0" fmla="*/ 1 w 2528"/>
                  <a:gd name="T1" fmla="*/ 0 h 455"/>
                  <a:gd name="T2" fmla="*/ 17 w 2528"/>
                  <a:gd name="T3" fmla="*/ 1 h 455"/>
                  <a:gd name="T4" fmla="*/ 16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67" name="Freeform 1148"/>
              <p:cNvSpPr>
                <a:spLocks/>
              </p:cNvSpPr>
              <p:nvPr/>
            </p:nvSpPr>
            <p:spPr bwMode="auto">
              <a:xfrm>
                <a:off x="1737" y="1562"/>
                <a:ext cx="425" cy="1024"/>
              </a:xfrm>
              <a:custGeom>
                <a:avLst/>
                <a:gdLst>
                  <a:gd name="T0" fmla="*/ 4 w 702"/>
                  <a:gd name="T1" fmla="*/ 0 h 1893"/>
                  <a:gd name="T2" fmla="*/ 0 w 702"/>
                  <a:gd name="T3" fmla="*/ 4 h 1893"/>
                  <a:gd name="T4" fmla="*/ 1 w 702"/>
                  <a:gd name="T5" fmla="*/ 4 h 1893"/>
                  <a:gd name="T6" fmla="*/ 5 w 702"/>
                  <a:gd name="T7" fmla="*/ 1 h 1893"/>
                  <a:gd name="T8" fmla="*/ 4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68" name="Freeform 1149"/>
              <p:cNvSpPr>
                <a:spLocks/>
              </p:cNvSpPr>
              <p:nvPr/>
            </p:nvSpPr>
            <p:spPr bwMode="auto">
              <a:xfrm>
                <a:off x="3144" y="1745"/>
                <a:ext cx="458" cy="1182"/>
              </a:xfrm>
              <a:custGeom>
                <a:avLst/>
                <a:gdLst>
                  <a:gd name="T0" fmla="*/ 5 w 756"/>
                  <a:gd name="T1" fmla="*/ 0 h 2184"/>
                  <a:gd name="T2" fmla="*/ 1 w 756"/>
                  <a:gd name="T3" fmla="*/ 5 h 2184"/>
                  <a:gd name="T4" fmla="*/ 0 w 756"/>
                  <a:gd name="T5" fmla="*/ 5 h 2184"/>
                  <a:gd name="T6" fmla="*/ 4 w 756"/>
                  <a:gd name="T7" fmla="*/ 1 h 2184"/>
                  <a:gd name="T8" fmla="*/ 5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69" name="Freeform 1150"/>
              <p:cNvSpPr>
                <a:spLocks/>
              </p:cNvSpPr>
              <p:nvPr/>
            </p:nvSpPr>
            <p:spPr bwMode="auto">
              <a:xfrm>
                <a:off x="1732" y="2534"/>
                <a:ext cx="1680" cy="399"/>
              </a:xfrm>
              <a:custGeom>
                <a:avLst/>
                <a:gdLst>
                  <a:gd name="T0" fmla="*/ 1 w 2773"/>
                  <a:gd name="T1" fmla="*/ 0 h 738"/>
                  <a:gd name="T2" fmla="*/ 0 w 2773"/>
                  <a:gd name="T3" fmla="*/ 1 h 738"/>
                  <a:gd name="T4" fmla="*/ 16 w 2773"/>
                  <a:gd name="T5" fmla="*/ 2 h 738"/>
                  <a:gd name="T6" fmla="*/ 16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70" name="Freeform 1151"/>
              <p:cNvSpPr>
                <a:spLocks/>
              </p:cNvSpPr>
              <p:nvPr/>
            </p:nvSpPr>
            <p:spPr bwMode="auto">
              <a:xfrm>
                <a:off x="3195" y="1755"/>
                <a:ext cx="429" cy="1187"/>
              </a:xfrm>
              <a:custGeom>
                <a:avLst/>
                <a:gdLst>
                  <a:gd name="T0" fmla="*/ 12 w 637"/>
                  <a:gd name="T1" fmla="*/ 0 h 1659"/>
                  <a:gd name="T2" fmla="*/ 12 w 637"/>
                  <a:gd name="T3" fmla="*/ 0 h 1659"/>
                  <a:gd name="T4" fmla="*/ 1 w 637"/>
                  <a:gd name="T5" fmla="*/ 59 h 1659"/>
                  <a:gd name="T6" fmla="*/ 0 w 637"/>
                  <a:gd name="T7" fmla="*/ 57 h 1659"/>
                  <a:gd name="T8" fmla="*/ 1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71" name="Freeform 1152"/>
              <p:cNvSpPr>
                <a:spLocks/>
              </p:cNvSpPr>
              <p:nvPr/>
            </p:nvSpPr>
            <p:spPr bwMode="auto">
              <a:xfrm>
                <a:off x="1734" y="2587"/>
                <a:ext cx="1494" cy="394"/>
              </a:xfrm>
              <a:custGeom>
                <a:avLst/>
                <a:gdLst>
                  <a:gd name="T0" fmla="*/ 0 w 2216"/>
                  <a:gd name="T1" fmla="*/ 0 h 550"/>
                  <a:gd name="T2" fmla="*/ 1 w 2216"/>
                  <a:gd name="T3" fmla="*/ 2 h 550"/>
                  <a:gd name="T4" fmla="*/ 42 w 2216"/>
                  <a:gd name="T5" fmla="*/ 20 h 550"/>
                  <a:gd name="T6" fmla="*/ 42 w 2216"/>
                  <a:gd name="T7" fmla="*/ 1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4972" name="Group 1153"/>
              <p:cNvGrpSpPr>
                <a:grpSpLocks/>
              </p:cNvGrpSpPr>
              <p:nvPr/>
            </p:nvGrpSpPr>
            <p:grpSpPr bwMode="auto">
              <a:xfrm>
                <a:off x="1709" y="3008"/>
                <a:ext cx="507" cy="234"/>
                <a:chOff x="1740" y="2642"/>
                <a:chExt cx="752" cy="327"/>
              </a:xfrm>
            </p:grpSpPr>
            <p:sp>
              <p:nvSpPr>
                <p:cNvPr id="34979" name="Freeform 1154"/>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80" name="Freeform 1155"/>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81" name="Freeform 1156"/>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82" name="Freeform 1157"/>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83" name="Freeform 1158"/>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84" name="Freeform 1159"/>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4973" name="Freeform 1160"/>
              <p:cNvSpPr>
                <a:spLocks/>
              </p:cNvSpPr>
              <p:nvPr/>
            </p:nvSpPr>
            <p:spPr bwMode="auto">
              <a:xfrm>
                <a:off x="2577" y="3043"/>
                <a:ext cx="614" cy="514"/>
              </a:xfrm>
              <a:custGeom>
                <a:avLst/>
                <a:gdLst>
                  <a:gd name="T0" fmla="*/ 1 w 990"/>
                  <a:gd name="T1" fmla="*/ 10 h 792"/>
                  <a:gd name="T2" fmla="*/ 9 w 990"/>
                  <a:gd name="T3" fmla="*/ 0 h 792"/>
                  <a:gd name="T4" fmla="*/ 9 w 990"/>
                  <a:gd name="T5" fmla="*/ 1 h 792"/>
                  <a:gd name="T6" fmla="*/ 0 w 990"/>
                  <a:gd name="T7" fmla="*/ 10 h 792"/>
                  <a:gd name="T8" fmla="*/ 1 w 990"/>
                  <a:gd name="T9" fmla="*/ 1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74" name="Freeform 1161"/>
              <p:cNvSpPr>
                <a:spLocks/>
              </p:cNvSpPr>
              <p:nvPr/>
            </p:nvSpPr>
            <p:spPr bwMode="auto">
              <a:xfrm>
                <a:off x="1010" y="3084"/>
                <a:ext cx="1571" cy="469"/>
              </a:xfrm>
              <a:custGeom>
                <a:avLst/>
                <a:gdLst>
                  <a:gd name="T0" fmla="*/ 1 w 2532"/>
                  <a:gd name="T1" fmla="*/ 0 h 723"/>
                  <a:gd name="T2" fmla="*/ 1 w 2532"/>
                  <a:gd name="T3" fmla="*/ 0 h 723"/>
                  <a:gd name="T4" fmla="*/ 22 w 2532"/>
                  <a:gd name="T5" fmla="*/ 9 h 723"/>
                  <a:gd name="T6" fmla="*/ 22 w 2532"/>
                  <a:gd name="T7" fmla="*/ 10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75" name="Freeform 1162"/>
              <p:cNvSpPr>
                <a:spLocks/>
              </p:cNvSpPr>
              <p:nvPr/>
            </p:nvSpPr>
            <p:spPr bwMode="auto">
              <a:xfrm>
                <a:off x="1011" y="2998"/>
                <a:ext cx="17" cy="95"/>
              </a:xfrm>
              <a:custGeom>
                <a:avLst/>
                <a:gdLst>
                  <a:gd name="T0" fmla="*/ 1 w 26"/>
                  <a:gd name="T1" fmla="*/ 1 h 147"/>
                  <a:gd name="T2" fmla="*/ 1 w 26"/>
                  <a:gd name="T3" fmla="*/ 2 h 147"/>
                  <a:gd name="T4" fmla="*/ 0 w 26"/>
                  <a:gd name="T5" fmla="*/ 2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76" name="Freeform 1163"/>
              <p:cNvSpPr>
                <a:spLocks/>
              </p:cNvSpPr>
              <p:nvPr/>
            </p:nvSpPr>
            <p:spPr bwMode="auto">
              <a:xfrm>
                <a:off x="1012" y="2611"/>
                <a:ext cx="730" cy="393"/>
              </a:xfrm>
              <a:custGeom>
                <a:avLst/>
                <a:gdLst>
                  <a:gd name="T0" fmla="*/ 10 w 1176"/>
                  <a:gd name="T1" fmla="*/ 0 h 606"/>
                  <a:gd name="T2" fmla="*/ 0 w 1176"/>
                  <a:gd name="T3" fmla="*/ 8 h 606"/>
                  <a:gd name="T4" fmla="*/ 1 w 1176"/>
                  <a:gd name="T5" fmla="*/ 8 h 606"/>
                  <a:gd name="T6" fmla="*/ 10 w 1176"/>
                  <a:gd name="T7" fmla="*/ 1 h 606"/>
                  <a:gd name="T8" fmla="*/ 1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77" name="Freeform 1164"/>
              <p:cNvSpPr>
                <a:spLocks/>
              </p:cNvSpPr>
              <p:nvPr/>
            </p:nvSpPr>
            <p:spPr bwMode="auto">
              <a:xfrm>
                <a:off x="1061" y="3018"/>
                <a:ext cx="1490" cy="451"/>
              </a:xfrm>
              <a:custGeom>
                <a:avLst/>
                <a:gdLst>
                  <a:gd name="T0" fmla="*/ 1 w 2532"/>
                  <a:gd name="T1" fmla="*/ 0 h 723"/>
                  <a:gd name="T2" fmla="*/ 1 w 2532"/>
                  <a:gd name="T3" fmla="*/ 0 h 723"/>
                  <a:gd name="T4" fmla="*/ 12 w 2532"/>
                  <a:gd name="T5" fmla="*/ 6 h 723"/>
                  <a:gd name="T6" fmla="*/ 12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978" name="Freeform 1165"/>
              <p:cNvSpPr>
                <a:spLocks/>
              </p:cNvSpPr>
              <p:nvPr/>
            </p:nvSpPr>
            <p:spPr bwMode="auto">
              <a:xfrm flipV="1">
                <a:off x="2549" y="2986"/>
                <a:ext cx="608" cy="467"/>
              </a:xfrm>
              <a:custGeom>
                <a:avLst/>
                <a:gdLst>
                  <a:gd name="T0" fmla="*/ 0 w 2532"/>
                  <a:gd name="T1" fmla="*/ 0 h 723"/>
                  <a:gd name="T2" fmla="*/ 0 w 2532"/>
                  <a:gd name="T3" fmla="*/ 0 h 723"/>
                  <a:gd name="T4" fmla="*/ 0 w 2532"/>
                  <a:gd name="T5" fmla="*/ 9 h 723"/>
                  <a:gd name="T6" fmla="*/ 0 w 2532"/>
                  <a:gd name="T7" fmla="*/ 9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nvGrpSpPr>
          <p:cNvPr id="13439" name="Group 1201"/>
          <p:cNvGrpSpPr>
            <a:grpSpLocks/>
          </p:cNvGrpSpPr>
          <p:nvPr/>
        </p:nvGrpSpPr>
        <p:grpSpPr bwMode="auto">
          <a:xfrm>
            <a:off x="333375" y="1322388"/>
            <a:ext cx="1555750" cy="1622425"/>
            <a:chOff x="210" y="833"/>
            <a:chExt cx="980" cy="1022"/>
          </a:xfrm>
        </p:grpSpPr>
        <p:sp>
          <p:nvSpPr>
            <p:cNvPr id="34828" name="Text Box 667"/>
            <p:cNvSpPr txBox="1">
              <a:spLocks noChangeArrowheads="1"/>
            </p:cNvSpPr>
            <p:nvPr/>
          </p:nvSpPr>
          <p:spPr bwMode="auto">
            <a:xfrm>
              <a:off x="479" y="1667"/>
              <a:ext cx="711" cy="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75000"/>
                </a:lnSpc>
              </a:pPr>
              <a:r>
                <a:rPr lang="en-US" sz="1400"/>
                <a:t>smartphone</a:t>
              </a:r>
            </a:p>
          </p:txBody>
        </p:sp>
        <p:sp>
          <p:nvSpPr>
            <p:cNvPr id="34829" name="Text Box 663"/>
            <p:cNvSpPr txBox="1">
              <a:spLocks noChangeArrowheads="1"/>
            </p:cNvSpPr>
            <p:nvPr/>
          </p:nvSpPr>
          <p:spPr bwMode="auto">
            <a:xfrm>
              <a:off x="487" y="872"/>
              <a:ext cx="272"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PC</a:t>
              </a:r>
            </a:p>
          </p:txBody>
        </p:sp>
        <p:sp>
          <p:nvSpPr>
            <p:cNvPr id="34830" name="Text Box 664"/>
            <p:cNvSpPr txBox="1">
              <a:spLocks noChangeArrowheads="1"/>
            </p:cNvSpPr>
            <p:nvPr/>
          </p:nvSpPr>
          <p:spPr bwMode="auto">
            <a:xfrm>
              <a:off x="488" y="1096"/>
              <a:ext cx="42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server</a:t>
              </a:r>
            </a:p>
          </p:txBody>
        </p:sp>
        <p:sp>
          <p:nvSpPr>
            <p:cNvPr id="34831" name="Text Box 665"/>
            <p:cNvSpPr txBox="1">
              <a:spLocks noChangeArrowheads="1"/>
            </p:cNvSpPr>
            <p:nvPr/>
          </p:nvSpPr>
          <p:spPr bwMode="auto">
            <a:xfrm>
              <a:off x="493" y="1390"/>
              <a:ext cx="520"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75000"/>
                </a:lnSpc>
              </a:pPr>
              <a:r>
                <a:rPr lang="en-US" sz="1400"/>
                <a:t>wireless</a:t>
              </a:r>
            </a:p>
            <a:p>
              <a:pPr>
                <a:lnSpc>
                  <a:spcPct val="75000"/>
                </a:lnSpc>
              </a:pPr>
              <a:r>
                <a:rPr lang="en-US" sz="1400"/>
                <a:t>laptop</a:t>
              </a:r>
            </a:p>
          </p:txBody>
        </p:sp>
        <p:grpSp>
          <p:nvGrpSpPr>
            <p:cNvPr id="34832" name="Group 805"/>
            <p:cNvGrpSpPr>
              <a:grpSpLocks/>
            </p:cNvGrpSpPr>
            <p:nvPr/>
          </p:nvGrpSpPr>
          <p:grpSpPr bwMode="auto">
            <a:xfrm flipH="1">
              <a:off x="244" y="833"/>
              <a:ext cx="261" cy="235"/>
              <a:chOff x="2839" y="3501"/>
              <a:chExt cx="755" cy="803"/>
            </a:xfrm>
          </p:grpSpPr>
          <p:pic>
            <p:nvPicPr>
              <p:cNvPr id="34893" name="Picture 806" descr="desktop_computer_stylized_medium"/>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94" name="Freeform 807"/>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grpSp>
          <p:nvGrpSpPr>
            <p:cNvPr id="34833" name="Group 808"/>
            <p:cNvGrpSpPr>
              <a:grpSpLocks/>
            </p:cNvGrpSpPr>
            <p:nvPr/>
          </p:nvGrpSpPr>
          <p:grpSpPr bwMode="auto">
            <a:xfrm>
              <a:off x="298" y="1682"/>
              <a:ext cx="234" cy="173"/>
              <a:chOff x="2751" y="1851"/>
              <a:chExt cx="462" cy="478"/>
            </a:xfrm>
          </p:grpSpPr>
          <p:pic>
            <p:nvPicPr>
              <p:cNvPr id="34891" name="Picture 809" descr="iphone_stylized_small"/>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92" name="Picture 810" descr="antenna_radiation_stylized"/>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4834" name="Group 1088"/>
            <p:cNvGrpSpPr>
              <a:grpSpLocks/>
            </p:cNvGrpSpPr>
            <p:nvPr/>
          </p:nvGrpSpPr>
          <p:grpSpPr bwMode="auto">
            <a:xfrm>
              <a:off x="210" y="1368"/>
              <a:ext cx="301" cy="236"/>
              <a:chOff x="877" y="1008"/>
              <a:chExt cx="2747" cy="2591"/>
            </a:xfrm>
          </p:grpSpPr>
          <p:pic>
            <p:nvPicPr>
              <p:cNvPr id="34868" name="Picture 1089" descr="antenna_stylized"/>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69" name="Picture 1090" descr="laptop_keyboard"/>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70" name="Freeform 1091"/>
              <p:cNvSpPr>
                <a:spLocks/>
              </p:cNvSpPr>
              <p:nvPr/>
            </p:nvSpPr>
            <p:spPr bwMode="auto">
              <a:xfrm>
                <a:off x="1753" y="1603"/>
                <a:ext cx="1807" cy="1322"/>
              </a:xfrm>
              <a:custGeom>
                <a:avLst/>
                <a:gdLst>
                  <a:gd name="T0" fmla="*/ 4 w 2982"/>
                  <a:gd name="T1" fmla="*/ 0 h 2442"/>
                  <a:gd name="T2" fmla="*/ 0 w 2982"/>
                  <a:gd name="T3" fmla="*/ 4 h 2442"/>
                  <a:gd name="T4" fmla="*/ 16 w 2982"/>
                  <a:gd name="T5" fmla="*/ 5 h 2442"/>
                  <a:gd name="T6" fmla="*/ 20 w 2982"/>
                  <a:gd name="T7" fmla="*/ 1 h 2442"/>
                  <a:gd name="T8" fmla="*/ 4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4871" name="Picture 1092" descr="screen"/>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72" name="Freeform 1093"/>
              <p:cNvSpPr>
                <a:spLocks/>
              </p:cNvSpPr>
              <p:nvPr/>
            </p:nvSpPr>
            <p:spPr bwMode="auto">
              <a:xfrm>
                <a:off x="2082" y="1564"/>
                <a:ext cx="1531" cy="246"/>
              </a:xfrm>
              <a:custGeom>
                <a:avLst/>
                <a:gdLst>
                  <a:gd name="T0" fmla="*/ 1 w 2528"/>
                  <a:gd name="T1" fmla="*/ 0 h 455"/>
                  <a:gd name="T2" fmla="*/ 17 w 2528"/>
                  <a:gd name="T3" fmla="*/ 1 h 455"/>
                  <a:gd name="T4" fmla="*/ 16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73" name="Freeform 1094"/>
              <p:cNvSpPr>
                <a:spLocks/>
              </p:cNvSpPr>
              <p:nvPr/>
            </p:nvSpPr>
            <p:spPr bwMode="auto">
              <a:xfrm>
                <a:off x="1737" y="1562"/>
                <a:ext cx="425" cy="1024"/>
              </a:xfrm>
              <a:custGeom>
                <a:avLst/>
                <a:gdLst>
                  <a:gd name="T0" fmla="*/ 4 w 702"/>
                  <a:gd name="T1" fmla="*/ 0 h 1893"/>
                  <a:gd name="T2" fmla="*/ 0 w 702"/>
                  <a:gd name="T3" fmla="*/ 4 h 1893"/>
                  <a:gd name="T4" fmla="*/ 1 w 702"/>
                  <a:gd name="T5" fmla="*/ 4 h 1893"/>
                  <a:gd name="T6" fmla="*/ 5 w 702"/>
                  <a:gd name="T7" fmla="*/ 1 h 1893"/>
                  <a:gd name="T8" fmla="*/ 4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74" name="Freeform 1095"/>
              <p:cNvSpPr>
                <a:spLocks/>
              </p:cNvSpPr>
              <p:nvPr/>
            </p:nvSpPr>
            <p:spPr bwMode="auto">
              <a:xfrm>
                <a:off x="3144" y="1745"/>
                <a:ext cx="458" cy="1182"/>
              </a:xfrm>
              <a:custGeom>
                <a:avLst/>
                <a:gdLst>
                  <a:gd name="T0" fmla="*/ 5 w 756"/>
                  <a:gd name="T1" fmla="*/ 0 h 2184"/>
                  <a:gd name="T2" fmla="*/ 1 w 756"/>
                  <a:gd name="T3" fmla="*/ 5 h 2184"/>
                  <a:gd name="T4" fmla="*/ 0 w 756"/>
                  <a:gd name="T5" fmla="*/ 5 h 2184"/>
                  <a:gd name="T6" fmla="*/ 4 w 756"/>
                  <a:gd name="T7" fmla="*/ 1 h 2184"/>
                  <a:gd name="T8" fmla="*/ 5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75" name="Freeform 1096"/>
              <p:cNvSpPr>
                <a:spLocks/>
              </p:cNvSpPr>
              <p:nvPr/>
            </p:nvSpPr>
            <p:spPr bwMode="auto">
              <a:xfrm>
                <a:off x="1732" y="2534"/>
                <a:ext cx="1680" cy="399"/>
              </a:xfrm>
              <a:custGeom>
                <a:avLst/>
                <a:gdLst>
                  <a:gd name="T0" fmla="*/ 1 w 2773"/>
                  <a:gd name="T1" fmla="*/ 0 h 738"/>
                  <a:gd name="T2" fmla="*/ 0 w 2773"/>
                  <a:gd name="T3" fmla="*/ 1 h 738"/>
                  <a:gd name="T4" fmla="*/ 16 w 2773"/>
                  <a:gd name="T5" fmla="*/ 2 h 738"/>
                  <a:gd name="T6" fmla="*/ 16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76" name="Freeform 1097"/>
              <p:cNvSpPr>
                <a:spLocks/>
              </p:cNvSpPr>
              <p:nvPr/>
            </p:nvSpPr>
            <p:spPr bwMode="auto">
              <a:xfrm>
                <a:off x="3195" y="1755"/>
                <a:ext cx="429" cy="1187"/>
              </a:xfrm>
              <a:custGeom>
                <a:avLst/>
                <a:gdLst>
                  <a:gd name="T0" fmla="*/ 12 w 637"/>
                  <a:gd name="T1" fmla="*/ 0 h 1659"/>
                  <a:gd name="T2" fmla="*/ 12 w 637"/>
                  <a:gd name="T3" fmla="*/ 0 h 1659"/>
                  <a:gd name="T4" fmla="*/ 1 w 637"/>
                  <a:gd name="T5" fmla="*/ 59 h 1659"/>
                  <a:gd name="T6" fmla="*/ 0 w 637"/>
                  <a:gd name="T7" fmla="*/ 57 h 1659"/>
                  <a:gd name="T8" fmla="*/ 1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77" name="Freeform 1098"/>
              <p:cNvSpPr>
                <a:spLocks/>
              </p:cNvSpPr>
              <p:nvPr/>
            </p:nvSpPr>
            <p:spPr bwMode="auto">
              <a:xfrm>
                <a:off x="1734" y="2587"/>
                <a:ext cx="1494" cy="394"/>
              </a:xfrm>
              <a:custGeom>
                <a:avLst/>
                <a:gdLst>
                  <a:gd name="T0" fmla="*/ 0 w 2216"/>
                  <a:gd name="T1" fmla="*/ 0 h 550"/>
                  <a:gd name="T2" fmla="*/ 1 w 2216"/>
                  <a:gd name="T3" fmla="*/ 2 h 550"/>
                  <a:gd name="T4" fmla="*/ 42 w 2216"/>
                  <a:gd name="T5" fmla="*/ 20 h 550"/>
                  <a:gd name="T6" fmla="*/ 42 w 2216"/>
                  <a:gd name="T7" fmla="*/ 1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4878" name="Group 1099"/>
              <p:cNvGrpSpPr>
                <a:grpSpLocks/>
              </p:cNvGrpSpPr>
              <p:nvPr/>
            </p:nvGrpSpPr>
            <p:grpSpPr bwMode="auto">
              <a:xfrm>
                <a:off x="1709" y="3008"/>
                <a:ext cx="507" cy="234"/>
                <a:chOff x="1740" y="2642"/>
                <a:chExt cx="752" cy="327"/>
              </a:xfrm>
            </p:grpSpPr>
            <p:sp>
              <p:nvSpPr>
                <p:cNvPr id="34885" name="Freeform 1100"/>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86" name="Freeform 1101"/>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87" name="Freeform 1102"/>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88" name="Freeform 1103"/>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89" name="Freeform 1104"/>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90" name="Freeform 1105"/>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4879" name="Freeform 1106"/>
              <p:cNvSpPr>
                <a:spLocks/>
              </p:cNvSpPr>
              <p:nvPr/>
            </p:nvSpPr>
            <p:spPr bwMode="auto">
              <a:xfrm>
                <a:off x="2577" y="3043"/>
                <a:ext cx="614" cy="514"/>
              </a:xfrm>
              <a:custGeom>
                <a:avLst/>
                <a:gdLst>
                  <a:gd name="T0" fmla="*/ 1 w 990"/>
                  <a:gd name="T1" fmla="*/ 10 h 792"/>
                  <a:gd name="T2" fmla="*/ 9 w 990"/>
                  <a:gd name="T3" fmla="*/ 0 h 792"/>
                  <a:gd name="T4" fmla="*/ 9 w 990"/>
                  <a:gd name="T5" fmla="*/ 1 h 792"/>
                  <a:gd name="T6" fmla="*/ 0 w 990"/>
                  <a:gd name="T7" fmla="*/ 10 h 792"/>
                  <a:gd name="T8" fmla="*/ 1 w 990"/>
                  <a:gd name="T9" fmla="*/ 1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80" name="Freeform 1107"/>
              <p:cNvSpPr>
                <a:spLocks/>
              </p:cNvSpPr>
              <p:nvPr/>
            </p:nvSpPr>
            <p:spPr bwMode="auto">
              <a:xfrm>
                <a:off x="1010" y="3084"/>
                <a:ext cx="1571" cy="469"/>
              </a:xfrm>
              <a:custGeom>
                <a:avLst/>
                <a:gdLst>
                  <a:gd name="T0" fmla="*/ 1 w 2532"/>
                  <a:gd name="T1" fmla="*/ 0 h 723"/>
                  <a:gd name="T2" fmla="*/ 1 w 2532"/>
                  <a:gd name="T3" fmla="*/ 0 h 723"/>
                  <a:gd name="T4" fmla="*/ 22 w 2532"/>
                  <a:gd name="T5" fmla="*/ 9 h 723"/>
                  <a:gd name="T6" fmla="*/ 22 w 2532"/>
                  <a:gd name="T7" fmla="*/ 10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81" name="Freeform 1108"/>
              <p:cNvSpPr>
                <a:spLocks/>
              </p:cNvSpPr>
              <p:nvPr/>
            </p:nvSpPr>
            <p:spPr bwMode="auto">
              <a:xfrm>
                <a:off x="1011" y="2998"/>
                <a:ext cx="17" cy="95"/>
              </a:xfrm>
              <a:custGeom>
                <a:avLst/>
                <a:gdLst>
                  <a:gd name="T0" fmla="*/ 1 w 26"/>
                  <a:gd name="T1" fmla="*/ 1 h 147"/>
                  <a:gd name="T2" fmla="*/ 1 w 26"/>
                  <a:gd name="T3" fmla="*/ 2 h 147"/>
                  <a:gd name="T4" fmla="*/ 0 w 26"/>
                  <a:gd name="T5" fmla="*/ 2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82" name="Freeform 1109"/>
              <p:cNvSpPr>
                <a:spLocks/>
              </p:cNvSpPr>
              <p:nvPr/>
            </p:nvSpPr>
            <p:spPr bwMode="auto">
              <a:xfrm>
                <a:off x="1012" y="2611"/>
                <a:ext cx="730" cy="393"/>
              </a:xfrm>
              <a:custGeom>
                <a:avLst/>
                <a:gdLst>
                  <a:gd name="T0" fmla="*/ 10 w 1176"/>
                  <a:gd name="T1" fmla="*/ 0 h 606"/>
                  <a:gd name="T2" fmla="*/ 0 w 1176"/>
                  <a:gd name="T3" fmla="*/ 8 h 606"/>
                  <a:gd name="T4" fmla="*/ 1 w 1176"/>
                  <a:gd name="T5" fmla="*/ 8 h 606"/>
                  <a:gd name="T6" fmla="*/ 10 w 1176"/>
                  <a:gd name="T7" fmla="*/ 1 h 606"/>
                  <a:gd name="T8" fmla="*/ 1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83" name="Freeform 1110"/>
              <p:cNvSpPr>
                <a:spLocks/>
              </p:cNvSpPr>
              <p:nvPr/>
            </p:nvSpPr>
            <p:spPr bwMode="auto">
              <a:xfrm>
                <a:off x="1061" y="3018"/>
                <a:ext cx="1490" cy="451"/>
              </a:xfrm>
              <a:custGeom>
                <a:avLst/>
                <a:gdLst>
                  <a:gd name="T0" fmla="*/ 1 w 2532"/>
                  <a:gd name="T1" fmla="*/ 0 h 723"/>
                  <a:gd name="T2" fmla="*/ 1 w 2532"/>
                  <a:gd name="T3" fmla="*/ 0 h 723"/>
                  <a:gd name="T4" fmla="*/ 12 w 2532"/>
                  <a:gd name="T5" fmla="*/ 6 h 723"/>
                  <a:gd name="T6" fmla="*/ 12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84" name="Freeform 1111"/>
              <p:cNvSpPr>
                <a:spLocks/>
              </p:cNvSpPr>
              <p:nvPr/>
            </p:nvSpPr>
            <p:spPr bwMode="auto">
              <a:xfrm flipV="1">
                <a:off x="2549" y="2986"/>
                <a:ext cx="608" cy="467"/>
              </a:xfrm>
              <a:custGeom>
                <a:avLst/>
                <a:gdLst>
                  <a:gd name="T0" fmla="*/ 0 w 2532"/>
                  <a:gd name="T1" fmla="*/ 0 h 723"/>
                  <a:gd name="T2" fmla="*/ 0 w 2532"/>
                  <a:gd name="T3" fmla="*/ 0 h 723"/>
                  <a:gd name="T4" fmla="*/ 0 w 2532"/>
                  <a:gd name="T5" fmla="*/ 9 h 723"/>
                  <a:gd name="T6" fmla="*/ 0 w 2532"/>
                  <a:gd name="T7" fmla="*/ 9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4835" name="Group 1168"/>
            <p:cNvGrpSpPr>
              <a:grpSpLocks/>
            </p:cNvGrpSpPr>
            <p:nvPr/>
          </p:nvGrpSpPr>
          <p:grpSpPr bwMode="auto">
            <a:xfrm>
              <a:off x="340" y="1097"/>
              <a:ext cx="157" cy="256"/>
              <a:chOff x="4140" y="429"/>
              <a:chExt cx="1425" cy="2396"/>
            </a:xfrm>
          </p:grpSpPr>
          <p:sp>
            <p:nvSpPr>
              <p:cNvPr id="34836" name="Freeform 1169"/>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37" name="Rectangle 1170"/>
              <p:cNvSpPr>
                <a:spLocks noChangeArrowheads="1"/>
              </p:cNvSpPr>
              <p:nvPr/>
            </p:nvSpPr>
            <p:spPr bwMode="auto">
              <a:xfrm>
                <a:off x="4204" y="429"/>
                <a:ext cx="1053"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38" name="Freeform 1171"/>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39" name="Freeform 1172"/>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40" name="Rectangle 1173"/>
              <p:cNvSpPr>
                <a:spLocks noChangeArrowheads="1"/>
              </p:cNvSpPr>
              <p:nvPr/>
            </p:nvSpPr>
            <p:spPr bwMode="auto">
              <a:xfrm>
                <a:off x="4213" y="691"/>
                <a:ext cx="599"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4841" name="Group 1174"/>
              <p:cNvGrpSpPr>
                <a:grpSpLocks/>
              </p:cNvGrpSpPr>
              <p:nvPr/>
            </p:nvGrpSpPr>
            <p:grpSpPr bwMode="auto">
              <a:xfrm>
                <a:off x="4749" y="668"/>
                <a:ext cx="581" cy="145"/>
                <a:chOff x="614" y="2568"/>
                <a:chExt cx="725" cy="139"/>
              </a:xfrm>
            </p:grpSpPr>
            <p:sp>
              <p:nvSpPr>
                <p:cNvPr id="34866" name="AutoShape 1175"/>
                <p:cNvSpPr>
                  <a:spLocks noChangeArrowheads="1"/>
                </p:cNvSpPr>
                <p:nvPr/>
              </p:nvSpPr>
              <p:spPr bwMode="auto">
                <a:xfrm>
                  <a:off x="613" y="2572"/>
                  <a:ext cx="725" cy="135"/>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4867" name="AutoShape 1176"/>
                <p:cNvSpPr>
                  <a:spLocks noChangeArrowheads="1"/>
                </p:cNvSpPr>
                <p:nvPr/>
              </p:nvSpPr>
              <p:spPr bwMode="auto">
                <a:xfrm>
                  <a:off x="624" y="2590"/>
                  <a:ext cx="691" cy="9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4842" name="Rectangle 1177"/>
              <p:cNvSpPr>
                <a:spLocks noChangeArrowheads="1"/>
              </p:cNvSpPr>
              <p:nvPr/>
            </p:nvSpPr>
            <p:spPr bwMode="auto">
              <a:xfrm>
                <a:off x="4222" y="1019"/>
                <a:ext cx="599"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4843" name="Group 1178"/>
              <p:cNvGrpSpPr>
                <a:grpSpLocks/>
              </p:cNvGrpSpPr>
              <p:nvPr/>
            </p:nvGrpSpPr>
            <p:grpSpPr bwMode="auto">
              <a:xfrm>
                <a:off x="4747" y="994"/>
                <a:ext cx="581" cy="134"/>
                <a:chOff x="614" y="2568"/>
                <a:chExt cx="725" cy="139"/>
              </a:xfrm>
            </p:grpSpPr>
            <p:sp>
              <p:nvSpPr>
                <p:cNvPr id="34864" name="AutoShape 1179"/>
                <p:cNvSpPr>
                  <a:spLocks noChangeArrowheads="1"/>
                </p:cNvSpPr>
                <p:nvPr/>
              </p:nvSpPr>
              <p:spPr bwMode="auto">
                <a:xfrm>
                  <a:off x="615" y="2564"/>
                  <a:ext cx="725" cy="146"/>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4865" name="AutoShape 1180"/>
                <p:cNvSpPr>
                  <a:spLocks noChangeArrowheads="1"/>
                </p:cNvSpPr>
                <p:nvPr/>
              </p:nvSpPr>
              <p:spPr bwMode="auto">
                <a:xfrm>
                  <a:off x="627" y="2584"/>
                  <a:ext cx="691"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4844" name="Rectangle 1181"/>
              <p:cNvSpPr>
                <a:spLocks noChangeArrowheads="1"/>
              </p:cNvSpPr>
              <p:nvPr/>
            </p:nvSpPr>
            <p:spPr bwMode="auto">
              <a:xfrm>
                <a:off x="4213" y="1356"/>
                <a:ext cx="599"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4845" name="Rectangle 1182"/>
              <p:cNvSpPr>
                <a:spLocks noChangeArrowheads="1"/>
              </p:cNvSpPr>
              <p:nvPr/>
            </p:nvSpPr>
            <p:spPr bwMode="auto">
              <a:xfrm>
                <a:off x="4231" y="1655"/>
                <a:ext cx="590"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4846" name="Group 1183"/>
              <p:cNvGrpSpPr>
                <a:grpSpLocks/>
              </p:cNvGrpSpPr>
              <p:nvPr/>
            </p:nvGrpSpPr>
            <p:grpSpPr bwMode="auto">
              <a:xfrm>
                <a:off x="4735" y="1627"/>
                <a:ext cx="582" cy="151"/>
                <a:chOff x="614" y="2568"/>
                <a:chExt cx="725" cy="139"/>
              </a:xfrm>
            </p:grpSpPr>
            <p:sp>
              <p:nvSpPr>
                <p:cNvPr id="34862" name="AutoShape 1184"/>
                <p:cNvSpPr>
                  <a:spLocks noChangeArrowheads="1"/>
                </p:cNvSpPr>
                <p:nvPr/>
              </p:nvSpPr>
              <p:spPr bwMode="auto">
                <a:xfrm>
                  <a:off x="619" y="2568"/>
                  <a:ext cx="724" cy="138"/>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4863" name="AutoShape 1185"/>
                <p:cNvSpPr>
                  <a:spLocks noChangeArrowheads="1"/>
                </p:cNvSpPr>
                <p:nvPr/>
              </p:nvSpPr>
              <p:spPr bwMode="auto">
                <a:xfrm>
                  <a:off x="630" y="2585"/>
                  <a:ext cx="69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4847" name="Freeform 1186"/>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4848" name="Group 1187"/>
              <p:cNvGrpSpPr>
                <a:grpSpLocks/>
              </p:cNvGrpSpPr>
              <p:nvPr/>
            </p:nvGrpSpPr>
            <p:grpSpPr bwMode="auto">
              <a:xfrm>
                <a:off x="4739" y="1327"/>
                <a:ext cx="582" cy="139"/>
                <a:chOff x="614" y="2568"/>
                <a:chExt cx="725" cy="139"/>
              </a:xfrm>
            </p:grpSpPr>
            <p:sp>
              <p:nvSpPr>
                <p:cNvPr id="34860" name="AutoShape 1188"/>
                <p:cNvSpPr>
                  <a:spLocks noChangeArrowheads="1"/>
                </p:cNvSpPr>
                <p:nvPr/>
              </p:nvSpPr>
              <p:spPr bwMode="auto">
                <a:xfrm>
                  <a:off x="614" y="2569"/>
                  <a:ext cx="724" cy="140"/>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4861" name="AutoShape 1189"/>
                <p:cNvSpPr>
                  <a:spLocks noChangeArrowheads="1"/>
                </p:cNvSpPr>
                <p:nvPr/>
              </p:nvSpPr>
              <p:spPr bwMode="auto">
                <a:xfrm>
                  <a:off x="625" y="2587"/>
                  <a:ext cx="69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4849" name="Rectangle 1190"/>
              <p:cNvSpPr>
                <a:spLocks noChangeArrowheads="1"/>
              </p:cNvSpPr>
              <p:nvPr/>
            </p:nvSpPr>
            <p:spPr bwMode="auto">
              <a:xfrm>
                <a:off x="5247" y="429"/>
                <a:ext cx="73" cy="2293"/>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34850" name="Freeform 1191"/>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51" name="Freeform 1192"/>
              <p:cNvSpPr>
                <a:spLocks/>
              </p:cNvSpPr>
              <p:nvPr/>
            </p:nvSpPr>
            <p:spPr bwMode="auto">
              <a:xfrm>
                <a:off x="5315" y="680"/>
                <a:ext cx="244" cy="240"/>
              </a:xfrm>
              <a:custGeom>
                <a:avLst/>
                <a:gdLst>
                  <a:gd name="T0" fmla="*/ 0 w 304"/>
                  <a:gd name="T1" fmla="*/ 0 h 288"/>
                  <a:gd name="T2" fmla="*/ 34 w 304"/>
                  <a:gd name="T3" fmla="*/ 27 h 288"/>
                  <a:gd name="T4" fmla="*/ 31 w 304"/>
                  <a:gd name="T5" fmla="*/ 47 h 288"/>
                  <a:gd name="T6" fmla="*/ 2 w 304"/>
                  <a:gd name="T7" fmla="*/ 2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52" name="Oval 1193"/>
              <p:cNvSpPr>
                <a:spLocks noChangeArrowheads="1"/>
              </p:cNvSpPr>
              <p:nvPr/>
            </p:nvSpPr>
            <p:spPr bwMode="auto">
              <a:xfrm>
                <a:off x="5520" y="2610"/>
                <a:ext cx="45" cy="94"/>
              </a:xfrm>
              <a:prstGeom prst="ellipse">
                <a:avLst/>
              </a:pr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4853" name="Freeform 1194"/>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54" name="AutoShape 1195"/>
              <p:cNvSpPr>
                <a:spLocks noChangeArrowheads="1"/>
              </p:cNvSpPr>
              <p:nvPr/>
            </p:nvSpPr>
            <p:spPr bwMode="auto">
              <a:xfrm>
                <a:off x="4140" y="2675"/>
                <a:ext cx="1198"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34855" name="AutoShape 1196"/>
              <p:cNvSpPr>
                <a:spLocks noChangeArrowheads="1"/>
              </p:cNvSpPr>
              <p:nvPr/>
            </p:nvSpPr>
            <p:spPr bwMode="auto">
              <a:xfrm>
                <a:off x="4204" y="2713"/>
                <a:ext cx="1071" cy="84"/>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34856" name="Oval 1197"/>
              <p:cNvSpPr>
                <a:spLocks noChangeArrowheads="1"/>
              </p:cNvSpPr>
              <p:nvPr/>
            </p:nvSpPr>
            <p:spPr bwMode="auto">
              <a:xfrm>
                <a:off x="4312" y="2385"/>
                <a:ext cx="154" cy="140"/>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4857" name="Oval 1198"/>
              <p:cNvSpPr>
                <a:spLocks noChangeArrowheads="1"/>
              </p:cNvSpPr>
              <p:nvPr/>
            </p:nvSpPr>
            <p:spPr bwMode="auto">
              <a:xfrm>
                <a:off x="4485" y="2385"/>
                <a:ext cx="163" cy="140"/>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endParaRPr lang="en-US" sz="1800">
                  <a:solidFill>
                    <a:srgbClr val="FF0000"/>
                  </a:solidFill>
                </a:endParaRPr>
              </a:p>
            </p:txBody>
          </p:sp>
          <p:sp>
            <p:nvSpPr>
              <p:cNvPr id="34858" name="Oval 1199"/>
              <p:cNvSpPr>
                <a:spLocks noChangeArrowheads="1"/>
              </p:cNvSpPr>
              <p:nvPr/>
            </p:nvSpPr>
            <p:spPr bwMode="auto">
              <a:xfrm>
                <a:off x="4666" y="2385"/>
                <a:ext cx="154" cy="140"/>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4859" name="Rectangle 1200"/>
              <p:cNvSpPr>
                <a:spLocks noChangeArrowheads="1"/>
              </p:cNvSpPr>
              <p:nvPr/>
            </p:nvSpPr>
            <p:spPr bwMode="auto">
              <a:xfrm>
                <a:off x="5066" y="1833"/>
                <a:ext cx="82" cy="767"/>
              </a:xfrm>
              <a:prstGeom prst="rect">
                <a:avLst/>
              </a:prstGeom>
              <a:solidFill>
                <a:srgbClr val="292929"/>
              </a:solidFill>
              <a:ln w="9525">
                <a:solidFill>
                  <a:schemeClr val="tx1"/>
                </a:solidFill>
                <a:miter lim="800000"/>
                <a:headEnd/>
                <a:tailEnd/>
              </a:ln>
            </p:spPr>
            <p:txBody>
              <a:bodyPr wrap="none" anchor="ctr"/>
              <a:lstStyle/>
              <a:p>
                <a:endParaRPr lang="en-US"/>
              </a:p>
            </p:txBody>
          </p:sp>
        </p:grpSp>
      </p:grpSp>
      <p:sp>
        <p:nvSpPr>
          <p:cNvPr id="5" name="Slide Number Placeholder 4">
            <a:extLst>
              <a:ext uri="{FF2B5EF4-FFF2-40B4-BE49-F238E27FC236}">
                <a16:creationId xmlns:a16="http://schemas.microsoft.com/office/drawing/2014/main" id="{0652DB04-B37D-4447-97C6-5A26D23C6ADC}"/>
              </a:ext>
            </a:extLst>
          </p:cNvPr>
          <p:cNvSpPr>
            <a:spLocks noGrp="1"/>
          </p:cNvSpPr>
          <p:nvPr>
            <p:ph type="sldNum" sz="quarter" idx="12"/>
          </p:nvPr>
        </p:nvSpPr>
        <p:spPr>
          <a:xfrm>
            <a:off x="4343400" y="6673850"/>
            <a:ext cx="457200" cy="184150"/>
          </a:xfrm>
          <a:prstGeom prst="rect">
            <a:avLst/>
          </a:prstGeom>
        </p:spPr>
        <p:txBody>
          <a:bodyPr/>
          <a:lstStyle/>
          <a:p>
            <a:pPr>
              <a:defRPr/>
            </a:pPr>
            <a:fld id="{B846B7D9-7BDB-7541-8325-00A37CD224A3}" type="slidenum">
              <a:rPr lang="en-US" smtClean="0"/>
              <a:pPr>
                <a:defRPr/>
              </a:pPr>
              <a:t>12</a:t>
            </a:fld>
            <a:endParaRPr lang="en-US" dirty="0"/>
          </a:p>
        </p:txBody>
      </p:sp>
      <p:sp>
        <p:nvSpPr>
          <p:cNvPr id="2" name="Freeform 1">
            <a:extLst>
              <a:ext uri="{FF2B5EF4-FFF2-40B4-BE49-F238E27FC236}">
                <a16:creationId xmlns:a16="http://schemas.microsoft.com/office/drawing/2014/main" id="{4A96EF8D-A513-F047-BF65-7198C26C088E}"/>
              </a:ext>
            </a:extLst>
          </p:cNvPr>
          <p:cNvSpPr/>
          <p:nvPr/>
        </p:nvSpPr>
        <p:spPr bwMode="auto">
          <a:xfrm>
            <a:off x="755612" y="1593356"/>
            <a:ext cx="602299" cy="92931"/>
          </a:xfrm>
          <a:custGeom>
            <a:avLst/>
            <a:gdLst>
              <a:gd name="connsiteX0" fmla="*/ 0 w 602299"/>
              <a:gd name="connsiteY0" fmla="*/ 28123 h 77402"/>
              <a:gd name="connsiteX1" fmla="*/ 38328 w 602299"/>
              <a:gd name="connsiteY1" fmla="*/ 66451 h 77402"/>
              <a:gd name="connsiteX2" fmla="*/ 76656 w 602299"/>
              <a:gd name="connsiteY2" fmla="*/ 77402 h 77402"/>
              <a:gd name="connsiteX3" fmla="*/ 142362 w 602299"/>
              <a:gd name="connsiteY3" fmla="*/ 71927 h 77402"/>
              <a:gd name="connsiteX4" fmla="*/ 191641 w 602299"/>
              <a:gd name="connsiteY4" fmla="*/ 60976 h 77402"/>
              <a:gd name="connsiteX5" fmla="*/ 306625 w 602299"/>
              <a:gd name="connsiteY5" fmla="*/ 55500 h 77402"/>
              <a:gd name="connsiteX6" fmla="*/ 344953 w 602299"/>
              <a:gd name="connsiteY6" fmla="*/ 44549 h 77402"/>
              <a:gd name="connsiteX7" fmla="*/ 383281 w 602299"/>
              <a:gd name="connsiteY7" fmla="*/ 22647 h 77402"/>
              <a:gd name="connsiteX8" fmla="*/ 394232 w 602299"/>
              <a:gd name="connsiteY8" fmla="*/ 6221 h 77402"/>
              <a:gd name="connsiteX9" fmla="*/ 410659 w 602299"/>
              <a:gd name="connsiteY9" fmla="*/ 746 h 77402"/>
              <a:gd name="connsiteX10" fmla="*/ 602299 w 602299"/>
              <a:gd name="connsiteY10" fmla="*/ 746 h 77402"/>
              <a:gd name="connsiteX0" fmla="*/ 0 w 602299"/>
              <a:gd name="connsiteY0" fmla="*/ 27377 h 76656"/>
              <a:gd name="connsiteX1" fmla="*/ 38328 w 602299"/>
              <a:gd name="connsiteY1" fmla="*/ 65705 h 76656"/>
              <a:gd name="connsiteX2" fmla="*/ 76656 w 602299"/>
              <a:gd name="connsiteY2" fmla="*/ 76656 h 76656"/>
              <a:gd name="connsiteX3" fmla="*/ 142362 w 602299"/>
              <a:gd name="connsiteY3" fmla="*/ 71181 h 76656"/>
              <a:gd name="connsiteX4" fmla="*/ 191641 w 602299"/>
              <a:gd name="connsiteY4" fmla="*/ 60230 h 76656"/>
              <a:gd name="connsiteX5" fmla="*/ 306625 w 602299"/>
              <a:gd name="connsiteY5" fmla="*/ 54754 h 76656"/>
              <a:gd name="connsiteX6" fmla="*/ 344953 w 602299"/>
              <a:gd name="connsiteY6" fmla="*/ 43803 h 76656"/>
              <a:gd name="connsiteX7" fmla="*/ 383281 w 602299"/>
              <a:gd name="connsiteY7" fmla="*/ 21901 h 76656"/>
              <a:gd name="connsiteX8" fmla="*/ 394232 w 602299"/>
              <a:gd name="connsiteY8" fmla="*/ 5475 h 76656"/>
              <a:gd name="connsiteX9" fmla="*/ 483684 w 602299"/>
              <a:gd name="connsiteY9" fmla="*/ 38100 h 76656"/>
              <a:gd name="connsiteX10" fmla="*/ 602299 w 602299"/>
              <a:gd name="connsiteY10" fmla="*/ 0 h 76656"/>
              <a:gd name="connsiteX0" fmla="*/ 0 w 602299"/>
              <a:gd name="connsiteY0" fmla="*/ 27377 h 76656"/>
              <a:gd name="connsiteX1" fmla="*/ 38328 w 602299"/>
              <a:gd name="connsiteY1" fmla="*/ 65705 h 76656"/>
              <a:gd name="connsiteX2" fmla="*/ 76656 w 602299"/>
              <a:gd name="connsiteY2" fmla="*/ 76656 h 76656"/>
              <a:gd name="connsiteX3" fmla="*/ 142362 w 602299"/>
              <a:gd name="connsiteY3" fmla="*/ 71181 h 76656"/>
              <a:gd name="connsiteX4" fmla="*/ 191641 w 602299"/>
              <a:gd name="connsiteY4" fmla="*/ 60230 h 76656"/>
              <a:gd name="connsiteX5" fmla="*/ 306625 w 602299"/>
              <a:gd name="connsiteY5" fmla="*/ 54754 h 76656"/>
              <a:gd name="connsiteX6" fmla="*/ 344953 w 602299"/>
              <a:gd name="connsiteY6" fmla="*/ 43803 h 76656"/>
              <a:gd name="connsiteX7" fmla="*/ 383281 w 602299"/>
              <a:gd name="connsiteY7" fmla="*/ 21901 h 76656"/>
              <a:gd name="connsiteX8" fmla="*/ 445032 w 602299"/>
              <a:gd name="connsiteY8" fmla="*/ 68975 h 76656"/>
              <a:gd name="connsiteX9" fmla="*/ 483684 w 602299"/>
              <a:gd name="connsiteY9" fmla="*/ 38100 h 76656"/>
              <a:gd name="connsiteX10" fmla="*/ 602299 w 602299"/>
              <a:gd name="connsiteY10" fmla="*/ 0 h 76656"/>
              <a:gd name="connsiteX0" fmla="*/ 0 w 602299"/>
              <a:gd name="connsiteY0" fmla="*/ 27377 h 87048"/>
              <a:gd name="connsiteX1" fmla="*/ 38328 w 602299"/>
              <a:gd name="connsiteY1" fmla="*/ 65705 h 87048"/>
              <a:gd name="connsiteX2" fmla="*/ 76656 w 602299"/>
              <a:gd name="connsiteY2" fmla="*/ 76656 h 87048"/>
              <a:gd name="connsiteX3" fmla="*/ 142362 w 602299"/>
              <a:gd name="connsiteY3" fmla="*/ 71181 h 87048"/>
              <a:gd name="connsiteX4" fmla="*/ 191641 w 602299"/>
              <a:gd name="connsiteY4" fmla="*/ 60230 h 87048"/>
              <a:gd name="connsiteX5" fmla="*/ 306625 w 602299"/>
              <a:gd name="connsiteY5" fmla="*/ 54754 h 87048"/>
              <a:gd name="connsiteX6" fmla="*/ 344953 w 602299"/>
              <a:gd name="connsiteY6" fmla="*/ 43803 h 87048"/>
              <a:gd name="connsiteX7" fmla="*/ 389631 w 602299"/>
              <a:gd name="connsiteY7" fmla="*/ 85401 h 87048"/>
              <a:gd name="connsiteX8" fmla="*/ 445032 w 602299"/>
              <a:gd name="connsiteY8" fmla="*/ 68975 h 87048"/>
              <a:gd name="connsiteX9" fmla="*/ 483684 w 602299"/>
              <a:gd name="connsiteY9" fmla="*/ 38100 h 87048"/>
              <a:gd name="connsiteX10" fmla="*/ 602299 w 602299"/>
              <a:gd name="connsiteY10" fmla="*/ 0 h 87048"/>
              <a:gd name="connsiteX0" fmla="*/ 0 w 602299"/>
              <a:gd name="connsiteY0" fmla="*/ 27377 h 92931"/>
              <a:gd name="connsiteX1" fmla="*/ 38328 w 602299"/>
              <a:gd name="connsiteY1" fmla="*/ 65705 h 92931"/>
              <a:gd name="connsiteX2" fmla="*/ 76656 w 602299"/>
              <a:gd name="connsiteY2" fmla="*/ 76656 h 92931"/>
              <a:gd name="connsiteX3" fmla="*/ 142362 w 602299"/>
              <a:gd name="connsiteY3" fmla="*/ 71181 h 92931"/>
              <a:gd name="connsiteX4" fmla="*/ 191641 w 602299"/>
              <a:gd name="connsiteY4" fmla="*/ 60230 h 92931"/>
              <a:gd name="connsiteX5" fmla="*/ 246300 w 602299"/>
              <a:gd name="connsiteY5" fmla="*/ 92854 h 92931"/>
              <a:gd name="connsiteX6" fmla="*/ 344953 w 602299"/>
              <a:gd name="connsiteY6" fmla="*/ 43803 h 92931"/>
              <a:gd name="connsiteX7" fmla="*/ 389631 w 602299"/>
              <a:gd name="connsiteY7" fmla="*/ 85401 h 92931"/>
              <a:gd name="connsiteX8" fmla="*/ 445032 w 602299"/>
              <a:gd name="connsiteY8" fmla="*/ 68975 h 92931"/>
              <a:gd name="connsiteX9" fmla="*/ 483684 w 602299"/>
              <a:gd name="connsiteY9" fmla="*/ 38100 h 92931"/>
              <a:gd name="connsiteX10" fmla="*/ 602299 w 602299"/>
              <a:gd name="connsiteY10" fmla="*/ 0 h 92931"/>
              <a:gd name="connsiteX0" fmla="*/ 0 w 602299"/>
              <a:gd name="connsiteY0" fmla="*/ 27377 h 92931"/>
              <a:gd name="connsiteX1" fmla="*/ 38328 w 602299"/>
              <a:gd name="connsiteY1" fmla="*/ 65705 h 92931"/>
              <a:gd name="connsiteX2" fmla="*/ 76656 w 602299"/>
              <a:gd name="connsiteY2" fmla="*/ 76656 h 92931"/>
              <a:gd name="connsiteX3" fmla="*/ 142362 w 602299"/>
              <a:gd name="connsiteY3" fmla="*/ 71181 h 92931"/>
              <a:gd name="connsiteX4" fmla="*/ 191641 w 602299"/>
              <a:gd name="connsiteY4" fmla="*/ 60230 h 92931"/>
              <a:gd name="connsiteX5" fmla="*/ 246300 w 602299"/>
              <a:gd name="connsiteY5" fmla="*/ 92854 h 92931"/>
              <a:gd name="connsiteX6" fmla="*/ 329078 w 602299"/>
              <a:gd name="connsiteY6" fmla="*/ 78728 h 92931"/>
              <a:gd name="connsiteX7" fmla="*/ 389631 w 602299"/>
              <a:gd name="connsiteY7" fmla="*/ 85401 h 92931"/>
              <a:gd name="connsiteX8" fmla="*/ 445032 w 602299"/>
              <a:gd name="connsiteY8" fmla="*/ 68975 h 92931"/>
              <a:gd name="connsiteX9" fmla="*/ 483684 w 602299"/>
              <a:gd name="connsiteY9" fmla="*/ 38100 h 92931"/>
              <a:gd name="connsiteX10" fmla="*/ 602299 w 602299"/>
              <a:gd name="connsiteY10" fmla="*/ 0 h 9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2299" h="92931">
                <a:moveTo>
                  <a:pt x="0" y="27377"/>
                </a:moveTo>
                <a:cubicBezTo>
                  <a:pt x="12776" y="40153"/>
                  <a:pt x="24219" y="54418"/>
                  <a:pt x="38328" y="65705"/>
                </a:cubicBezTo>
                <a:cubicBezTo>
                  <a:pt x="41901" y="68563"/>
                  <a:pt x="75222" y="76297"/>
                  <a:pt x="76656" y="76656"/>
                </a:cubicBezTo>
                <a:cubicBezTo>
                  <a:pt x="98558" y="74831"/>
                  <a:pt x="120554" y="73907"/>
                  <a:pt x="142362" y="71181"/>
                </a:cubicBezTo>
                <a:cubicBezTo>
                  <a:pt x="181799" y="66251"/>
                  <a:pt x="174318" y="56618"/>
                  <a:pt x="191641" y="60230"/>
                </a:cubicBezTo>
                <a:cubicBezTo>
                  <a:pt x="208964" y="63842"/>
                  <a:pt x="207972" y="94679"/>
                  <a:pt x="246300" y="92854"/>
                </a:cubicBezTo>
                <a:cubicBezTo>
                  <a:pt x="257422" y="90074"/>
                  <a:pt x="305190" y="79970"/>
                  <a:pt x="329078" y="78728"/>
                </a:cubicBezTo>
                <a:cubicBezTo>
                  <a:pt x="352966" y="77486"/>
                  <a:pt x="373133" y="96400"/>
                  <a:pt x="389631" y="85401"/>
                </a:cubicBezTo>
                <a:cubicBezTo>
                  <a:pt x="393281" y="79926"/>
                  <a:pt x="429357" y="76858"/>
                  <a:pt x="445032" y="68975"/>
                </a:cubicBezTo>
                <a:cubicBezTo>
                  <a:pt x="460707" y="61092"/>
                  <a:pt x="477914" y="38252"/>
                  <a:pt x="483684" y="38100"/>
                </a:cubicBezTo>
                <a:cubicBezTo>
                  <a:pt x="547542" y="36420"/>
                  <a:pt x="538419" y="0"/>
                  <a:pt x="602299" y="0"/>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471" name="Freeform 470">
            <a:extLst>
              <a:ext uri="{FF2B5EF4-FFF2-40B4-BE49-F238E27FC236}">
                <a16:creationId xmlns:a16="http://schemas.microsoft.com/office/drawing/2014/main" id="{C6B2152F-02C0-3C4C-884F-583935886CC0}"/>
              </a:ext>
            </a:extLst>
          </p:cNvPr>
          <p:cNvSpPr/>
          <p:nvPr/>
        </p:nvSpPr>
        <p:spPr bwMode="auto">
          <a:xfrm>
            <a:off x="771487" y="2031507"/>
            <a:ext cx="611824" cy="99692"/>
          </a:xfrm>
          <a:custGeom>
            <a:avLst/>
            <a:gdLst>
              <a:gd name="connsiteX0" fmla="*/ 0 w 602299"/>
              <a:gd name="connsiteY0" fmla="*/ 28123 h 77402"/>
              <a:gd name="connsiteX1" fmla="*/ 38328 w 602299"/>
              <a:gd name="connsiteY1" fmla="*/ 66451 h 77402"/>
              <a:gd name="connsiteX2" fmla="*/ 76656 w 602299"/>
              <a:gd name="connsiteY2" fmla="*/ 77402 h 77402"/>
              <a:gd name="connsiteX3" fmla="*/ 142362 w 602299"/>
              <a:gd name="connsiteY3" fmla="*/ 71927 h 77402"/>
              <a:gd name="connsiteX4" fmla="*/ 191641 w 602299"/>
              <a:gd name="connsiteY4" fmla="*/ 60976 h 77402"/>
              <a:gd name="connsiteX5" fmla="*/ 306625 w 602299"/>
              <a:gd name="connsiteY5" fmla="*/ 55500 h 77402"/>
              <a:gd name="connsiteX6" fmla="*/ 344953 w 602299"/>
              <a:gd name="connsiteY6" fmla="*/ 44549 h 77402"/>
              <a:gd name="connsiteX7" fmla="*/ 383281 w 602299"/>
              <a:gd name="connsiteY7" fmla="*/ 22647 h 77402"/>
              <a:gd name="connsiteX8" fmla="*/ 394232 w 602299"/>
              <a:gd name="connsiteY8" fmla="*/ 6221 h 77402"/>
              <a:gd name="connsiteX9" fmla="*/ 410659 w 602299"/>
              <a:gd name="connsiteY9" fmla="*/ 746 h 77402"/>
              <a:gd name="connsiteX10" fmla="*/ 602299 w 602299"/>
              <a:gd name="connsiteY10" fmla="*/ 746 h 77402"/>
              <a:gd name="connsiteX0" fmla="*/ 0 w 602299"/>
              <a:gd name="connsiteY0" fmla="*/ 27377 h 76656"/>
              <a:gd name="connsiteX1" fmla="*/ 38328 w 602299"/>
              <a:gd name="connsiteY1" fmla="*/ 65705 h 76656"/>
              <a:gd name="connsiteX2" fmla="*/ 76656 w 602299"/>
              <a:gd name="connsiteY2" fmla="*/ 76656 h 76656"/>
              <a:gd name="connsiteX3" fmla="*/ 142362 w 602299"/>
              <a:gd name="connsiteY3" fmla="*/ 71181 h 76656"/>
              <a:gd name="connsiteX4" fmla="*/ 191641 w 602299"/>
              <a:gd name="connsiteY4" fmla="*/ 60230 h 76656"/>
              <a:gd name="connsiteX5" fmla="*/ 306625 w 602299"/>
              <a:gd name="connsiteY5" fmla="*/ 54754 h 76656"/>
              <a:gd name="connsiteX6" fmla="*/ 344953 w 602299"/>
              <a:gd name="connsiteY6" fmla="*/ 43803 h 76656"/>
              <a:gd name="connsiteX7" fmla="*/ 383281 w 602299"/>
              <a:gd name="connsiteY7" fmla="*/ 21901 h 76656"/>
              <a:gd name="connsiteX8" fmla="*/ 394232 w 602299"/>
              <a:gd name="connsiteY8" fmla="*/ 5475 h 76656"/>
              <a:gd name="connsiteX9" fmla="*/ 483684 w 602299"/>
              <a:gd name="connsiteY9" fmla="*/ 38100 h 76656"/>
              <a:gd name="connsiteX10" fmla="*/ 602299 w 602299"/>
              <a:gd name="connsiteY10" fmla="*/ 0 h 76656"/>
              <a:gd name="connsiteX0" fmla="*/ 0 w 602299"/>
              <a:gd name="connsiteY0" fmla="*/ 27377 h 76656"/>
              <a:gd name="connsiteX1" fmla="*/ 38328 w 602299"/>
              <a:gd name="connsiteY1" fmla="*/ 65705 h 76656"/>
              <a:gd name="connsiteX2" fmla="*/ 76656 w 602299"/>
              <a:gd name="connsiteY2" fmla="*/ 76656 h 76656"/>
              <a:gd name="connsiteX3" fmla="*/ 142362 w 602299"/>
              <a:gd name="connsiteY3" fmla="*/ 71181 h 76656"/>
              <a:gd name="connsiteX4" fmla="*/ 191641 w 602299"/>
              <a:gd name="connsiteY4" fmla="*/ 60230 h 76656"/>
              <a:gd name="connsiteX5" fmla="*/ 306625 w 602299"/>
              <a:gd name="connsiteY5" fmla="*/ 54754 h 76656"/>
              <a:gd name="connsiteX6" fmla="*/ 344953 w 602299"/>
              <a:gd name="connsiteY6" fmla="*/ 43803 h 76656"/>
              <a:gd name="connsiteX7" fmla="*/ 383281 w 602299"/>
              <a:gd name="connsiteY7" fmla="*/ 21901 h 76656"/>
              <a:gd name="connsiteX8" fmla="*/ 445032 w 602299"/>
              <a:gd name="connsiteY8" fmla="*/ 68975 h 76656"/>
              <a:gd name="connsiteX9" fmla="*/ 483684 w 602299"/>
              <a:gd name="connsiteY9" fmla="*/ 38100 h 76656"/>
              <a:gd name="connsiteX10" fmla="*/ 602299 w 602299"/>
              <a:gd name="connsiteY10" fmla="*/ 0 h 76656"/>
              <a:gd name="connsiteX0" fmla="*/ 0 w 602299"/>
              <a:gd name="connsiteY0" fmla="*/ 27377 h 87048"/>
              <a:gd name="connsiteX1" fmla="*/ 38328 w 602299"/>
              <a:gd name="connsiteY1" fmla="*/ 65705 h 87048"/>
              <a:gd name="connsiteX2" fmla="*/ 76656 w 602299"/>
              <a:gd name="connsiteY2" fmla="*/ 76656 h 87048"/>
              <a:gd name="connsiteX3" fmla="*/ 142362 w 602299"/>
              <a:gd name="connsiteY3" fmla="*/ 71181 h 87048"/>
              <a:gd name="connsiteX4" fmla="*/ 191641 w 602299"/>
              <a:gd name="connsiteY4" fmla="*/ 60230 h 87048"/>
              <a:gd name="connsiteX5" fmla="*/ 306625 w 602299"/>
              <a:gd name="connsiteY5" fmla="*/ 54754 h 87048"/>
              <a:gd name="connsiteX6" fmla="*/ 344953 w 602299"/>
              <a:gd name="connsiteY6" fmla="*/ 43803 h 87048"/>
              <a:gd name="connsiteX7" fmla="*/ 389631 w 602299"/>
              <a:gd name="connsiteY7" fmla="*/ 85401 h 87048"/>
              <a:gd name="connsiteX8" fmla="*/ 445032 w 602299"/>
              <a:gd name="connsiteY8" fmla="*/ 68975 h 87048"/>
              <a:gd name="connsiteX9" fmla="*/ 483684 w 602299"/>
              <a:gd name="connsiteY9" fmla="*/ 38100 h 87048"/>
              <a:gd name="connsiteX10" fmla="*/ 602299 w 602299"/>
              <a:gd name="connsiteY10" fmla="*/ 0 h 87048"/>
              <a:gd name="connsiteX0" fmla="*/ 0 w 602299"/>
              <a:gd name="connsiteY0" fmla="*/ 27377 h 92931"/>
              <a:gd name="connsiteX1" fmla="*/ 38328 w 602299"/>
              <a:gd name="connsiteY1" fmla="*/ 65705 h 92931"/>
              <a:gd name="connsiteX2" fmla="*/ 76656 w 602299"/>
              <a:gd name="connsiteY2" fmla="*/ 76656 h 92931"/>
              <a:gd name="connsiteX3" fmla="*/ 142362 w 602299"/>
              <a:gd name="connsiteY3" fmla="*/ 71181 h 92931"/>
              <a:gd name="connsiteX4" fmla="*/ 191641 w 602299"/>
              <a:gd name="connsiteY4" fmla="*/ 60230 h 92931"/>
              <a:gd name="connsiteX5" fmla="*/ 246300 w 602299"/>
              <a:gd name="connsiteY5" fmla="*/ 92854 h 92931"/>
              <a:gd name="connsiteX6" fmla="*/ 344953 w 602299"/>
              <a:gd name="connsiteY6" fmla="*/ 43803 h 92931"/>
              <a:gd name="connsiteX7" fmla="*/ 389631 w 602299"/>
              <a:gd name="connsiteY7" fmla="*/ 85401 h 92931"/>
              <a:gd name="connsiteX8" fmla="*/ 445032 w 602299"/>
              <a:gd name="connsiteY8" fmla="*/ 68975 h 92931"/>
              <a:gd name="connsiteX9" fmla="*/ 483684 w 602299"/>
              <a:gd name="connsiteY9" fmla="*/ 38100 h 92931"/>
              <a:gd name="connsiteX10" fmla="*/ 602299 w 602299"/>
              <a:gd name="connsiteY10" fmla="*/ 0 h 92931"/>
              <a:gd name="connsiteX0" fmla="*/ 0 w 602299"/>
              <a:gd name="connsiteY0" fmla="*/ 27377 h 92931"/>
              <a:gd name="connsiteX1" fmla="*/ 38328 w 602299"/>
              <a:gd name="connsiteY1" fmla="*/ 65705 h 92931"/>
              <a:gd name="connsiteX2" fmla="*/ 76656 w 602299"/>
              <a:gd name="connsiteY2" fmla="*/ 76656 h 92931"/>
              <a:gd name="connsiteX3" fmla="*/ 142362 w 602299"/>
              <a:gd name="connsiteY3" fmla="*/ 71181 h 92931"/>
              <a:gd name="connsiteX4" fmla="*/ 191641 w 602299"/>
              <a:gd name="connsiteY4" fmla="*/ 60230 h 92931"/>
              <a:gd name="connsiteX5" fmla="*/ 246300 w 602299"/>
              <a:gd name="connsiteY5" fmla="*/ 92854 h 92931"/>
              <a:gd name="connsiteX6" fmla="*/ 329078 w 602299"/>
              <a:gd name="connsiteY6" fmla="*/ 78728 h 92931"/>
              <a:gd name="connsiteX7" fmla="*/ 389631 w 602299"/>
              <a:gd name="connsiteY7" fmla="*/ 85401 h 92931"/>
              <a:gd name="connsiteX8" fmla="*/ 445032 w 602299"/>
              <a:gd name="connsiteY8" fmla="*/ 68975 h 92931"/>
              <a:gd name="connsiteX9" fmla="*/ 483684 w 602299"/>
              <a:gd name="connsiteY9" fmla="*/ 38100 h 92931"/>
              <a:gd name="connsiteX10" fmla="*/ 602299 w 602299"/>
              <a:gd name="connsiteY10" fmla="*/ 0 h 92931"/>
              <a:gd name="connsiteX0" fmla="*/ 0 w 611824"/>
              <a:gd name="connsiteY0" fmla="*/ 97227 h 99692"/>
              <a:gd name="connsiteX1" fmla="*/ 47853 w 611824"/>
              <a:gd name="connsiteY1" fmla="*/ 65705 h 99692"/>
              <a:gd name="connsiteX2" fmla="*/ 86181 w 611824"/>
              <a:gd name="connsiteY2" fmla="*/ 76656 h 99692"/>
              <a:gd name="connsiteX3" fmla="*/ 151887 w 611824"/>
              <a:gd name="connsiteY3" fmla="*/ 71181 h 99692"/>
              <a:gd name="connsiteX4" fmla="*/ 201166 w 611824"/>
              <a:gd name="connsiteY4" fmla="*/ 60230 h 99692"/>
              <a:gd name="connsiteX5" fmla="*/ 255825 w 611824"/>
              <a:gd name="connsiteY5" fmla="*/ 92854 h 99692"/>
              <a:gd name="connsiteX6" fmla="*/ 338603 w 611824"/>
              <a:gd name="connsiteY6" fmla="*/ 78728 h 99692"/>
              <a:gd name="connsiteX7" fmla="*/ 399156 w 611824"/>
              <a:gd name="connsiteY7" fmla="*/ 85401 h 99692"/>
              <a:gd name="connsiteX8" fmla="*/ 454557 w 611824"/>
              <a:gd name="connsiteY8" fmla="*/ 68975 h 99692"/>
              <a:gd name="connsiteX9" fmla="*/ 493209 w 611824"/>
              <a:gd name="connsiteY9" fmla="*/ 38100 h 99692"/>
              <a:gd name="connsiteX10" fmla="*/ 611824 w 611824"/>
              <a:gd name="connsiteY10" fmla="*/ 0 h 99692"/>
              <a:gd name="connsiteX0" fmla="*/ 0 w 611824"/>
              <a:gd name="connsiteY0" fmla="*/ 97227 h 99692"/>
              <a:gd name="connsiteX1" fmla="*/ 47853 w 611824"/>
              <a:gd name="connsiteY1" fmla="*/ 65705 h 99692"/>
              <a:gd name="connsiteX2" fmla="*/ 86181 w 611824"/>
              <a:gd name="connsiteY2" fmla="*/ 76656 h 99692"/>
              <a:gd name="connsiteX3" fmla="*/ 151887 w 611824"/>
              <a:gd name="connsiteY3" fmla="*/ 71181 h 99692"/>
              <a:gd name="connsiteX4" fmla="*/ 201166 w 611824"/>
              <a:gd name="connsiteY4" fmla="*/ 60230 h 99692"/>
              <a:gd name="connsiteX5" fmla="*/ 284400 w 611824"/>
              <a:gd name="connsiteY5" fmla="*/ 51579 h 99692"/>
              <a:gd name="connsiteX6" fmla="*/ 338603 w 611824"/>
              <a:gd name="connsiteY6" fmla="*/ 78728 h 99692"/>
              <a:gd name="connsiteX7" fmla="*/ 399156 w 611824"/>
              <a:gd name="connsiteY7" fmla="*/ 85401 h 99692"/>
              <a:gd name="connsiteX8" fmla="*/ 454557 w 611824"/>
              <a:gd name="connsiteY8" fmla="*/ 68975 h 99692"/>
              <a:gd name="connsiteX9" fmla="*/ 493209 w 611824"/>
              <a:gd name="connsiteY9" fmla="*/ 38100 h 99692"/>
              <a:gd name="connsiteX10" fmla="*/ 611824 w 611824"/>
              <a:gd name="connsiteY10" fmla="*/ 0 h 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1824" h="99692">
                <a:moveTo>
                  <a:pt x="0" y="97227"/>
                </a:moveTo>
                <a:cubicBezTo>
                  <a:pt x="12776" y="110003"/>
                  <a:pt x="33490" y="69133"/>
                  <a:pt x="47853" y="65705"/>
                </a:cubicBezTo>
                <a:cubicBezTo>
                  <a:pt x="62216" y="62277"/>
                  <a:pt x="84747" y="76297"/>
                  <a:pt x="86181" y="76656"/>
                </a:cubicBezTo>
                <a:cubicBezTo>
                  <a:pt x="108083" y="74831"/>
                  <a:pt x="130079" y="73907"/>
                  <a:pt x="151887" y="71181"/>
                </a:cubicBezTo>
                <a:cubicBezTo>
                  <a:pt x="191324" y="66251"/>
                  <a:pt x="179080" y="63497"/>
                  <a:pt x="201166" y="60230"/>
                </a:cubicBezTo>
                <a:cubicBezTo>
                  <a:pt x="223252" y="56963"/>
                  <a:pt x="246072" y="53404"/>
                  <a:pt x="284400" y="51579"/>
                </a:cubicBezTo>
                <a:cubicBezTo>
                  <a:pt x="295522" y="48799"/>
                  <a:pt x="319477" y="73091"/>
                  <a:pt x="338603" y="78728"/>
                </a:cubicBezTo>
                <a:cubicBezTo>
                  <a:pt x="357729" y="84365"/>
                  <a:pt x="382658" y="96400"/>
                  <a:pt x="399156" y="85401"/>
                </a:cubicBezTo>
                <a:cubicBezTo>
                  <a:pt x="402806" y="79926"/>
                  <a:pt x="438882" y="76858"/>
                  <a:pt x="454557" y="68975"/>
                </a:cubicBezTo>
                <a:cubicBezTo>
                  <a:pt x="470232" y="61092"/>
                  <a:pt x="487439" y="38252"/>
                  <a:pt x="493209" y="38100"/>
                </a:cubicBezTo>
                <a:cubicBezTo>
                  <a:pt x="557067" y="36420"/>
                  <a:pt x="547944" y="0"/>
                  <a:pt x="611824" y="0"/>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pic>
        <p:nvPicPr>
          <p:cNvPr id="152580" name="Picture 4" descr="Black clouds icon - Free black weather icons">
            <a:extLst>
              <a:ext uri="{FF2B5EF4-FFF2-40B4-BE49-F238E27FC236}">
                <a16:creationId xmlns:a16="http://schemas.microsoft.com/office/drawing/2014/main" id="{083A94DF-7D15-1842-AD89-672A14C6C60B}"/>
              </a:ext>
            </a:extLst>
          </p:cNvPr>
          <p:cNvPicPr>
            <a:picLocks noChangeAspect="1" noChangeArrowheads="1"/>
          </p:cNvPicPr>
          <p:nvPr/>
        </p:nvPicPr>
        <p:blipFill rotWithShape="1">
          <a:blip r:embed="rId30" cstate="screen">
            <a:duotone>
              <a:schemeClr val="bg2">
                <a:shade val="45000"/>
                <a:satMod val="135000"/>
              </a:schemeClr>
              <a:prstClr val="white"/>
            </a:duotone>
            <a:alphaModFix amt="20000"/>
            <a:extLst>
              <a:ext uri="{28A0092B-C50C-407E-A947-70E740481C1C}">
                <a14:useLocalDpi xmlns:a14="http://schemas.microsoft.com/office/drawing/2010/main"/>
              </a:ext>
            </a:extLst>
          </a:blip>
          <a:srcRect t="19132" b="20384"/>
          <a:stretch/>
        </p:blipFill>
        <p:spPr bwMode="auto">
          <a:xfrm rot="16200000">
            <a:off x="5494757" y="1977828"/>
            <a:ext cx="4499024" cy="2546252"/>
          </a:xfrm>
          <a:prstGeom prst="rect">
            <a:avLst/>
          </a:prstGeom>
          <a:noFill/>
          <a:extLst>
            <a:ext uri="{909E8E84-426E-40DD-AFC4-6F175D3DCCD1}">
              <a14:hiddenFill xmlns:a14="http://schemas.microsoft.com/office/drawing/2010/main">
                <a:solidFill>
                  <a:srgbClr val="FFFFFF"/>
                </a:solidFill>
              </a14:hiddenFill>
            </a:ext>
          </a:extLst>
        </p:spPr>
      </p:pic>
      <p:sp>
        <p:nvSpPr>
          <p:cNvPr id="475" name="TextBox 474">
            <a:extLst>
              <a:ext uri="{FF2B5EF4-FFF2-40B4-BE49-F238E27FC236}">
                <a16:creationId xmlns:a16="http://schemas.microsoft.com/office/drawing/2014/main" id="{892C88A3-868A-D04C-8649-6A8122B09D5B}"/>
              </a:ext>
            </a:extLst>
          </p:cNvPr>
          <p:cNvSpPr txBox="1"/>
          <p:nvPr/>
        </p:nvSpPr>
        <p:spPr>
          <a:xfrm>
            <a:off x="5712324" y="6244166"/>
            <a:ext cx="3431676" cy="452432"/>
          </a:xfrm>
          <a:prstGeom prst="rect">
            <a:avLst/>
          </a:prstGeom>
          <a:solidFill>
            <a:schemeClr val="accent5">
              <a:lumMod val="20000"/>
              <a:lumOff val="80000"/>
            </a:schemeClr>
          </a:solidFill>
          <a:ln>
            <a:noFill/>
          </a:ln>
        </p:spPr>
        <p:txBody>
          <a:bodyPr wrap="square" lIns="91440" tIns="45720" rIns="91440" bIns="0" rtlCol="0">
            <a:spAutoFit/>
          </a:bodyPr>
          <a:lstStyle/>
          <a:p>
            <a:pPr>
              <a:lnSpc>
                <a:spcPct val="80000"/>
              </a:lnSpc>
            </a:pPr>
            <a:r>
              <a:rPr lang="en-US" sz="1600" dirty="0">
                <a:latin typeface="Bradley Hand" pitchFamily="2" charset="77"/>
              </a:rPr>
              <a:t>Recent years witnessed rapid growth of giant cloud service providers</a:t>
            </a:r>
          </a:p>
        </p:txBody>
      </p:sp>
    </p:spTree>
    <p:extLst>
      <p:ext uri="{BB962C8B-B14F-4D97-AF65-F5344CB8AC3E}">
        <p14:creationId xmlns:p14="http://schemas.microsoft.com/office/powerpoint/2010/main" val="367663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5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ja-JP" dirty="0">
                <a:latin typeface="Helvetica Neue" panose="02000503000000020004" pitchFamily="2" charset="0"/>
                <a:ea typeface="Helvetica Neue" panose="02000503000000020004" pitchFamily="2" charset="0"/>
                <a:cs typeface="Helvetica Neue" panose="02000503000000020004" pitchFamily="2" charset="0"/>
              </a:rPr>
              <a:t>“Nuts and Bolts”</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Footer Placeholder 2"/>
          <p:cNvSpPr>
            <a:spLocks noGrp="1"/>
          </p:cNvSpPr>
          <p:nvPr>
            <p:ph type="ftr" sz="quarter" idx="11"/>
          </p:nvPr>
        </p:nvSpPr>
        <p:spPr>
          <a:xfrm>
            <a:off x="7571232" y="6675661"/>
            <a:ext cx="1572768" cy="182339"/>
          </a:xfrm>
          <a:prstGeom prst="rect">
            <a:avLst/>
          </a:prstGeom>
        </p:spPr>
        <p:txBody>
          <a:bodyPr/>
          <a:lstStyle/>
          <a:p>
            <a:pPr>
              <a:defRPr/>
            </a:pPr>
            <a:r>
              <a:rPr lang="nl-NL" dirty="0"/>
              <a:t>CS118 - Winter 2025</a:t>
            </a:r>
            <a:endParaRPr lang="en-US" dirty="0"/>
          </a:p>
        </p:txBody>
      </p:sp>
      <p:sp>
        <p:nvSpPr>
          <p:cNvPr id="38914" name="Rectangle 3"/>
          <p:cNvSpPr>
            <a:spLocks noGrp="1" noChangeArrowheads="1"/>
          </p:cNvSpPr>
          <p:nvPr>
            <p:ph type="body" sz="half" idx="4294967295"/>
          </p:nvPr>
        </p:nvSpPr>
        <p:spPr>
          <a:xfrm>
            <a:off x="260925" y="1216818"/>
            <a:ext cx="5097884" cy="5310188"/>
          </a:xfrm>
        </p:spPr>
        <p:txBody>
          <a:bodyPr>
            <a:normAutofit lnSpcReduction="10000"/>
          </a:bodyPr>
          <a:lstStyle/>
          <a:p>
            <a:pPr eaLnBrk="1" hangingPunct="1">
              <a:buSzPct val="75000"/>
            </a:pPr>
            <a:r>
              <a:rPr lang="en-US" sz="2800" i="1" dirty="0">
                <a:solidFill>
                  <a:srgbClr val="3A1FFF"/>
                </a:solidFill>
                <a:latin typeface="Gill Sans MT" charset="0"/>
              </a:rPr>
              <a:t>Internet: </a:t>
            </a:r>
            <a:r>
              <a:rPr lang="ja-JP" altLang="en-US" sz="2800" dirty="0">
                <a:solidFill>
                  <a:srgbClr val="3A1FFF"/>
                </a:solidFill>
                <a:latin typeface="Gill Sans MT" charset="0"/>
              </a:rPr>
              <a:t>“</a:t>
            </a:r>
            <a:r>
              <a:rPr lang="en-US" altLang="ja-JP" sz="2800" dirty="0">
                <a:solidFill>
                  <a:srgbClr val="3A1FFF"/>
                </a:solidFill>
                <a:latin typeface="Gill Sans MT" charset="0"/>
              </a:rPr>
              <a:t>network of networks</a:t>
            </a:r>
            <a:r>
              <a:rPr lang="ja-JP" altLang="en-US" sz="2800" dirty="0">
                <a:solidFill>
                  <a:srgbClr val="3A1FFF"/>
                </a:solidFill>
                <a:latin typeface="Gill Sans MT" charset="0"/>
              </a:rPr>
              <a:t>”</a:t>
            </a:r>
            <a:endParaRPr lang="en-US" altLang="ja-JP" sz="2800" dirty="0">
              <a:solidFill>
                <a:srgbClr val="3A1FFF"/>
              </a:solidFill>
              <a:latin typeface="Gill Sans MT" charset="0"/>
            </a:endParaRPr>
          </a:p>
          <a:p>
            <a:pPr lvl="1" eaLnBrk="1" hangingPunct="1"/>
            <a:r>
              <a:rPr lang="en-US" sz="2400" dirty="0">
                <a:latin typeface="Gill Sans MT" charset="0"/>
                <a:cs typeface="Arial" charset="0"/>
              </a:rPr>
              <a:t>Interconnected ISPs, enterprise networks, now also cloud service providers</a:t>
            </a:r>
          </a:p>
          <a:p>
            <a:pPr eaLnBrk="1" hangingPunct="1">
              <a:buSzPct val="75000"/>
            </a:pPr>
            <a:r>
              <a:rPr lang="en-US" sz="2800" i="1" dirty="0">
                <a:solidFill>
                  <a:srgbClr val="3A1FFF"/>
                </a:solidFill>
                <a:latin typeface="Gill Sans MT" charset="0"/>
              </a:rPr>
              <a:t>Protocols:</a:t>
            </a:r>
            <a:r>
              <a:rPr lang="en-US" sz="2800" dirty="0">
                <a:solidFill>
                  <a:srgbClr val="FF0000"/>
                </a:solidFill>
                <a:latin typeface="Gill Sans MT" charset="0"/>
              </a:rPr>
              <a:t> </a:t>
            </a:r>
            <a:r>
              <a:rPr lang="en-US" sz="2800" dirty="0">
                <a:latin typeface="Gill Sans MT" charset="0"/>
              </a:rPr>
              <a:t>define how to send, receive packets</a:t>
            </a:r>
          </a:p>
          <a:p>
            <a:pPr lvl="1"/>
            <a:r>
              <a:rPr lang="en-US" sz="2400" dirty="0">
                <a:latin typeface="Gill Sans MT" charset="0"/>
                <a:cs typeface="Arial" charset="0"/>
              </a:rPr>
              <a:t>e.g., HTTP, TCP, IP, 802.11</a:t>
            </a:r>
            <a:endParaRPr lang="en-US" sz="3200" dirty="0">
              <a:latin typeface="Gill Sans MT" charset="0"/>
              <a:cs typeface="Arial" charset="0"/>
            </a:endParaRPr>
          </a:p>
          <a:p>
            <a:pPr eaLnBrk="1" hangingPunct="1">
              <a:buSzPct val="75000"/>
            </a:pPr>
            <a:r>
              <a:rPr lang="en-US" sz="2800" i="1" dirty="0">
                <a:solidFill>
                  <a:srgbClr val="3A1FFF"/>
                </a:solidFill>
                <a:latin typeface="Gill Sans MT" charset="0"/>
              </a:rPr>
              <a:t>Internet protocol standards</a:t>
            </a:r>
          </a:p>
          <a:p>
            <a:pPr lvl="1" eaLnBrk="1" hangingPunct="1"/>
            <a:r>
              <a:rPr lang="en-US" sz="2400" dirty="0">
                <a:latin typeface="Gill Sans MT" charset="0"/>
                <a:cs typeface="Arial" charset="0"/>
              </a:rPr>
              <a:t>RFCs: “Request for Comments”</a:t>
            </a:r>
          </a:p>
          <a:p>
            <a:pPr lvl="2"/>
            <a:r>
              <a:rPr lang="en-US" sz="1800" dirty="0">
                <a:latin typeface="Gill Sans MT" charset="0"/>
                <a:cs typeface="Arial" charset="0"/>
                <a:hlinkClick r:id="rId3"/>
              </a:rPr>
              <a:t>https://www.rfc-editor.org/rfc-index.html</a:t>
            </a:r>
            <a:r>
              <a:rPr lang="en-US" sz="1800" dirty="0">
                <a:latin typeface="Gill Sans MT" charset="0"/>
                <a:cs typeface="Arial" charset="0"/>
              </a:rPr>
              <a:t> </a:t>
            </a:r>
          </a:p>
          <a:p>
            <a:pPr lvl="2"/>
            <a:r>
              <a:rPr lang="en-US" sz="1800" dirty="0">
                <a:latin typeface="Gill Sans MT" charset="0"/>
                <a:cs typeface="Arial" charset="0"/>
              </a:rPr>
              <a:t>Developed by Internet Engineering Task Force (IETF)</a:t>
            </a:r>
          </a:p>
          <a:p>
            <a:pPr lvl="1" eaLnBrk="1" hangingPunct="1"/>
            <a:r>
              <a:rPr lang="en-US" sz="2400" dirty="0">
                <a:latin typeface="Gill Sans MT" charset="0"/>
                <a:cs typeface="Arial" charset="0"/>
              </a:rPr>
              <a:t>IEEE Standards</a:t>
            </a:r>
          </a:p>
          <a:p>
            <a:pPr lvl="1"/>
            <a:r>
              <a:rPr lang="en-US" sz="2400" dirty="0">
                <a:latin typeface="Gill Sans MT" charset="0"/>
                <a:cs typeface="Arial" charset="0"/>
              </a:rPr>
              <a:t>W3C (World Wide Web Consortium), and others</a:t>
            </a:r>
          </a:p>
        </p:txBody>
      </p:sp>
      <p:sp>
        <p:nvSpPr>
          <p:cNvPr id="38915" name="Rectangle 2"/>
          <p:cNvSpPr>
            <a:spLocks noChangeArrowheads="1"/>
          </p:cNvSpPr>
          <p:nvPr/>
        </p:nvSpPr>
        <p:spPr bwMode="auto">
          <a:xfrm>
            <a:off x="212725" y="190500"/>
            <a:ext cx="83820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endParaRPr lang="en-US" sz="4400" dirty="0">
              <a:solidFill>
                <a:srgbClr val="000099"/>
              </a:solidFill>
              <a:latin typeface="Gill Sans MT" charset="0"/>
            </a:endParaRPr>
          </a:p>
        </p:txBody>
      </p:sp>
      <p:grpSp>
        <p:nvGrpSpPr>
          <p:cNvPr id="38917" name="Group 366"/>
          <p:cNvGrpSpPr>
            <a:grpSpLocks/>
          </p:cNvGrpSpPr>
          <p:nvPr/>
        </p:nvGrpSpPr>
        <p:grpSpPr bwMode="auto">
          <a:xfrm>
            <a:off x="5202238" y="1384300"/>
            <a:ext cx="3551237" cy="4743450"/>
            <a:chOff x="5202238" y="1384300"/>
            <a:chExt cx="3551237" cy="4743450"/>
          </a:xfrm>
        </p:grpSpPr>
        <p:sp>
          <p:nvSpPr>
            <p:cNvPr id="38919" name="Freeform 415"/>
            <p:cNvSpPr>
              <a:spLocks/>
            </p:cNvSpPr>
            <p:nvPr/>
          </p:nvSpPr>
          <p:spPr bwMode="auto">
            <a:xfrm>
              <a:off x="7004050" y="35274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920" name="Freeform 416"/>
            <p:cNvSpPr>
              <a:spLocks/>
            </p:cNvSpPr>
            <p:nvPr/>
          </p:nvSpPr>
          <p:spPr bwMode="auto">
            <a:xfrm>
              <a:off x="7023100" y="2001838"/>
              <a:ext cx="1730375" cy="1125538"/>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921" name="Freeform 417"/>
            <p:cNvSpPr>
              <a:spLocks/>
            </p:cNvSpPr>
            <p:nvPr/>
          </p:nvSpPr>
          <p:spPr bwMode="auto">
            <a:xfrm>
              <a:off x="5202238" y="1709738"/>
              <a:ext cx="1736725" cy="107156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8922" name="Group 418"/>
            <p:cNvGrpSpPr>
              <a:grpSpLocks/>
            </p:cNvGrpSpPr>
            <p:nvPr/>
          </p:nvGrpSpPr>
          <p:grpSpPr bwMode="auto">
            <a:xfrm>
              <a:off x="5278438" y="2974975"/>
              <a:ext cx="1458912" cy="933450"/>
              <a:chOff x="2889" y="1631"/>
              <a:chExt cx="980" cy="743"/>
            </a:xfrm>
          </p:grpSpPr>
          <p:sp>
            <p:nvSpPr>
              <p:cNvPr id="39272" name="Rectangle 419"/>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273" name="AutoShape 420"/>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00CCFF"/>
                  </a:solidFill>
                </a:endParaRPr>
              </a:p>
            </p:txBody>
          </p:sp>
        </p:grpSp>
        <p:sp>
          <p:nvSpPr>
            <p:cNvPr id="38923" name="Line 421"/>
            <p:cNvSpPr>
              <a:spLocks noChangeShapeType="1"/>
            </p:cNvSpPr>
            <p:nvPr/>
          </p:nvSpPr>
          <p:spPr bwMode="auto">
            <a:xfrm>
              <a:off x="7396163" y="3813175"/>
              <a:ext cx="163512" cy="120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24" name="Line 422"/>
            <p:cNvSpPr>
              <a:spLocks noChangeShapeType="1"/>
            </p:cNvSpPr>
            <p:nvPr/>
          </p:nvSpPr>
          <p:spPr bwMode="auto">
            <a:xfrm>
              <a:off x="7493000" y="3733800"/>
              <a:ext cx="279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25" name="Line 423"/>
            <p:cNvSpPr>
              <a:spLocks noChangeShapeType="1"/>
            </p:cNvSpPr>
            <p:nvPr/>
          </p:nvSpPr>
          <p:spPr bwMode="auto">
            <a:xfrm flipV="1">
              <a:off x="7729538" y="3819525"/>
              <a:ext cx="134937" cy="1047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26" name="Line 424"/>
            <p:cNvSpPr>
              <a:spLocks noChangeShapeType="1"/>
            </p:cNvSpPr>
            <p:nvPr/>
          </p:nvSpPr>
          <p:spPr bwMode="auto">
            <a:xfrm>
              <a:off x="6427788" y="3740150"/>
              <a:ext cx="6794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27" name="Line 425"/>
            <p:cNvSpPr>
              <a:spLocks noChangeShapeType="1"/>
            </p:cNvSpPr>
            <p:nvPr/>
          </p:nvSpPr>
          <p:spPr bwMode="auto">
            <a:xfrm>
              <a:off x="6723063" y="2587625"/>
              <a:ext cx="509587" cy="31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28" name="Line 426"/>
            <p:cNvSpPr>
              <a:spLocks noChangeShapeType="1"/>
            </p:cNvSpPr>
            <p:nvPr/>
          </p:nvSpPr>
          <p:spPr bwMode="auto">
            <a:xfrm>
              <a:off x="6289675" y="2403475"/>
              <a:ext cx="152400" cy="952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29" name="Freeform 427"/>
            <p:cNvSpPr>
              <a:spLocks/>
            </p:cNvSpPr>
            <p:nvPr/>
          </p:nvSpPr>
          <p:spPr bwMode="auto">
            <a:xfrm>
              <a:off x="5497513" y="4378325"/>
              <a:ext cx="3079750" cy="1665288"/>
            </a:xfrm>
            <a:custGeom>
              <a:avLst/>
              <a:gdLst>
                <a:gd name="T0" fmla="*/ 2147483647 w 1940"/>
                <a:gd name="T1" fmla="*/ 2147483647 h 1049"/>
                <a:gd name="T2" fmla="*/ 2147483647 w 1940"/>
                <a:gd name="T3" fmla="*/ 2147483647 h 1049"/>
                <a:gd name="T4" fmla="*/ 2147483647 w 1940"/>
                <a:gd name="T5" fmla="*/ 2147483647 h 1049"/>
                <a:gd name="T6" fmla="*/ 2147483647 w 1940"/>
                <a:gd name="T7" fmla="*/ 2147483647 h 1049"/>
                <a:gd name="T8" fmla="*/ 2147483647 w 1940"/>
                <a:gd name="T9" fmla="*/ 2147483647 h 1049"/>
                <a:gd name="T10" fmla="*/ 2147483647 w 1940"/>
                <a:gd name="T11" fmla="*/ 2147483647 h 1049"/>
                <a:gd name="T12" fmla="*/ 2147483647 w 1940"/>
                <a:gd name="T13" fmla="*/ 2147483647 h 1049"/>
                <a:gd name="T14" fmla="*/ 2147483647 w 1940"/>
                <a:gd name="T15" fmla="*/ 2147483647 h 1049"/>
                <a:gd name="T16" fmla="*/ 2147483647 w 1940"/>
                <a:gd name="T17" fmla="*/ 2147483647 h 1049"/>
                <a:gd name="T18" fmla="*/ 2147483647 w 1940"/>
                <a:gd name="T19" fmla="*/ 2147483647 h 1049"/>
                <a:gd name="T20" fmla="*/ 2147483647 w 1940"/>
                <a:gd name="T21" fmla="*/ 2147483647 h 1049"/>
                <a:gd name="T22" fmla="*/ 2147483647 w 1940"/>
                <a:gd name="T23" fmla="*/ 2147483647 h 1049"/>
                <a:gd name="T24" fmla="*/ 2147483647 w 1940"/>
                <a:gd name="T25" fmla="*/ 2147483647 h 1049"/>
                <a:gd name="T26" fmla="*/ 2147483647 w 1940"/>
                <a:gd name="T27" fmla="*/ 2147483647 h 1049"/>
                <a:gd name="T28" fmla="*/ 2147483647 w 1940"/>
                <a:gd name="T29" fmla="*/ 2147483647 h 1049"/>
                <a:gd name="T30" fmla="*/ 2147483647 w 1940"/>
                <a:gd name="T31" fmla="*/ 2147483647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930" name="Line 428"/>
            <p:cNvSpPr>
              <a:spLocks noChangeShapeType="1"/>
            </p:cNvSpPr>
            <p:nvPr/>
          </p:nvSpPr>
          <p:spPr bwMode="auto">
            <a:xfrm rot="-5400000">
              <a:off x="7845425" y="5159376"/>
              <a:ext cx="523875" cy="1397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31" name="Line 429"/>
            <p:cNvSpPr>
              <a:spLocks noChangeShapeType="1"/>
            </p:cNvSpPr>
            <p:nvPr/>
          </p:nvSpPr>
          <p:spPr bwMode="auto">
            <a:xfrm rot="5400000" flipV="1">
              <a:off x="7991475" y="544036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32" name="Line 430"/>
            <p:cNvSpPr>
              <a:spLocks noChangeShapeType="1"/>
            </p:cNvSpPr>
            <p:nvPr/>
          </p:nvSpPr>
          <p:spPr bwMode="auto">
            <a:xfrm rot="-5400000">
              <a:off x="8177213" y="5116513"/>
              <a:ext cx="0" cy="114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33" name="Line 431"/>
            <p:cNvSpPr>
              <a:spLocks noChangeShapeType="1"/>
            </p:cNvSpPr>
            <p:nvPr/>
          </p:nvSpPr>
          <p:spPr bwMode="auto">
            <a:xfrm>
              <a:off x="7358063" y="4697413"/>
              <a:ext cx="390525" cy="1841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34" name="Line 432"/>
            <p:cNvSpPr>
              <a:spLocks noChangeShapeType="1"/>
            </p:cNvSpPr>
            <p:nvPr/>
          </p:nvSpPr>
          <p:spPr bwMode="auto">
            <a:xfrm flipV="1">
              <a:off x="6737350" y="4684713"/>
              <a:ext cx="322263" cy="1984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35" name="Line 433"/>
            <p:cNvSpPr>
              <a:spLocks noChangeShapeType="1"/>
            </p:cNvSpPr>
            <p:nvPr/>
          </p:nvSpPr>
          <p:spPr bwMode="auto">
            <a:xfrm flipV="1">
              <a:off x="6780213" y="4976813"/>
              <a:ext cx="9715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36" name="Line 435"/>
            <p:cNvSpPr>
              <a:spLocks noChangeShapeType="1"/>
            </p:cNvSpPr>
            <p:nvPr/>
          </p:nvSpPr>
          <p:spPr bwMode="auto">
            <a:xfrm>
              <a:off x="6100763" y="4773613"/>
              <a:ext cx="263525" cy="857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37" name="Line 436"/>
            <p:cNvSpPr>
              <a:spLocks noChangeShapeType="1"/>
            </p:cNvSpPr>
            <p:nvPr/>
          </p:nvSpPr>
          <p:spPr bwMode="auto">
            <a:xfrm flipV="1">
              <a:off x="5842000" y="4983163"/>
              <a:ext cx="41275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38" name="Line 439"/>
            <p:cNvSpPr>
              <a:spLocks noChangeShapeType="1"/>
            </p:cNvSpPr>
            <p:nvPr/>
          </p:nvSpPr>
          <p:spPr bwMode="auto">
            <a:xfrm flipH="1">
              <a:off x="6267450" y="5070475"/>
              <a:ext cx="142875" cy="1984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39" name="Line 440"/>
            <p:cNvSpPr>
              <a:spLocks noChangeShapeType="1"/>
            </p:cNvSpPr>
            <p:nvPr/>
          </p:nvSpPr>
          <p:spPr bwMode="auto">
            <a:xfrm flipH="1" flipV="1">
              <a:off x="6588125" y="5097463"/>
              <a:ext cx="74613" cy="1730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40" name="Line 441"/>
            <p:cNvSpPr>
              <a:spLocks noChangeShapeType="1"/>
            </p:cNvSpPr>
            <p:nvPr/>
          </p:nvSpPr>
          <p:spPr bwMode="auto">
            <a:xfrm>
              <a:off x="6743700" y="5053013"/>
              <a:ext cx="503238" cy="2698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41" name="Line 443"/>
            <p:cNvSpPr>
              <a:spLocks noChangeShapeType="1"/>
            </p:cNvSpPr>
            <p:nvPr/>
          </p:nvSpPr>
          <p:spPr bwMode="auto">
            <a:xfrm>
              <a:off x="6281738" y="3522663"/>
              <a:ext cx="0" cy="1317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42" name="Line 444"/>
            <p:cNvSpPr>
              <a:spLocks noChangeShapeType="1"/>
            </p:cNvSpPr>
            <p:nvPr/>
          </p:nvSpPr>
          <p:spPr bwMode="auto">
            <a:xfrm flipV="1">
              <a:off x="7577138" y="2492375"/>
              <a:ext cx="123825" cy="873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43" name="Line 445"/>
            <p:cNvSpPr>
              <a:spLocks noChangeShapeType="1"/>
            </p:cNvSpPr>
            <p:nvPr/>
          </p:nvSpPr>
          <p:spPr bwMode="auto">
            <a:xfrm>
              <a:off x="7405688" y="2665413"/>
              <a:ext cx="0" cy="825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44" name="Line 446"/>
            <p:cNvSpPr>
              <a:spLocks noChangeShapeType="1"/>
            </p:cNvSpPr>
            <p:nvPr/>
          </p:nvSpPr>
          <p:spPr bwMode="auto">
            <a:xfrm flipV="1">
              <a:off x="7577138" y="2562225"/>
              <a:ext cx="263525" cy="2889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45" name="Line 447"/>
            <p:cNvSpPr>
              <a:spLocks noChangeShapeType="1"/>
            </p:cNvSpPr>
            <p:nvPr/>
          </p:nvSpPr>
          <p:spPr bwMode="auto">
            <a:xfrm>
              <a:off x="7942263" y="2560638"/>
              <a:ext cx="0" cy="1968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46" name="Line 448"/>
            <p:cNvSpPr>
              <a:spLocks noChangeShapeType="1"/>
            </p:cNvSpPr>
            <p:nvPr/>
          </p:nvSpPr>
          <p:spPr bwMode="auto">
            <a:xfrm>
              <a:off x="7596188" y="2867025"/>
              <a:ext cx="18891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47" name="Line 449"/>
            <p:cNvSpPr>
              <a:spLocks noChangeShapeType="1"/>
            </p:cNvSpPr>
            <p:nvPr/>
          </p:nvSpPr>
          <p:spPr bwMode="auto">
            <a:xfrm flipV="1">
              <a:off x="5891213" y="3733800"/>
              <a:ext cx="168275" cy="31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48" name="Line 450"/>
            <p:cNvSpPr>
              <a:spLocks noChangeShapeType="1"/>
            </p:cNvSpPr>
            <p:nvPr/>
          </p:nvSpPr>
          <p:spPr bwMode="auto">
            <a:xfrm>
              <a:off x="8150225" y="2857500"/>
              <a:ext cx="177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49" name="Line 451"/>
            <p:cNvSpPr>
              <a:spLocks noChangeShapeType="1"/>
            </p:cNvSpPr>
            <p:nvPr/>
          </p:nvSpPr>
          <p:spPr bwMode="auto">
            <a:xfrm flipH="1">
              <a:off x="7296150" y="2933700"/>
              <a:ext cx="98425" cy="7048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50" name="Line 452"/>
            <p:cNvSpPr>
              <a:spLocks noChangeShapeType="1"/>
            </p:cNvSpPr>
            <p:nvPr/>
          </p:nvSpPr>
          <p:spPr bwMode="auto">
            <a:xfrm flipH="1">
              <a:off x="7888288" y="2933700"/>
              <a:ext cx="111125" cy="7270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51" name="Line 541"/>
            <p:cNvSpPr>
              <a:spLocks noChangeShapeType="1"/>
            </p:cNvSpPr>
            <p:nvPr/>
          </p:nvSpPr>
          <p:spPr bwMode="auto">
            <a:xfrm flipV="1">
              <a:off x="7272338" y="4075113"/>
              <a:ext cx="227012" cy="4365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38952" name="Group 590"/>
            <p:cNvGrpSpPr>
              <a:grpSpLocks/>
            </p:cNvGrpSpPr>
            <p:nvPr/>
          </p:nvGrpSpPr>
          <p:grpSpPr bwMode="auto">
            <a:xfrm flipH="1">
              <a:off x="5775325" y="4533900"/>
              <a:ext cx="414337" cy="373063"/>
              <a:chOff x="2839" y="3501"/>
              <a:chExt cx="755" cy="803"/>
            </a:xfrm>
          </p:grpSpPr>
          <p:pic>
            <p:nvPicPr>
              <p:cNvPr id="39270" name="Picture 591" descr="desktop_computer_stylized_mediu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271" name="Freeform 592"/>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grpSp>
          <p:nvGrpSpPr>
            <p:cNvPr id="38953" name="Group 593"/>
            <p:cNvGrpSpPr>
              <a:grpSpLocks/>
            </p:cNvGrpSpPr>
            <p:nvPr/>
          </p:nvGrpSpPr>
          <p:grpSpPr bwMode="auto">
            <a:xfrm flipH="1">
              <a:off x="5457825" y="4954588"/>
              <a:ext cx="482600" cy="406400"/>
              <a:chOff x="2839" y="3501"/>
              <a:chExt cx="755" cy="803"/>
            </a:xfrm>
          </p:grpSpPr>
          <p:pic>
            <p:nvPicPr>
              <p:cNvPr id="39268" name="Picture 594" descr="desktop_computer_stylized_medium"/>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269" name="Freeform 595"/>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grpSp>
          <p:nvGrpSpPr>
            <p:cNvPr id="38954" name="Group 596"/>
            <p:cNvGrpSpPr>
              <a:grpSpLocks/>
            </p:cNvGrpSpPr>
            <p:nvPr/>
          </p:nvGrpSpPr>
          <p:grpSpPr bwMode="auto">
            <a:xfrm flipH="1">
              <a:off x="5935663" y="5256213"/>
              <a:ext cx="427037" cy="349250"/>
              <a:chOff x="2839" y="3501"/>
              <a:chExt cx="755" cy="803"/>
            </a:xfrm>
          </p:grpSpPr>
          <p:pic>
            <p:nvPicPr>
              <p:cNvPr id="39266" name="Picture 597" descr="desktop_computer_stylized_medium"/>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267" name="Freeform 598"/>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grpSp>
          <p:nvGrpSpPr>
            <p:cNvPr id="38955" name="Group 599"/>
            <p:cNvGrpSpPr>
              <a:grpSpLocks/>
            </p:cNvGrpSpPr>
            <p:nvPr/>
          </p:nvGrpSpPr>
          <p:grpSpPr bwMode="auto">
            <a:xfrm>
              <a:off x="6550025" y="5238750"/>
              <a:ext cx="427037" cy="350838"/>
              <a:chOff x="2839" y="3501"/>
              <a:chExt cx="755" cy="803"/>
            </a:xfrm>
          </p:grpSpPr>
          <p:pic>
            <p:nvPicPr>
              <p:cNvPr id="39264" name="Picture 600" descr="desktop_computer_stylized_medium"/>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265" name="Freeform 60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pic>
          <p:nvPicPr>
            <p:cNvPr id="38956" name="Picture 603" descr="car_icon_small"/>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342063" y="1720850"/>
              <a:ext cx="849312"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8957" name="Group 652"/>
            <p:cNvGrpSpPr>
              <a:grpSpLocks/>
            </p:cNvGrpSpPr>
            <p:nvPr/>
          </p:nvGrpSpPr>
          <p:grpSpPr bwMode="auto">
            <a:xfrm>
              <a:off x="5613400" y="1546225"/>
              <a:ext cx="415925" cy="385763"/>
              <a:chOff x="2751" y="1851"/>
              <a:chExt cx="462" cy="478"/>
            </a:xfrm>
          </p:grpSpPr>
          <p:pic>
            <p:nvPicPr>
              <p:cNvPr id="39262" name="Picture 653" descr="iphone_stylized_small"/>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263" name="Picture 654" descr="antenna_radiation_stylized"/>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8958" name="Group 665"/>
            <p:cNvGrpSpPr>
              <a:grpSpLocks/>
            </p:cNvGrpSpPr>
            <p:nvPr/>
          </p:nvGrpSpPr>
          <p:grpSpPr bwMode="auto">
            <a:xfrm>
              <a:off x="7689850" y="2395538"/>
              <a:ext cx="390525" cy="169863"/>
              <a:chOff x="4650" y="1129"/>
              <a:chExt cx="246" cy="95"/>
            </a:xfrm>
          </p:grpSpPr>
          <p:sp>
            <p:nvSpPr>
              <p:cNvPr id="39254"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9255"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9256"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9257" name="Group 659"/>
              <p:cNvGrpSpPr>
                <a:grpSpLocks/>
              </p:cNvGrpSpPr>
              <p:nvPr/>
            </p:nvGrpSpPr>
            <p:grpSpPr bwMode="auto">
              <a:xfrm>
                <a:off x="4699" y="1145"/>
                <a:ext cx="138" cy="29"/>
                <a:chOff x="2468" y="1332"/>
                <a:chExt cx="310" cy="60"/>
              </a:xfrm>
            </p:grpSpPr>
            <p:sp>
              <p:nvSpPr>
                <p:cNvPr id="39260" name="Freeform 66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261" name="Freeform 66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9258" name="Line 662"/>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259" name="Line 663"/>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959" name="Group 666"/>
            <p:cNvGrpSpPr>
              <a:grpSpLocks/>
            </p:cNvGrpSpPr>
            <p:nvPr/>
          </p:nvGrpSpPr>
          <p:grpSpPr bwMode="auto">
            <a:xfrm>
              <a:off x="7762875" y="2757488"/>
              <a:ext cx="390525" cy="176213"/>
              <a:chOff x="4650" y="1129"/>
              <a:chExt cx="246" cy="95"/>
            </a:xfrm>
          </p:grpSpPr>
          <p:sp>
            <p:nvSpPr>
              <p:cNvPr id="39246"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9247"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9248"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9249" name="Group 670"/>
              <p:cNvGrpSpPr>
                <a:grpSpLocks/>
              </p:cNvGrpSpPr>
              <p:nvPr/>
            </p:nvGrpSpPr>
            <p:grpSpPr bwMode="auto">
              <a:xfrm>
                <a:off x="4699" y="1145"/>
                <a:ext cx="138" cy="29"/>
                <a:chOff x="2468" y="1332"/>
                <a:chExt cx="310" cy="60"/>
              </a:xfrm>
            </p:grpSpPr>
            <p:sp>
              <p:nvSpPr>
                <p:cNvPr id="39252" name="Freeform 67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253" name="Freeform 67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9250" name="Line 673"/>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251" name="Line 674"/>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960" name="Group 675"/>
            <p:cNvGrpSpPr>
              <a:grpSpLocks/>
            </p:cNvGrpSpPr>
            <p:nvPr/>
          </p:nvGrpSpPr>
          <p:grpSpPr bwMode="auto">
            <a:xfrm>
              <a:off x="7204075" y="2493963"/>
              <a:ext cx="390525" cy="169863"/>
              <a:chOff x="4650" y="1129"/>
              <a:chExt cx="246" cy="95"/>
            </a:xfrm>
          </p:grpSpPr>
          <p:sp>
            <p:nvSpPr>
              <p:cNvPr id="39238"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9239"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9240"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9241" name="Group 679"/>
              <p:cNvGrpSpPr>
                <a:grpSpLocks/>
              </p:cNvGrpSpPr>
              <p:nvPr/>
            </p:nvGrpSpPr>
            <p:grpSpPr bwMode="auto">
              <a:xfrm>
                <a:off x="4699" y="1145"/>
                <a:ext cx="138" cy="29"/>
                <a:chOff x="2468" y="1332"/>
                <a:chExt cx="310" cy="60"/>
              </a:xfrm>
            </p:grpSpPr>
            <p:sp>
              <p:nvSpPr>
                <p:cNvPr id="39244" name="Freeform 68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245" name="Freeform 68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9242" name="Line 682"/>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243" name="Line 683"/>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961" name="Group 684"/>
            <p:cNvGrpSpPr>
              <a:grpSpLocks/>
            </p:cNvGrpSpPr>
            <p:nvPr/>
          </p:nvGrpSpPr>
          <p:grpSpPr bwMode="auto">
            <a:xfrm>
              <a:off x="7215188" y="2757488"/>
              <a:ext cx="390525" cy="169863"/>
              <a:chOff x="4650" y="1129"/>
              <a:chExt cx="246" cy="95"/>
            </a:xfrm>
          </p:grpSpPr>
          <p:sp>
            <p:nvSpPr>
              <p:cNvPr id="39230"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9231"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9232"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9233" name="Group 688"/>
              <p:cNvGrpSpPr>
                <a:grpSpLocks/>
              </p:cNvGrpSpPr>
              <p:nvPr/>
            </p:nvGrpSpPr>
            <p:grpSpPr bwMode="auto">
              <a:xfrm>
                <a:off x="4699" y="1145"/>
                <a:ext cx="138" cy="29"/>
                <a:chOff x="2468" y="1332"/>
                <a:chExt cx="310" cy="60"/>
              </a:xfrm>
            </p:grpSpPr>
            <p:sp>
              <p:nvSpPr>
                <p:cNvPr id="39236" name="Freeform 68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237" name="Freeform 69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9234" name="Line 691"/>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235" name="Line 692"/>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8962" name="Line 693"/>
            <p:cNvSpPr>
              <a:spLocks noChangeShapeType="1"/>
            </p:cNvSpPr>
            <p:nvPr/>
          </p:nvSpPr>
          <p:spPr bwMode="auto">
            <a:xfrm>
              <a:off x="8345488" y="2855913"/>
              <a:ext cx="177800" cy="0"/>
            </a:xfrm>
            <a:prstGeom prst="line">
              <a:avLst/>
            </a:prstGeom>
            <a:noFill/>
            <a:ln w="9525">
              <a:solidFill>
                <a:schemeClr val="bg2"/>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38963" name="Group 694"/>
            <p:cNvGrpSpPr>
              <a:grpSpLocks/>
            </p:cNvGrpSpPr>
            <p:nvPr/>
          </p:nvGrpSpPr>
          <p:grpSpPr bwMode="auto">
            <a:xfrm>
              <a:off x="7400925" y="3911600"/>
              <a:ext cx="485775" cy="203200"/>
              <a:chOff x="4650" y="1129"/>
              <a:chExt cx="246" cy="95"/>
            </a:xfrm>
          </p:grpSpPr>
          <p:sp>
            <p:nvSpPr>
              <p:cNvPr id="39222"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9223"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9224"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9225" name="Group 698"/>
              <p:cNvGrpSpPr>
                <a:grpSpLocks/>
              </p:cNvGrpSpPr>
              <p:nvPr/>
            </p:nvGrpSpPr>
            <p:grpSpPr bwMode="auto">
              <a:xfrm>
                <a:off x="4699" y="1145"/>
                <a:ext cx="138" cy="29"/>
                <a:chOff x="2468" y="1332"/>
                <a:chExt cx="310" cy="60"/>
              </a:xfrm>
            </p:grpSpPr>
            <p:sp>
              <p:nvSpPr>
                <p:cNvPr id="39228" name="Freeform 69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229" name="Freeform 70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9226" name="Line 701"/>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227" name="Line 702"/>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964" name="Group 712"/>
            <p:cNvGrpSpPr>
              <a:grpSpLocks/>
            </p:cNvGrpSpPr>
            <p:nvPr/>
          </p:nvGrpSpPr>
          <p:grpSpPr bwMode="auto">
            <a:xfrm>
              <a:off x="7081838" y="3630613"/>
              <a:ext cx="485775" cy="203200"/>
              <a:chOff x="4650" y="1129"/>
              <a:chExt cx="246" cy="95"/>
            </a:xfrm>
          </p:grpSpPr>
          <p:sp>
            <p:nvSpPr>
              <p:cNvPr id="39214"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9215"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9216"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9217" name="Group 716"/>
              <p:cNvGrpSpPr>
                <a:grpSpLocks/>
              </p:cNvGrpSpPr>
              <p:nvPr/>
            </p:nvGrpSpPr>
            <p:grpSpPr bwMode="auto">
              <a:xfrm>
                <a:off x="4699" y="1145"/>
                <a:ext cx="138" cy="29"/>
                <a:chOff x="2468" y="1332"/>
                <a:chExt cx="310" cy="60"/>
              </a:xfrm>
            </p:grpSpPr>
            <p:sp>
              <p:nvSpPr>
                <p:cNvPr id="39220" name="Freeform 71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221" name="Freeform 71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9218" name="Line 719"/>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219" name="Line 720"/>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965" name="Group 721"/>
            <p:cNvGrpSpPr>
              <a:grpSpLocks/>
            </p:cNvGrpSpPr>
            <p:nvPr/>
          </p:nvGrpSpPr>
          <p:grpSpPr bwMode="auto">
            <a:xfrm>
              <a:off x="7743825" y="3643313"/>
              <a:ext cx="485775" cy="203200"/>
              <a:chOff x="4650" y="1129"/>
              <a:chExt cx="246" cy="95"/>
            </a:xfrm>
          </p:grpSpPr>
          <p:sp>
            <p:nvSpPr>
              <p:cNvPr id="39206"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9207"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9208"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9209" name="Group 725"/>
              <p:cNvGrpSpPr>
                <a:grpSpLocks/>
              </p:cNvGrpSpPr>
              <p:nvPr/>
            </p:nvGrpSpPr>
            <p:grpSpPr bwMode="auto">
              <a:xfrm>
                <a:off x="4699" y="1145"/>
                <a:ext cx="138" cy="29"/>
                <a:chOff x="2468" y="1332"/>
                <a:chExt cx="310" cy="60"/>
              </a:xfrm>
            </p:grpSpPr>
            <p:sp>
              <p:nvSpPr>
                <p:cNvPr id="39212" name="Freeform 72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213" name="Freeform 72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9210" name="Line 728"/>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211" name="Line 729"/>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966" name="Group 730"/>
            <p:cNvGrpSpPr>
              <a:grpSpLocks/>
            </p:cNvGrpSpPr>
            <p:nvPr/>
          </p:nvGrpSpPr>
          <p:grpSpPr bwMode="auto">
            <a:xfrm>
              <a:off x="6962775" y="4505325"/>
              <a:ext cx="619125" cy="242888"/>
              <a:chOff x="4650" y="1129"/>
              <a:chExt cx="246" cy="95"/>
            </a:xfrm>
          </p:grpSpPr>
          <p:sp>
            <p:nvSpPr>
              <p:cNvPr id="39198"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9199"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9200"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9201" name="Group 734"/>
              <p:cNvGrpSpPr>
                <a:grpSpLocks/>
              </p:cNvGrpSpPr>
              <p:nvPr/>
            </p:nvGrpSpPr>
            <p:grpSpPr bwMode="auto">
              <a:xfrm>
                <a:off x="4699" y="1145"/>
                <a:ext cx="138" cy="29"/>
                <a:chOff x="2468" y="1332"/>
                <a:chExt cx="310" cy="60"/>
              </a:xfrm>
            </p:grpSpPr>
            <p:sp>
              <p:nvSpPr>
                <p:cNvPr id="39204" name="Freeform 73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205" name="Freeform 73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9202" name="Line 737"/>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203" name="Line 738"/>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967" name="Group 739"/>
            <p:cNvGrpSpPr>
              <a:grpSpLocks/>
            </p:cNvGrpSpPr>
            <p:nvPr/>
          </p:nvGrpSpPr>
          <p:grpSpPr bwMode="auto">
            <a:xfrm>
              <a:off x="7596188" y="4803775"/>
              <a:ext cx="619125" cy="242888"/>
              <a:chOff x="4650" y="1129"/>
              <a:chExt cx="246" cy="95"/>
            </a:xfrm>
          </p:grpSpPr>
          <p:sp>
            <p:nvSpPr>
              <p:cNvPr id="39190"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9191"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9192"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9193" name="Group 743"/>
              <p:cNvGrpSpPr>
                <a:grpSpLocks/>
              </p:cNvGrpSpPr>
              <p:nvPr/>
            </p:nvGrpSpPr>
            <p:grpSpPr bwMode="auto">
              <a:xfrm>
                <a:off x="4699" y="1145"/>
                <a:ext cx="138" cy="29"/>
                <a:chOff x="2468" y="1332"/>
                <a:chExt cx="310" cy="60"/>
              </a:xfrm>
            </p:grpSpPr>
            <p:sp>
              <p:nvSpPr>
                <p:cNvPr id="39196" name="Freeform 74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197" name="Freeform 74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9194" name="Line 746"/>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195" name="Line 747"/>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968" name="Group 748"/>
            <p:cNvGrpSpPr>
              <a:grpSpLocks/>
            </p:cNvGrpSpPr>
            <p:nvPr/>
          </p:nvGrpSpPr>
          <p:grpSpPr bwMode="auto">
            <a:xfrm>
              <a:off x="6246813" y="4848225"/>
              <a:ext cx="619125" cy="242888"/>
              <a:chOff x="4650" y="1129"/>
              <a:chExt cx="246" cy="95"/>
            </a:xfrm>
          </p:grpSpPr>
          <p:sp>
            <p:nvSpPr>
              <p:cNvPr id="39182"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9183"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9184"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9185" name="Group 752"/>
              <p:cNvGrpSpPr>
                <a:grpSpLocks/>
              </p:cNvGrpSpPr>
              <p:nvPr/>
            </p:nvGrpSpPr>
            <p:grpSpPr bwMode="auto">
              <a:xfrm>
                <a:off x="4699" y="1145"/>
                <a:ext cx="138" cy="29"/>
                <a:chOff x="2468" y="1332"/>
                <a:chExt cx="310" cy="60"/>
              </a:xfrm>
            </p:grpSpPr>
            <p:sp>
              <p:nvSpPr>
                <p:cNvPr id="39188" name="Freeform 75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189" name="Freeform 75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9186" name="Line 755"/>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187" name="Line 756"/>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969" name="Group 757"/>
            <p:cNvGrpSpPr>
              <a:grpSpLocks/>
            </p:cNvGrpSpPr>
            <p:nvPr/>
          </p:nvGrpSpPr>
          <p:grpSpPr bwMode="auto">
            <a:xfrm>
              <a:off x="6053138" y="3640138"/>
              <a:ext cx="390525" cy="169863"/>
              <a:chOff x="4650" y="1129"/>
              <a:chExt cx="246" cy="95"/>
            </a:xfrm>
          </p:grpSpPr>
          <p:sp>
            <p:nvSpPr>
              <p:cNvPr id="39174"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9175"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9176"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9177" name="Group 761"/>
              <p:cNvGrpSpPr>
                <a:grpSpLocks/>
              </p:cNvGrpSpPr>
              <p:nvPr/>
            </p:nvGrpSpPr>
            <p:grpSpPr bwMode="auto">
              <a:xfrm>
                <a:off x="4699" y="1145"/>
                <a:ext cx="138" cy="29"/>
                <a:chOff x="2468" y="1332"/>
                <a:chExt cx="310" cy="60"/>
              </a:xfrm>
            </p:grpSpPr>
            <p:sp>
              <p:nvSpPr>
                <p:cNvPr id="39180" name="Freeform 76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181" name="Freeform 76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9178" name="Line 764"/>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179" name="Line 765"/>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970" name="Group 767"/>
            <p:cNvGrpSpPr>
              <a:grpSpLocks/>
            </p:cNvGrpSpPr>
            <p:nvPr/>
          </p:nvGrpSpPr>
          <p:grpSpPr bwMode="auto">
            <a:xfrm>
              <a:off x="6353175" y="2487613"/>
              <a:ext cx="390525" cy="169863"/>
              <a:chOff x="4650" y="1129"/>
              <a:chExt cx="246" cy="95"/>
            </a:xfrm>
          </p:grpSpPr>
          <p:sp>
            <p:nvSpPr>
              <p:cNvPr id="39166"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sp>
            <p:nvSpPr>
              <p:cNvPr id="39167"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39168"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a:latin typeface="Times New Roman" charset="0"/>
                </a:endParaRPr>
              </a:p>
            </p:txBody>
          </p:sp>
          <p:grpSp>
            <p:nvGrpSpPr>
              <p:cNvPr id="39169" name="Group 771"/>
              <p:cNvGrpSpPr>
                <a:grpSpLocks/>
              </p:cNvGrpSpPr>
              <p:nvPr/>
            </p:nvGrpSpPr>
            <p:grpSpPr bwMode="auto">
              <a:xfrm>
                <a:off x="4699" y="1145"/>
                <a:ext cx="138" cy="29"/>
                <a:chOff x="2468" y="1332"/>
                <a:chExt cx="310" cy="60"/>
              </a:xfrm>
            </p:grpSpPr>
            <p:sp>
              <p:nvSpPr>
                <p:cNvPr id="39172" name="Freeform 77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173" name="Freeform 77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9170" name="Line 774"/>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171" name="Line 775"/>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971" name="Group 776"/>
            <p:cNvGrpSpPr>
              <a:grpSpLocks/>
            </p:cNvGrpSpPr>
            <p:nvPr/>
          </p:nvGrpSpPr>
          <p:grpSpPr bwMode="auto">
            <a:xfrm>
              <a:off x="5611813" y="3500438"/>
              <a:ext cx="506412" cy="352425"/>
              <a:chOff x="2967" y="478"/>
              <a:chExt cx="788" cy="625"/>
            </a:xfrm>
          </p:grpSpPr>
          <p:pic>
            <p:nvPicPr>
              <p:cNvPr id="39164" name="Picture 777" descr="access_point_stylized_small"/>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165" name="Picture 778" descr="antenna_radiation_stylized"/>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8972" name="Group 779"/>
            <p:cNvGrpSpPr>
              <a:grpSpLocks/>
            </p:cNvGrpSpPr>
            <p:nvPr/>
          </p:nvGrpSpPr>
          <p:grpSpPr bwMode="auto">
            <a:xfrm>
              <a:off x="7132638" y="5003800"/>
              <a:ext cx="563562" cy="420688"/>
              <a:chOff x="2967" y="478"/>
              <a:chExt cx="788" cy="625"/>
            </a:xfrm>
          </p:grpSpPr>
          <p:pic>
            <p:nvPicPr>
              <p:cNvPr id="39162" name="Picture 780" descr="access_point_stylized_small"/>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163" name="Picture 781" descr="antenna_radiation_stylized"/>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8973" name="Group 782"/>
            <p:cNvGrpSpPr>
              <a:grpSpLocks/>
            </p:cNvGrpSpPr>
            <p:nvPr/>
          </p:nvGrpSpPr>
          <p:grpSpPr bwMode="auto">
            <a:xfrm>
              <a:off x="6061075" y="1844675"/>
              <a:ext cx="457200" cy="631825"/>
              <a:chOff x="742" y="2409"/>
              <a:chExt cx="576" cy="881"/>
            </a:xfrm>
          </p:grpSpPr>
          <p:grpSp>
            <p:nvGrpSpPr>
              <p:cNvPr id="39144" name="Group 783"/>
              <p:cNvGrpSpPr>
                <a:grpSpLocks/>
              </p:cNvGrpSpPr>
              <p:nvPr/>
            </p:nvGrpSpPr>
            <p:grpSpPr bwMode="auto">
              <a:xfrm>
                <a:off x="832" y="2643"/>
                <a:ext cx="376" cy="647"/>
                <a:chOff x="3130" y="3288"/>
                <a:chExt cx="410" cy="742"/>
              </a:xfrm>
            </p:grpSpPr>
            <p:sp>
              <p:nvSpPr>
                <p:cNvPr id="39147"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148"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149"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150"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151"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152"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153"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154"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155"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156"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157"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158"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159"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160"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161"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pic>
            <p:nvPicPr>
              <p:cNvPr id="39145" name="Picture 799" descr="cell_tower_radiation copy"/>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42" y="2409"/>
                <a:ext cx="576" cy="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146" name="Oval 800"/>
              <p:cNvSpPr>
                <a:spLocks noChangeArrowheads="1"/>
              </p:cNvSpPr>
              <p:nvPr/>
            </p:nvSpPr>
            <p:spPr bwMode="auto">
              <a:xfrm>
                <a:off x="986" y="2597"/>
                <a:ext cx="66" cy="69"/>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38974" name="Text Box 580"/>
            <p:cNvSpPr txBox="1">
              <a:spLocks noChangeArrowheads="1"/>
            </p:cNvSpPr>
            <p:nvPr/>
          </p:nvSpPr>
          <p:spPr bwMode="auto">
            <a:xfrm>
              <a:off x="5957888" y="1384300"/>
              <a:ext cx="1549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mobile network</a:t>
              </a:r>
            </a:p>
          </p:txBody>
        </p:sp>
        <p:sp>
          <p:nvSpPr>
            <p:cNvPr id="38975" name="Text Box 580"/>
            <p:cNvSpPr txBox="1">
              <a:spLocks noChangeArrowheads="1"/>
            </p:cNvSpPr>
            <p:nvPr/>
          </p:nvSpPr>
          <p:spPr bwMode="auto">
            <a:xfrm>
              <a:off x="7561263" y="2071688"/>
              <a:ext cx="11080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global ISP</a:t>
              </a:r>
            </a:p>
          </p:txBody>
        </p:sp>
        <p:sp>
          <p:nvSpPr>
            <p:cNvPr id="38976" name="Text Box 580"/>
            <p:cNvSpPr txBox="1">
              <a:spLocks noChangeArrowheads="1"/>
            </p:cNvSpPr>
            <p:nvPr/>
          </p:nvSpPr>
          <p:spPr bwMode="auto">
            <a:xfrm>
              <a:off x="7337425" y="3298825"/>
              <a:ext cx="1289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regional ISP</a:t>
              </a:r>
            </a:p>
          </p:txBody>
        </p:sp>
        <p:sp>
          <p:nvSpPr>
            <p:cNvPr id="38977" name="Text Box 580"/>
            <p:cNvSpPr txBox="1">
              <a:spLocks noChangeArrowheads="1"/>
            </p:cNvSpPr>
            <p:nvPr/>
          </p:nvSpPr>
          <p:spPr bwMode="auto">
            <a:xfrm>
              <a:off x="6324600" y="2963863"/>
              <a:ext cx="89535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1600"/>
                <a:t>home </a:t>
              </a:r>
            </a:p>
            <a:p>
              <a:pPr>
                <a:lnSpc>
                  <a:spcPct val="80000"/>
                </a:lnSpc>
              </a:pPr>
              <a:r>
                <a:rPr lang="en-US" sz="1600"/>
                <a:t>network</a:t>
              </a:r>
            </a:p>
          </p:txBody>
        </p:sp>
        <p:sp>
          <p:nvSpPr>
            <p:cNvPr id="38978" name="Text Box 580"/>
            <p:cNvSpPr txBox="1">
              <a:spLocks noChangeArrowheads="1"/>
            </p:cNvSpPr>
            <p:nvPr/>
          </p:nvSpPr>
          <p:spPr bwMode="auto">
            <a:xfrm>
              <a:off x="5584825" y="5645150"/>
              <a:ext cx="12954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1600"/>
                <a:t>institutional</a:t>
              </a:r>
            </a:p>
            <a:p>
              <a:pPr>
                <a:lnSpc>
                  <a:spcPct val="80000"/>
                </a:lnSpc>
              </a:pPr>
              <a:r>
                <a:rPr lang="en-US" sz="1600"/>
                <a:t>       network</a:t>
              </a:r>
            </a:p>
          </p:txBody>
        </p:sp>
        <p:grpSp>
          <p:nvGrpSpPr>
            <p:cNvPr id="38979" name="Group 950"/>
            <p:cNvGrpSpPr>
              <a:grpSpLocks/>
            </p:cNvGrpSpPr>
            <p:nvPr/>
          </p:nvGrpSpPr>
          <p:grpSpPr bwMode="auto">
            <a:xfrm>
              <a:off x="8240713" y="5002213"/>
              <a:ext cx="227012" cy="481013"/>
              <a:chOff x="4140" y="429"/>
              <a:chExt cx="1425" cy="2396"/>
            </a:xfrm>
          </p:grpSpPr>
          <p:sp>
            <p:nvSpPr>
              <p:cNvPr id="39112" name="Freeform 951"/>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113"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114" name="Freeform 953"/>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115" name="Freeform 954"/>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116"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9117" name="Group 956"/>
              <p:cNvGrpSpPr>
                <a:grpSpLocks/>
              </p:cNvGrpSpPr>
              <p:nvPr/>
            </p:nvGrpSpPr>
            <p:grpSpPr bwMode="auto">
              <a:xfrm>
                <a:off x="4749" y="668"/>
                <a:ext cx="581" cy="145"/>
                <a:chOff x="614" y="2568"/>
                <a:chExt cx="725" cy="139"/>
              </a:xfrm>
            </p:grpSpPr>
            <p:sp>
              <p:nvSpPr>
                <p:cNvPr id="39142"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143"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9118"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9119" name="Group 960"/>
              <p:cNvGrpSpPr>
                <a:grpSpLocks/>
              </p:cNvGrpSpPr>
              <p:nvPr/>
            </p:nvGrpSpPr>
            <p:grpSpPr bwMode="auto">
              <a:xfrm>
                <a:off x="4747" y="994"/>
                <a:ext cx="581" cy="134"/>
                <a:chOff x="614" y="2568"/>
                <a:chExt cx="725" cy="139"/>
              </a:xfrm>
            </p:grpSpPr>
            <p:sp>
              <p:nvSpPr>
                <p:cNvPr id="39140"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141"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9120"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121"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9122" name="Group 965"/>
              <p:cNvGrpSpPr>
                <a:grpSpLocks/>
              </p:cNvGrpSpPr>
              <p:nvPr/>
            </p:nvGrpSpPr>
            <p:grpSpPr bwMode="auto">
              <a:xfrm>
                <a:off x="4735" y="1627"/>
                <a:ext cx="582" cy="151"/>
                <a:chOff x="614" y="2568"/>
                <a:chExt cx="725" cy="139"/>
              </a:xfrm>
            </p:grpSpPr>
            <p:sp>
              <p:nvSpPr>
                <p:cNvPr id="39138"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139"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9123" name="Freeform 968"/>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9124" name="Group 969"/>
              <p:cNvGrpSpPr>
                <a:grpSpLocks/>
              </p:cNvGrpSpPr>
              <p:nvPr/>
            </p:nvGrpSpPr>
            <p:grpSpPr bwMode="auto">
              <a:xfrm>
                <a:off x="4739" y="1327"/>
                <a:ext cx="582" cy="139"/>
                <a:chOff x="614" y="2568"/>
                <a:chExt cx="725" cy="139"/>
              </a:xfrm>
            </p:grpSpPr>
            <p:sp>
              <p:nvSpPr>
                <p:cNvPr id="39136"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137"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9125"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39126" name="Freeform 973"/>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127" name="Freeform 974"/>
              <p:cNvSpPr>
                <a:spLocks/>
              </p:cNvSpPr>
              <p:nvPr/>
            </p:nvSpPr>
            <p:spPr bwMode="auto">
              <a:xfrm>
                <a:off x="5315" y="680"/>
                <a:ext cx="244" cy="240"/>
              </a:xfrm>
              <a:custGeom>
                <a:avLst/>
                <a:gdLst>
                  <a:gd name="T0" fmla="*/ 0 w 304"/>
                  <a:gd name="T1" fmla="*/ 0 h 288"/>
                  <a:gd name="T2" fmla="*/ 34 w 304"/>
                  <a:gd name="T3" fmla="*/ 27 h 288"/>
                  <a:gd name="T4" fmla="*/ 31 w 304"/>
                  <a:gd name="T5" fmla="*/ 47 h 288"/>
                  <a:gd name="T6" fmla="*/ 2 w 304"/>
                  <a:gd name="T7" fmla="*/ 2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128"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129" name="Freeform 976"/>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130"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39131"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39132"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133"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endParaRPr lang="en-US" sz="1800">
                  <a:solidFill>
                    <a:srgbClr val="FF0000"/>
                  </a:solidFill>
                </a:endParaRPr>
              </a:p>
            </p:txBody>
          </p:sp>
          <p:sp>
            <p:nvSpPr>
              <p:cNvPr id="39134"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135"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38980" name="Group 983"/>
            <p:cNvGrpSpPr>
              <a:grpSpLocks/>
            </p:cNvGrpSpPr>
            <p:nvPr/>
          </p:nvGrpSpPr>
          <p:grpSpPr bwMode="auto">
            <a:xfrm>
              <a:off x="7924800" y="5303838"/>
              <a:ext cx="227012" cy="481013"/>
              <a:chOff x="4140" y="429"/>
              <a:chExt cx="1425" cy="2396"/>
            </a:xfrm>
          </p:grpSpPr>
          <p:sp>
            <p:nvSpPr>
              <p:cNvPr id="39080" name="Freeform 984"/>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81" name="Rectangle 985"/>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082" name="Freeform 986"/>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83" name="Freeform 987"/>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84" name="Rectangle 988"/>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9085" name="Group 989"/>
              <p:cNvGrpSpPr>
                <a:grpSpLocks/>
              </p:cNvGrpSpPr>
              <p:nvPr/>
            </p:nvGrpSpPr>
            <p:grpSpPr bwMode="auto">
              <a:xfrm>
                <a:off x="4749" y="668"/>
                <a:ext cx="581" cy="145"/>
                <a:chOff x="614" y="2568"/>
                <a:chExt cx="725" cy="139"/>
              </a:xfrm>
            </p:grpSpPr>
            <p:sp>
              <p:nvSpPr>
                <p:cNvPr id="39110" name="AutoShape 990"/>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111" name="AutoShape 991"/>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9086" name="Rectangle 992"/>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9087" name="Group 993"/>
              <p:cNvGrpSpPr>
                <a:grpSpLocks/>
              </p:cNvGrpSpPr>
              <p:nvPr/>
            </p:nvGrpSpPr>
            <p:grpSpPr bwMode="auto">
              <a:xfrm>
                <a:off x="4747" y="994"/>
                <a:ext cx="581" cy="134"/>
                <a:chOff x="614" y="2568"/>
                <a:chExt cx="725" cy="139"/>
              </a:xfrm>
            </p:grpSpPr>
            <p:sp>
              <p:nvSpPr>
                <p:cNvPr id="39108" name="AutoShape 994"/>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109" name="AutoShape 995"/>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9088" name="Rectangle 996"/>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089" name="Rectangle 997"/>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9090" name="Group 998"/>
              <p:cNvGrpSpPr>
                <a:grpSpLocks/>
              </p:cNvGrpSpPr>
              <p:nvPr/>
            </p:nvGrpSpPr>
            <p:grpSpPr bwMode="auto">
              <a:xfrm>
                <a:off x="4735" y="1627"/>
                <a:ext cx="582" cy="151"/>
                <a:chOff x="614" y="2568"/>
                <a:chExt cx="725" cy="139"/>
              </a:xfrm>
            </p:grpSpPr>
            <p:sp>
              <p:nvSpPr>
                <p:cNvPr id="39106" name="AutoShape 999"/>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107" name="AutoShape 1000"/>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9091" name="Freeform 1001"/>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9092" name="Group 1002"/>
              <p:cNvGrpSpPr>
                <a:grpSpLocks/>
              </p:cNvGrpSpPr>
              <p:nvPr/>
            </p:nvGrpSpPr>
            <p:grpSpPr bwMode="auto">
              <a:xfrm>
                <a:off x="4739" y="1327"/>
                <a:ext cx="582" cy="139"/>
                <a:chOff x="614" y="2568"/>
                <a:chExt cx="725" cy="139"/>
              </a:xfrm>
            </p:grpSpPr>
            <p:sp>
              <p:nvSpPr>
                <p:cNvPr id="39104" name="AutoShape 1003"/>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105" name="AutoShape 1004"/>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9093" name="Rectangle 1005"/>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39094" name="Freeform 1006"/>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95" name="Freeform 1007"/>
              <p:cNvSpPr>
                <a:spLocks/>
              </p:cNvSpPr>
              <p:nvPr/>
            </p:nvSpPr>
            <p:spPr bwMode="auto">
              <a:xfrm>
                <a:off x="5315" y="680"/>
                <a:ext cx="244" cy="240"/>
              </a:xfrm>
              <a:custGeom>
                <a:avLst/>
                <a:gdLst>
                  <a:gd name="T0" fmla="*/ 0 w 304"/>
                  <a:gd name="T1" fmla="*/ 0 h 288"/>
                  <a:gd name="T2" fmla="*/ 34 w 304"/>
                  <a:gd name="T3" fmla="*/ 27 h 288"/>
                  <a:gd name="T4" fmla="*/ 31 w 304"/>
                  <a:gd name="T5" fmla="*/ 47 h 288"/>
                  <a:gd name="T6" fmla="*/ 2 w 304"/>
                  <a:gd name="T7" fmla="*/ 2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96" name="Oval 1008"/>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097" name="Freeform 1009"/>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98" name="AutoShape 1010"/>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39099" name="AutoShape 1011"/>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39100" name="Oval 1012"/>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101" name="Oval 1013"/>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endParaRPr lang="en-US" sz="1800">
                  <a:solidFill>
                    <a:srgbClr val="FF0000"/>
                  </a:solidFill>
                </a:endParaRPr>
              </a:p>
            </p:txBody>
          </p:sp>
          <p:sp>
            <p:nvSpPr>
              <p:cNvPr id="39102" name="Oval 1014"/>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103" name="Rectangle 1015"/>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38981" name="Group 1016"/>
            <p:cNvGrpSpPr>
              <a:grpSpLocks/>
            </p:cNvGrpSpPr>
            <p:nvPr/>
          </p:nvGrpSpPr>
          <p:grpSpPr bwMode="auto">
            <a:xfrm>
              <a:off x="5302250" y="2043113"/>
              <a:ext cx="534987" cy="407988"/>
              <a:chOff x="877" y="1008"/>
              <a:chExt cx="2747" cy="2591"/>
            </a:xfrm>
          </p:grpSpPr>
          <p:pic>
            <p:nvPicPr>
              <p:cNvPr id="39057" name="Picture 1017" descr="antenna_stylized"/>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058" name="Picture 1018" descr="laptop_keyboard"/>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059" name="Freeform 1019"/>
              <p:cNvSpPr>
                <a:spLocks/>
              </p:cNvSpPr>
              <p:nvPr/>
            </p:nvSpPr>
            <p:spPr bwMode="auto">
              <a:xfrm>
                <a:off x="1753" y="1603"/>
                <a:ext cx="1807" cy="1322"/>
              </a:xfrm>
              <a:custGeom>
                <a:avLst/>
                <a:gdLst>
                  <a:gd name="T0" fmla="*/ 4 w 2982"/>
                  <a:gd name="T1" fmla="*/ 0 h 2442"/>
                  <a:gd name="T2" fmla="*/ 0 w 2982"/>
                  <a:gd name="T3" fmla="*/ 4 h 2442"/>
                  <a:gd name="T4" fmla="*/ 16 w 2982"/>
                  <a:gd name="T5" fmla="*/ 5 h 2442"/>
                  <a:gd name="T6" fmla="*/ 20 w 2982"/>
                  <a:gd name="T7" fmla="*/ 1 h 2442"/>
                  <a:gd name="T8" fmla="*/ 4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9060" name="Picture 1020" descr="screen"/>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061" name="Freeform 1021"/>
              <p:cNvSpPr>
                <a:spLocks/>
              </p:cNvSpPr>
              <p:nvPr/>
            </p:nvSpPr>
            <p:spPr bwMode="auto">
              <a:xfrm>
                <a:off x="2082" y="1564"/>
                <a:ext cx="1531" cy="246"/>
              </a:xfrm>
              <a:custGeom>
                <a:avLst/>
                <a:gdLst>
                  <a:gd name="T0" fmla="*/ 1 w 2528"/>
                  <a:gd name="T1" fmla="*/ 0 h 455"/>
                  <a:gd name="T2" fmla="*/ 17 w 2528"/>
                  <a:gd name="T3" fmla="*/ 1 h 455"/>
                  <a:gd name="T4" fmla="*/ 16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62" name="Freeform 1022"/>
              <p:cNvSpPr>
                <a:spLocks/>
              </p:cNvSpPr>
              <p:nvPr/>
            </p:nvSpPr>
            <p:spPr bwMode="auto">
              <a:xfrm>
                <a:off x="1737" y="1562"/>
                <a:ext cx="425" cy="1024"/>
              </a:xfrm>
              <a:custGeom>
                <a:avLst/>
                <a:gdLst>
                  <a:gd name="T0" fmla="*/ 4 w 702"/>
                  <a:gd name="T1" fmla="*/ 0 h 1893"/>
                  <a:gd name="T2" fmla="*/ 0 w 702"/>
                  <a:gd name="T3" fmla="*/ 4 h 1893"/>
                  <a:gd name="T4" fmla="*/ 1 w 702"/>
                  <a:gd name="T5" fmla="*/ 4 h 1893"/>
                  <a:gd name="T6" fmla="*/ 5 w 702"/>
                  <a:gd name="T7" fmla="*/ 1 h 1893"/>
                  <a:gd name="T8" fmla="*/ 4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63" name="Freeform 1023"/>
              <p:cNvSpPr>
                <a:spLocks/>
              </p:cNvSpPr>
              <p:nvPr/>
            </p:nvSpPr>
            <p:spPr bwMode="auto">
              <a:xfrm>
                <a:off x="3144" y="1745"/>
                <a:ext cx="458" cy="1182"/>
              </a:xfrm>
              <a:custGeom>
                <a:avLst/>
                <a:gdLst>
                  <a:gd name="T0" fmla="*/ 5 w 756"/>
                  <a:gd name="T1" fmla="*/ 0 h 2184"/>
                  <a:gd name="T2" fmla="*/ 1 w 756"/>
                  <a:gd name="T3" fmla="*/ 5 h 2184"/>
                  <a:gd name="T4" fmla="*/ 0 w 756"/>
                  <a:gd name="T5" fmla="*/ 5 h 2184"/>
                  <a:gd name="T6" fmla="*/ 4 w 756"/>
                  <a:gd name="T7" fmla="*/ 1 h 2184"/>
                  <a:gd name="T8" fmla="*/ 5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64" name="Freeform 1024"/>
              <p:cNvSpPr>
                <a:spLocks/>
              </p:cNvSpPr>
              <p:nvPr/>
            </p:nvSpPr>
            <p:spPr bwMode="auto">
              <a:xfrm>
                <a:off x="1732" y="2534"/>
                <a:ext cx="1680" cy="399"/>
              </a:xfrm>
              <a:custGeom>
                <a:avLst/>
                <a:gdLst>
                  <a:gd name="T0" fmla="*/ 1 w 2773"/>
                  <a:gd name="T1" fmla="*/ 0 h 738"/>
                  <a:gd name="T2" fmla="*/ 0 w 2773"/>
                  <a:gd name="T3" fmla="*/ 1 h 738"/>
                  <a:gd name="T4" fmla="*/ 16 w 2773"/>
                  <a:gd name="T5" fmla="*/ 2 h 738"/>
                  <a:gd name="T6" fmla="*/ 16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65" name="Freeform 1025"/>
              <p:cNvSpPr>
                <a:spLocks/>
              </p:cNvSpPr>
              <p:nvPr/>
            </p:nvSpPr>
            <p:spPr bwMode="auto">
              <a:xfrm>
                <a:off x="3195" y="1755"/>
                <a:ext cx="429" cy="1187"/>
              </a:xfrm>
              <a:custGeom>
                <a:avLst/>
                <a:gdLst>
                  <a:gd name="T0" fmla="*/ 12 w 637"/>
                  <a:gd name="T1" fmla="*/ 0 h 1659"/>
                  <a:gd name="T2" fmla="*/ 12 w 637"/>
                  <a:gd name="T3" fmla="*/ 0 h 1659"/>
                  <a:gd name="T4" fmla="*/ 1 w 637"/>
                  <a:gd name="T5" fmla="*/ 59 h 1659"/>
                  <a:gd name="T6" fmla="*/ 0 w 637"/>
                  <a:gd name="T7" fmla="*/ 57 h 1659"/>
                  <a:gd name="T8" fmla="*/ 1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66" name="Freeform 1026"/>
              <p:cNvSpPr>
                <a:spLocks/>
              </p:cNvSpPr>
              <p:nvPr/>
            </p:nvSpPr>
            <p:spPr bwMode="auto">
              <a:xfrm>
                <a:off x="1734" y="2587"/>
                <a:ext cx="1494" cy="394"/>
              </a:xfrm>
              <a:custGeom>
                <a:avLst/>
                <a:gdLst>
                  <a:gd name="T0" fmla="*/ 0 w 2216"/>
                  <a:gd name="T1" fmla="*/ 0 h 550"/>
                  <a:gd name="T2" fmla="*/ 1 w 2216"/>
                  <a:gd name="T3" fmla="*/ 2 h 550"/>
                  <a:gd name="T4" fmla="*/ 42 w 2216"/>
                  <a:gd name="T5" fmla="*/ 20 h 550"/>
                  <a:gd name="T6" fmla="*/ 42 w 2216"/>
                  <a:gd name="T7" fmla="*/ 1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9067" name="Group 1027"/>
              <p:cNvGrpSpPr>
                <a:grpSpLocks/>
              </p:cNvGrpSpPr>
              <p:nvPr/>
            </p:nvGrpSpPr>
            <p:grpSpPr bwMode="auto">
              <a:xfrm>
                <a:off x="1709" y="3008"/>
                <a:ext cx="507" cy="234"/>
                <a:chOff x="1740" y="2642"/>
                <a:chExt cx="752" cy="327"/>
              </a:xfrm>
            </p:grpSpPr>
            <p:sp>
              <p:nvSpPr>
                <p:cNvPr id="39074" name="Freeform 1028"/>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75" name="Freeform 1029"/>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76" name="Freeform 1030"/>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77" name="Freeform 1031"/>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78" name="Freeform 1032"/>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79" name="Freeform 1033"/>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9068" name="Freeform 1034"/>
              <p:cNvSpPr>
                <a:spLocks/>
              </p:cNvSpPr>
              <p:nvPr/>
            </p:nvSpPr>
            <p:spPr bwMode="auto">
              <a:xfrm>
                <a:off x="2577" y="3043"/>
                <a:ext cx="614" cy="514"/>
              </a:xfrm>
              <a:custGeom>
                <a:avLst/>
                <a:gdLst>
                  <a:gd name="T0" fmla="*/ 1 w 990"/>
                  <a:gd name="T1" fmla="*/ 10 h 792"/>
                  <a:gd name="T2" fmla="*/ 9 w 990"/>
                  <a:gd name="T3" fmla="*/ 0 h 792"/>
                  <a:gd name="T4" fmla="*/ 9 w 990"/>
                  <a:gd name="T5" fmla="*/ 1 h 792"/>
                  <a:gd name="T6" fmla="*/ 0 w 990"/>
                  <a:gd name="T7" fmla="*/ 10 h 792"/>
                  <a:gd name="T8" fmla="*/ 1 w 990"/>
                  <a:gd name="T9" fmla="*/ 1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69" name="Freeform 1035"/>
              <p:cNvSpPr>
                <a:spLocks/>
              </p:cNvSpPr>
              <p:nvPr/>
            </p:nvSpPr>
            <p:spPr bwMode="auto">
              <a:xfrm>
                <a:off x="1010" y="3084"/>
                <a:ext cx="1571" cy="469"/>
              </a:xfrm>
              <a:custGeom>
                <a:avLst/>
                <a:gdLst>
                  <a:gd name="T0" fmla="*/ 1 w 2532"/>
                  <a:gd name="T1" fmla="*/ 0 h 723"/>
                  <a:gd name="T2" fmla="*/ 1 w 2532"/>
                  <a:gd name="T3" fmla="*/ 0 h 723"/>
                  <a:gd name="T4" fmla="*/ 22 w 2532"/>
                  <a:gd name="T5" fmla="*/ 9 h 723"/>
                  <a:gd name="T6" fmla="*/ 22 w 2532"/>
                  <a:gd name="T7" fmla="*/ 10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70" name="Freeform 1036"/>
              <p:cNvSpPr>
                <a:spLocks/>
              </p:cNvSpPr>
              <p:nvPr/>
            </p:nvSpPr>
            <p:spPr bwMode="auto">
              <a:xfrm>
                <a:off x="1011" y="2998"/>
                <a:ext cx="17" cy="95"/>
              </a:xfrm>
              <a:custGeom>
                <a:avLst/>
                <a:gdLst>
                  <a:gd name="T0" fmla="*/ 1 w 26"/>
                  <a:gd name="T1" fmla="*/ 1 h 147"/>
                  <a:gd name="T2" fmla="*/ 1 w 26"/>
                  <a:gd name="T3" fmla="*/ 2 h 147"/>
                  <a:gd name="T4" fmla="*/ 0 w 26"/>
                  <a:gd name="T5" fmla="*/ 2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71" name="Freeform 1037"/>
              <p:cNvSpPr>
                <a:spLocks/>
              </p:cNvSpPr>
              <p:nvPr/>
            </p:nvSpPr>
            <p:spPr bwMode="auto">
              <a:xfrm>
                <a:off x="1012" y="2611"/>
                <a:ext cx="730" cy="393"/>
              </a:xfrm>
              <a:custGeom>
                <a:avLst/>
                <a:gdLst>
                  <a:gd name="T0" fmla="*/ 10 w 1176"/>
                  <a:gd name="T1" fmla="*/ 0 h 606"/>
                  <a:gd name="T2" fmla="*/ 0 w 1176"/>
                  <a:gd name="T3" fmla="*/ 8 h 606"/>
                  <a:gd name="T4" fmla="*/ 1 w 1176"/>
                  <a:gd name="T5" fmla="*/ 8 h 606"/>
                  <a:gd name="T6" fmla="*/ 10 w 1176"/>
                  <a:gd name="T7" fmla="*/ 1 h 606"/>
                  <a:gd name="T8" fmla="*/ 1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72" name="Freeform 1038"/>
              <p:cNvSpPr>
                <a:spLocks/>
              </p:cNvSpPr>
              <p:nvPr/>
            </p:nvSpPr>
            <p:spPr bwMode="auto">
              <a:xfrm>
                <a:off x="1061" y="3018"/>
                <a:ext cx="1490" cy="451"/>
              </a:xfrm>
              <a:custGeom>
                <a:avLst/>
                <a:gdLst>
                  <a:gd name="T0" fmla="*/ 1 w 2532"/>
                  <a:gd name="T1" fmla="*/ 0 h 723"/>
                  <a:gd name="T2" fmla="*/ 1 w 2532"/>
                  <a:gd name="T3" fmla="*/ 0 h 723"/>
                  <a:gd name="T4" fmla="*/ 12 w 2532"/>
                  <a:gd name="T5" fmla="*/ 6 h 723"/>
                  <a:gd name="T6" fmla="*/ 12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73" name="Freeform 1039"/>
              <p:cNvSpPr>
                <a:spLocks/>
              </p:cNvSpPr>
              <p:nvPr/>
            </p:nvSpPr>
            <p:spPr bwMode="auto">
              <a:xfrm flipV="1">
                <a:off x="2549" y="2986"/>
                <a:ext cx="608" cy="467"/>
              </a:xfrm>
              <a:custGeom>
                <a:avLst/>
                <a:gdLst>
                  <a:gd name="T0" fmla="*/ 0 w 2532"/>
                  <a:gd name="T1" fmla="*/ 0 h 723"/>
                  <a:gd name="T2" fmla="*/ 0 w 2532"/>
                  <a:gd name="T3" fmla="*/ 0 h 723"/>
                  <a:gd name="T4" fmla="*/ 0 w 2532"/>
                  <a:gd name="T5" fmla="*/ 9 h 723"/>
                  <a:gd name="T6" fmla="*/ 0 w 2532"/>
                  <a:gd name="T7" fmla="*/ 9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8982" name="Group 1064"/>
            <p:cNvGrpSpPr>
              <a:grpSpLocks/>
            </p:cNvGrpSpPr>
            <p:nvPr/>
          </p:nvGrpSpPr>
          <p:grpSpPr bwMode="auto">
            <a:xfrm>
              <a:off x="6872288" y="5486400"/>
              <a:ext cx="474662" cy="407988"/>
              <a:chOff x="877" y="1008"/>
              <a:chExt cx="2747" cy="2591"/>
            </a:xfrm>
          </p:grpSpPr>
          <p:pic>
            <p:nvPicPr>
              <p:cNvPr id="39034" name="Picture 1065" descr="antenna_stylized"/>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035" name="Picture 1066" descr="laptop_keyboard"/>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036" name="Freeform 1067"/>
              <p:cNvSpPr>
                <a:spLocks/>
              </p:cNvSpPr>
              <p:nvPr/>
            </p:nvSpPr>
            <p:spPr bwMode="auto">
              <a:xfrm>
                <a:off x="1753" y="1603"/>
                <a:ext cx="1807" cy="1322"/>
              </a:xfrm>
              <a:custGeom>
                <a:avLst/>
                <a:gdLst>
                  <a:gd name="T0" fmla="*/ 4 w 2982"/>
                  <a:gd name="T1" fmla="*/ 0 h 2442"/>
                  <a:gd name="T2" fmla="*/ 0 w 2982"/>
                  <a:gd name="T3" fmla="*/ 4 h 2442"/>
                  <a:gd name="T4" fmla="*/ 16 w 2982"/>
                  <a:gd name="T5" fmla="*/ 5 h 2442"/>
                  <a:gd name="T6" fmla="*/ 20 w 2982"/>
                  <a:gd name="T7" fmla="*/ 1 h 2442"/>
                  <a:gd name="T8" fmla="*/ 4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9037" name="Picture 1068" descr="screen"/>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038" name="Freeform 1069"/>
              <p:cNvSpPr>
                <a:spLocks/>
              </p:cNvSpPr>
              <p:nvPr/>
            </p:nvSpPr>
            <p:spPr bwMode="auto">
              <a:xfrm>
                <a:off x="2082" y="1564"/>
                <a:ext cx="1531" cy="246"/>
              </a:xfrm>
              <a:custGeom>
                <a:avLst/>
                <a:gdLst>
                  <a:gd name="T0" fmla="*/ 1 w 2528"/>
                  <a:gd name="T1" fmla="*/ 0 h 455"/>
                  <a:gd name="T2" fmla="*/ 17 w 2528"/>
                  <a:gd name="T3" fmla="*/ 1 h 455"/>
                  <a:gd name="T4" fmla="*/ 16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39" name="Freeform 1070"/>
              <p:cNvSpPr>
                <a:spLocks/>
              </p:cNvSpPr>
              <p:nvPr/>
            </p:nvSpPr>
            <p:spPr bwMode="auto">
              <a:xfrm>
                <a:off x="1737" y="1562"/>
                <a:ext cx="425" cy="1024"/>
              </a:xfrm>
              <a:custGeom>
                <a:avLst/>
                <a:gdLst>
                  <a:gd name="T0" fmla="*/ 4 w 702"/>
                  <a:gd name="T1" fmla="*/ 0 h 1893"/>
                  <a:gd name="T2" fmla="*/ 0 w 702"/>
                  <a:gd name="T3" fmla="*/ 4 h 1893"/>
                  <a:gd name="T4" fmla="*/ 1 w 702"/>
                  <a:gd name="T5" fmla="*/ 4 h 1893"/>
                  <a:gd name="T6" fmla="*/ 5 w 702"/>
                  <a:gd name="T7" fmla="*/ 1 h 1893"/>
                  <a:gd name="T8" fmla="*/ 4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40" name="Freeform 1071"/>
              <p:cNvSpPr>
                <a:spLocks/>
              </p:cNvSpPr>
              <p:nvPr/>
            </p:nvSpPr>
            <p:spPr bwMode="auto">
              <a:xfrm>
                <a:off x="3144" y="1745"/>
                <a:ext cx="458" cy="1182"/>
              </a:xfrm>
              <a:custGeom>
                <a:avLst/>
                <a:gdLst>
                  <a:gd name="T0" fmla="*/ 5 w 756"/>
                  <a:gd name="T1" fmla="*/ 0 h 2184"/>
                  <a:gd name="T2" fmla="*/ 1 w 756"/>
                  <a:gd name="T3" fmla="*/ 5 h 2184"/>
                  <a:gd name="T4" fmla="*/ 0 w 756"/>
                  <a:gd name="T5" fmla="*/ 5 h 2184"/>
                  <a:gd name="T6" fmla="*/ 4 w 756"/>
                  <a:gd name="T7" fmla="*/ 1 h 2184"/>
                  <a:gd name="T8" fmla="*/ 5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41" name="Freeform 1072"/>
              <p:cNvSpPr>
                <a:spLocks/>
              </p:cNvSpPr>
              <p:nvPr/>
            </p:nvSpPr>
            <p:spPr bwMode="auto">
              <a:xfrm>
                <a:off x="1732" y="2534"/>
                <a:ext cx="1680" cy="399"/>
              </a:xfrm>
              <a:custGeom>
                <a:avLst/>
                <a:gdLst>
                  <a:gd name="T0" fmla="*/ 1 w 2773"/>
                  <a:gd name="T1" fmla="*/ 0 h 738"/>
                  <a:gd name="T2" fmla="*/ 0 w 2773"/>
                  <a:gd name="T3" fmla="*/ 1 h 738"/>
                  <a:gd name="T4" fmla="*/ 16 w 2773"/>
                  <a:gd name="T5" fmla="*/ 2 h 738"/>
                  <a:gd name="T6" fmla="*/ 16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42" name="Freeform 1073"/>
              <p:cNvSpPr>
                <a:spLocks/>
              </p:cNvSpPr>
              <p:nvPr/>
            </p:nvSpPr>
            <p:spPr bwMode="auto">
              <a:xfrm>
                <a:off x="3195" y="1755"/>
                <a:ext cx="429" cy="1187"/>
              </a:xfrm>
              <a:custGeom>
                <a:avLst/>
                <a:gdLst>
                  <a:gd name="T0" fmla="*/ 12 w 637"/>
                  <a:gd name="T1" fmla="*/ 0 h 1659"/>
                  <a:gd name="T2" fmla="*/ 12 w 637"/>
                  <a:gd name="T3" fmla="*/ 0 h 1659"/>
                  <a:gd name="T4" fmla="*/ 1 w 637"/>
                  <a:gd name="T5" fmla="*/ 59 h 1659"/>
                  <a:gd name="T6" fmla="*/ 0 w 637"/>
                  <a:gd name="T7" fmla="*/ 57 h 1659"/>
                  <a:gd name="T8" fmla="*/ 1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43" name="Freeform 1074"/>
              <p:cNvSpPr>
                <a:spLocks/>
              </p:cNvSpPr>
              <p:nvPr/>
            </p:nvSpPr>
            <p:spPr bwMode="auto">
              <a:xfrm>
                <a:off x="1734" y="2587"/>
                <a:ext cx="1494" cy="394"/>
              </a:xfrm>
              <a:custGeom>
                <a:avLst/>
                <a:gdLst>
                  <a:gd name="T0" fmla="*/ 0 w 2216"/>
                  <a:gd name="T1" fmla="*/ 0 h 550"/>
                  <a:gd name="T2" fmla="*/ 1 w 2216"/>
                  <a:gd name="T3" fmla="*/ 2 h 550"/>
                  <a:gd name="T4" fmla="*/ 42 w 2216"/>
                  <a:gd name="T5" fmla="*/ 20 h 550"/>
                  <a:gd name="T6" fmla="*/ 42 w 2216"/>
                  <a:gd name="T7" fmla="*/ 1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9044" name="Group 1075"/>
              <p:cNvGrpSpPr>
                <a:grpSpLocks/>
              </p:cNvGrpSpPr>
              <p:nvPr/>
            </p:nvGrpSpPr>
            <p:grpSpPr bwMode="auto">
              <a:xfrm>
                <a:off x="1709" y="3008"/>
                <a:ext cx="507" cy="234"/>
                <a:chOff x="1740" y="2642"/>
                <a:chExt cx="752" cy="327"/>
              </a:xfrm>
            </p:grpSpPr>
            <p:sp>
              <p:nvSpPr>
                <p:cNvPr id="39051" name="Freeform 1076"/>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52" name="Freeform 1077"/>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53" name="Freeform 1078"/>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54" name="Freeform 1079"/>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55" name="Freeform 1080"/>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56" name="Freeform 1081"/>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9045" name="Freeform 1082"/>
              <p:cNvSpPr>
                <a:spLocks/>
              </p:cNvSpPr>
              <p:nvPr/>
            </p:nvSpPr>
            <p:spPr bwMode="auto">
              <a:xfrm>
                <a:off x="2577" y="3043"/>
                <a:ext cx="614" cy="514"/>
              </a:xfrm>
              <a:custGeom>
                <a:avLst/>
                <a:gdLst>
                  <a:gd name="T0" fmla="*/ 1 w 990"/>
                  <a:gd name="T1" fmla="*/ 10 h 792"/>
                  <a:gd name="T2" fmla="*/ 9 w 990"/>
                  <a:gd name="T3" fmla="*/ 0 h 792"/>
                  <a:gd name="T4" fmla="*/ 9 w 990"/>
                  <a:gd name="T5" fmla="*/ 1 h 792"/>
                  <a:gd name="T6" fmla="*/ 0 w 990"/>
                  <a:gd name="T7" fmla="*/ 10 h 792"/>
                  <a:gd name="T8" fmla="*/ 1 w 990"/>
                  <a:gd name="T9" fmla="*/ 1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46" name="Freeform 1083"/>
              <p:cNvSpPr>
                <a:spLocks/>
              </p:cNvSpPr>
              <p:nvPr/>
            </p:nvSpPr>
            <p:spPr bwMode="auto">
              <a:xfrm>
                <a:off x="1010" y="3084"/>
                <a:ext cx="1571" cy="469"/>
              </a:xfrm>
              <a:custGeom>
                <a:avLst/>
                <a:gdLst>
                  <a:gd name="T0" fmla="*/ 1 w 2532"/>
                  <a:gd name="T1" fmla="*/ 0 h 723"/>
                  <a:gd name="T2" fmla="*/ 1 w 2532"/>
                  <a:gd name="T3" fmla="*/ 0 h 723"/>
                  <a:gd name="T4" fmla="*/ 22 w 2532"/>
                  <a:gd name="T5" fmla="*/ 9 h 723"/>
                  <a:gd name="T6" fmla="*/ 22 w 2532"/>
                  <a:gd name="T7" fmla="*/ 10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47" name="Freeform 1084"/>
              <p:cNvSpPr>
                <a:spLocks/>
              </p:cNvSpPr>
              <p:nvPr/>
            </p:nvSpPr>
            <p:spPr bwMode="auto">
              <a:xfrm>
                <a:off x="1011" y="2998"/>
                <a:ext cx="17" cy="95"/>
              </a:xfrm>
              <a:custGeom>
                <a:avLst/>
                <a:gdLst>
                  <a:gd name="T0" fmla="*/ 1 w 26"/>
                  <a:gd name="T1" fmla="*/ 1 h 147"/>
                  <a:gd name="T2" fmla="*/ 1 w 26"/>
                  <a:gd name="T3" fmla="*/ 2 h 147"/>
                  <a:gd name="T4" fmla="*/ 0 w 26"/>
                  <a:gd name="T5" fmla="*/ 2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48" name="Freeform 1085"/>
              <p:cNvSpPr>
                <a:spLocks/>
              </p:cNvSpPr>
              <p:nvPr/>
            </p:nvSpPr>
            <p:spPr bwMode="auto">
              <a:xfrm>
                <a:off x="1012" y="2611"/>
                <a:ext cx="730" cy="393"/>
              </a:xfrm>
              <a:custGeom>
                <a:avLst/>
                <a:gdLst>
                  <a:gd name="T0" fmla="*/ 10 w 1176"/>
                  <a:gd name="T1" fmla="*/ 0 h 606"/>
                  <a:gd name="T2" fmla="*/ 0 w 1176"/>
                  <a:gd name="T3" fmla="*/ 8 h 606"/>
                  <a:gd name="T4" fmla="*/ 1 w 1176"/>
                  <a:gd name="T5" fmla="*/ 8 h 606"/>
                  <a:gd name="T6" fmla="*/ 10 w 1176"/>
                  <a:gd name="T7" fmla="*/ 1 h 606"/>
                  <a:gd name="T8" fmla="*/ 1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49" name="Freeform 1086"/>
              <p:cNvSpPr>
                <a:spLocks/>
              </p:cNvSpPr>
              <p:nvPr/>
            </p:nvSpPr>
            <p:spPr bwMode="auto">
              <a:xfrm>
                <a:off x="1061" y="3018"/>
                <a:ext cx="1490" cy="451"/>
              </a:xfrm>
              <a:custGeom>
                <a:avLst/>
                <a:gdLst>
                  <a:gd name="T0" fmla="*/ 1 w 2532"/>
                  <a:gd name="T1" fmla="*/ 0 h 723"/>
                  <a:gd name="T2" fmla="*/ 1 w 2532"/>
                  <a:gd name="T3" fmla="*/ 0 h 723"/>
                  <a:gd name="T4" fmla="*/ 12 w 2532"/>
                  <a:gd name="T5" fmla="*/ 6 h 723"/>
                  <a:gd name="T6" fmla="*/ 12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50" name="Freeform 1087"/>
              <p:cNvSpPr>
                <a:spLocks/>
              </p:cNvSpPr>
              <p:nvPr/>
            </p:nvSpPr>
            <p:spPr bwMode="auto">
              <a:xfrm flipV="1">
                <a:off x="2549" y="2986"/>
                <a:ext cx="608" cy="467"/>
              </a:xfrm>
              <a:custGeom>
                <a:avLst/>
                <a:gdLst>
                  <a:gd name="T0" fmla="*/ 0 w 2532"/>
                  <a:gd name="T1" fmla="*/ 0 h 723"/>
                  <a:gd name="T2" fmla="*/ 0 w 2532"/>
                  <a:gd name="T3" fmla="*/ 0 h 723"/>
                  <a:gd name="T4" fmla="*/ 0 w 2532"/>
                  <a:gd name="T5" fmla="*/ 9 h 723"/>
                  <a:gd name="T6" fmla="*/ 0 w 2532"/>
                  <a:gd name="T7" fmla="*/ 9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8983" name="Group 1114"/>
            <p:cNvGrpSpPr>
              <a:grpSpLocks/>
            </p:cNvGrpSpPr>
            <p:nvPr/>
          </p:nvGrpSpPr>
          <p:grpSpPr bwMode="auto">
            <a:xfrm>
              <a:off x="5561013" y="3041650"/>
              <a:ext cx="444500" cy="407988"/>
              <a:chOff x="877" y="1008"/>
              <a:chExt cx="2747" cy="2591"/>
            </a:xfrm>
          </p:grpSpPr>
          <p:pic>
            <p:nvPicPr>
              <p:cNvPr id="39011" name="Picture 1115" descr="antenna_stylized"/>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012" name="Picture 1116" descr="laptop_keyboard"/>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013" name="Freeform 1117"/>
              <p:cNvSpPr>
                <a:spLocks/>
              </p:cNvSpPr>
              <p:nvPr/>
            </p:nvSpPr>
            <p:spPr bwMode="auto">
              <a:xfrm>
                <a:off x="1753" y="1603"/>
                <a:ext cx="1807" cy="1322"/>
              </a:xfrm>
              <a:custGeom>
                <a:avLst/>
                <a:gdLst>
                  <a:gd name="T0" fmla="*/ 4 w 2982"/>
                  <a:gd name="T1" fmla="*/ 0 h 2442"/>
                  <a:gd name="T2" fmla="*/ 0 w 2982"/>
                  <a:gd name="T3" fmla="*/ 4 h 2442"/>
                  <a:gd name="T4" fmla="*/ 16 w 2982"/>
                  <a:gd name="T5" fmla="*/ 5 h 2442"/>
                  <a:gd name="T6" fmla="*/ 20 w 2982"/>
                  <a:gd name="T7" fmla="*/ 1 h 2442"/>
                  <a:gd name="T8" fmla="*/ 4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9014" name="Picture 1118" descr="screen"/>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015" name="Freeform 1119"/>
              <p:cNvSpPr>
                <a:spLocks/>
              </p:cNvSpPr>
              <p:nvPr/>
            </p:nvSpPr>
            <p:spPr bwMode="auto">
              <a:xfrm>
                <a:off x="2082" y="1564"/>
                <a:ext cx="1531" cy="246"/>
              </a:xfrm>
              <a:custGeom>
                <a:avLst/>
                <a:gdLst>
                  <a:gd name="T0" fmla="*/ 1 w 2528"/>
                  <a:gd name="T1" fmla="*/ 0 h 455"/>
                  <a:gd name="T2" fmla="*/ 17 w 2528"/>
                  <a:gd name="T3" fmla="*/ 1 h 455"/>
                  <a:gd name="T4" fmla="*/ 16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16" name="Freeform 1120"/>
              <p:cNvSpPr>
                <a:spLocks/>
              </p:cNvSpPr>
              <p:nvPr/>
            </p:nvSpPr>
            <p:spPr bwMode="auto">
              <a:xfrm>
                <a:off x="1737" y="1562"/>
                <a:ext cx="425" cy="1024"/>
              </a:xfrm>
              <a:custGeom>
                <a:avLst/>
                <a:gdLst>
                  <a:gd name="T0" fmla="*/ 4 w 702"/>
                  <a:gd name="T1" fmla="*/ 0 h 1893"/>
                  <a:gd name="T2" fmla="*/ 0 w 702"/>
                  <a:gd name="T3" fmla="*/ 4 h 1893"/>
                  <a:gd name="T4" fmla="*/ 1 w 702"/>
                  <a:gd name="T5" fmla="*/ 4 h 1893"/>
                  <a:gd name="T6" fmla="*/ 5 w 702"/>
                  <a:gd name="T7" fmla="*/ 1 h 1893"/>
                  <a:gd name="T8" fmla="*/ 4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17" name="Freeform 1121"/>
              <p:cNvSpPr>
                <a:spLocks/>
              </p:cNvSpPr>
              <p:nvPr/>
            </p:nvSpPr>
            <p:spPr bwMode="auto">
              <a:xfrm>
                <a:off x="3144" y="1745"/>
                <a:ext cx="458" cy="1182"/>
              </a:xfrm>
              <a:custGeom>
                <a:avLst/>
                <a:gdLst>
                  <a:gd name="T0" fmla="*/ 5 w 756"/>
                  <a:gd name="T1" fmla="*/ 0 h 2184"/>
                  <a:gd name="T2" fmla="*/ 1 w 756"/>
                  <a:gd name="T3" fmla="*/ 5 h 2184"/>
                  <a:gd name="T4" fmla="*/ 0 w 756"/>
                  <a:gd name="T5" fmla="*/ 5 h 2184"/>
                  <a:gd name="T6" fmla="*/ 4 w 756"/>
                  <a:gd name="T7" fmla="*/ 1 h 2184"/>
                  <a:gd name="T8" fmla="*/ 5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18" name="Freeform 1122"/>
              <p:cNvSpPr>
                <a:spLocks/>
              </p:cNvSpPr>
              <p:nvPr/>
            </p:nvSpPr>
            <p:spPr bwMode="auto">
              <a:xfrm>
                <a:off x="1732" y="2534"/>
                <a:ext cx="1680" cy="399"/>
              </a:xfrm>
              <a:custGeom>
                <a:avLst/>
                <a:gdLst>
                  <a:gd name="T0" fmla="*/ 1 w 2773"/>
                  <a:gd name="T1" fmla="*/ 0 h 738"/>
                  <a:gd name="T2" fmla="*/ 0 w 2773"/>
                  <a:gd name="T3" fmla="*/ 1 h 738"/>
                  <a:gd name="T4" fmla="*/ 16 w 2773"/>
                  <a:gd name="T5" fmla="*/ 2 h 738"/>
                  <a:gd name="T6" fmla="*/ 16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19" name="Freeform 1123"/>
              <p:cNvSpPr>
                <a:spLocks/>
              </p:cNvSpPr>
              <p:nvPr/>
            </p:nvSpPr>
            <p:spPr bwMode="auto">
              <a:xfrm>
                <a:off x="3195" y="1755"/>
                <a:ext cx="429" cy="1187"/>
              </a:xfrm>
              <a:custGeom>
                <a:avLst/>
                <a:gdLst>
                  <a:gd name="T0" fmla="*/ 12 w 637"/>
                  <a:gd name="T1" fmla="*/ 0 h 1659"/>
                  <a:gd name="T2" fmla="*/ 12 w 637"/>
                  <a:gd name="T3" fmla="*/ 0 h 1659"/>
                  <a:gd name="T4" fmla="*/ 1 w 637"/>
                  <a:gd name="T5" fmla="*/ 59 h 1659"/>
                  <a:gd name="T6" fmla="*/ 0 w 637"/>
                  <a:gd name="T7" fmla="*/ 57 h 1659"/>
                  <a:gd name="T8" fmla="*/ 1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20" name="Freeform 1124"/>
              <p:cNvSpPr>
                <a:spLocks/>
              </p:cNvSpPr>
              <p:nvPr/>
            </p:nvSpPr>
            <p:spPr bwMode="auto">
              <a:xfrm>
                <a:off x="1734" y="2587"/>
                <a:ext cx="1494" cy="394"/>
              </a:xfrm>
              <a:custGeom>
                <a:avLst/>
                <a:gdLst>
                  <a:gd name="T0" fmla="*/ 0 w 2216"/>
                  <a:gd name="T1" fmla="*/ 0 h 550"/>
                  <a:gd name="T2" fmla="*/ 1 w 2216"/>
                  <a:gd name="T3" fmla="*/ 2 h 550"/>
                  <a:gd name="T4" fmla="*/ 42 w 2216"/>
                  <a:gd name="T5" fmla="*/ 20 h 550"/>
                  <a:gd name="T6" fmla="*/ 42 w 2216"/>
                  <a:gd name="T7" fmla="*/ 1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9021" name="Group 1125"/>
              <p:cNvGrpSpPr>
                <a:grpSpLocks/>
              </p:cNvGrpSpPr>
              <p:nvPr/>
            </p:nvGrpSpPr>
            <p:grpSpPr bwMode="auto">
              <a:xfrm>
                <a:off x="1709" y="3008"/>
                <a:ext cx="507" cy="234"/>
                <a:chOff x="1740" y="2642"/>
                <a:chExt cx="752" cy="327"/>
              </a:xfrm>
            </p:grpSpPr>
            <p:sp>
              <p:nvSpPr>
                <p:cNvPr id="39028" name="Freeform 1126"/>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29" name="Freeform 1127"/>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30" name="Freeform 1128"/>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31" name="Freeform 1129"/>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32" name="Freeform 1130"/>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33" name="Freeform 1131"/>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9022" name="Freeform 1132"/>
              <p:cNvSpPr>
                <a:spLocks/>
              </p:cNvSpPr>
              <p:nvPr/>
            </p:nvSpPr>
            <p:spPr bwMode="auto">
              <a:xfrm>
                <a:off x="2577" y="3043"/>
                <a:ext cx="614" cy="514"/>
              </a:xfrm>
              <a:custGeom>
                <a:avLst/>
                <a:gdLst>
                  <a:gd name="T0" fmla="*/ 1 w 990"/>
                  <a:gd name="T1" fmla="*/ 10 h 792"/>
                  <a:gd name="T2" fmla="*/ 9 w 990"/>
                  <a:gd name="T3" fmla="*/ 0 h 792"/>
                  <a:gd name="T4" fmla="*/ 9 w 990"/>
                  <a:gd name="T5" fmla="*/ 1 h 792"/>
                  <a:gd name="T6" fmla="*/ 0 w 990"/>
                  <a:gd name="T7" fmla="*/ 10 h 792"/>
                  <a:gd name="T8" fmla="*/ 1 w 990"/>
                  <a:gd name="T9" fmla="*/ 1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23" name="Freeform 1133"/>
              <p:cNvSpPr>
                <a:spLocks/>
              </p:cNvSpPr>
              <p:nvPr/>
            </p:nvSpPr>
            <p:spPr bwMode="auto">
              <a:xfrm>
                <a:off x="1010" y="3084"/>
                <a:ext cx="1571" cy="469"/>
              </a:xfrm>
              <a:custGeom>
                <a:avLst/>
                <a:gdLst>
                  <a:gd name="T0" fmla="*/ 1 w 2532"/>
                  <a:gd name="T1" fmla="*/ 0 h 723"/>
                  <a:gd name="T2" fmla="*/ 1 w 2532"/>
                  <a:gd name="T3" fmla="*/ 0 h 723"/>
                  <a:gd name="T4" fmla="*/ 22 w 2532"/>
                  <a:gd name="T5" fmla="*/ 9 h 723"/>
                  <a:gd name="T6" fmla="*/ 22 w 2532"/>
                  <a:gd name="T7" fmla="*/ 10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24" name="Freeform 1134"/>
              <p:cNvSpPr>
                <a:spLocks/>
              </p:cNvSpPr>
              <p:nvPr/>
            </p:nvSpPr>
            <p:spPr bwMode="auto">
              <a:xfrm>
                <a:off x="1011" y="2998"/>
                <a:ext cx="17" cy="95"/>
              </a:xfrm>
              <a:custGeom>
                <a:avLst/>
                <a:gdLst>
                  <a:gd name="T0" fmla="*/ 1 w 26"/>
                  <a:gd name="T1" fmla="*/ 1 h 147"/>
                  <a:gd name="T2" fmla="*/ 1 w 26"/>
                  <a:gd name="T3" fmla="*/ 2 h 147"/>
                  <a:gd name="T4" fmla="*/ 0 w 26"/>
                  <a:gd name="T5" fmla="*/ 2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25" name="Freeform 1135"/>
              <p:cNvSpPr>
                <a:spLocks/>
              </p:cNvSpPr>
              <p:nvPr/>
            </p:nvSpPr>
            <p:spPr bwMode="auto">
              <a:xfrm>
                <a:off x="1012" y="2611"/>
                <a:ext cx="730" cy="393"/>
              </a:xfrm>
              <a:custGeom>
                <a:avLst/>
                <a:gdLst>
                  <a:gd name="T0" fmla="*/ 10 w 1176"/>
                  <a:gd name="T1" fmla="*/ 0 h 606"/>
                  <a:gd name="T2" fmla="*/ 0 w 1176"/>
                  <a:gd name="T3" fmla="*/ 8 h 606"/>
                  <a:gd name="T4" fmla="*/ 1 w 1176"/>
                  <a:gd name="T5" fmla="*/ 8 h 606"/>
                  <a:gd name="T6" fmla="*/ 10 w 1176"/>
                  <a:gd name="T7" fmla="*/ 1 h 606"/>
                  <a:gd name="T8" fmla="*/ 1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26" name="Freeform 1136"/>
              <p:cNvSpPr>
                <a:spLocks/>
              </p:cNvSpPr>
              <p:nvPr/>
            </p:nvSpPr>
            <p:spPr bwMode="auto">
              <a:xfrm>
                <a:off x="1061" y="3018"/>
                <a:ext cx="1490" cy="451"/>
              </a:xfrm>
              <a:custGeom>
                <a:avLst/>
                <a:gdLst>
                  <a:gd name="T0" fmla="*/ 1 w 2532"/>
                  <a:gd name="T1" fmla="*/ 0 h 723"/>
                  <a:gd name="T2" fmla="*/ 1 w 2532"/>
                  <a:gd name="T3" fmla="*/ 0 h 723"/>
                  <a:gd name="T4" fmla="*/ 12 w 2532"/>
                  <a:gd name="T5" fmla="*/ 6 h 723"/>
                  <a:gd name="T6" fmla="*/ 12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27" name="Freeform 1137"/>
              <p:cNvSpPr>
                <a:spLocks/>
              </p:cNvSpPr>
              <p:nvPr/>
            </p:nvSpPr>
            <p:spPr bwMode="auto">
              <a:xfrm flipV="1">
                <a:off x="2549" y="2986"/>
                <a:ext cx="608" cy="467"/>
              </a:xfrm>
              <a:custGeom>
                <a:avLst/>
                <a:gdLst>
                  <a:gd name="T0" fmla="*/ 0 w 2532"/>
                  <a:gd name="T1" fmla="*/ 0 h 723"/>
                  <a:gd name="T2" fmla="*/ 0 w 2532"/>
                  <a:gd name="T3" fmla="*/ 0 h 723"/>
                  <a:gd name="T4" fmla="*/ 0 w 2532"/>
                  <a:gd name="T5" fmla="*/ 9 h 723"/>
                  <a:gd name="T6" fmla="*/ 0 w 2532"/>
                  <a:gd name="T7" fmla="*/ 9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8984" name="Group 1139"/>
            <p:cNvGrpSpPr>
              <a:grpSpLocks/>
            </p:cNvGrpSpPr>
            <p:nvPr/>
          </p:nvGrpSpPr>
          <p:grpSpPr bwMode="auto">
            <a:xfrm flipH="1">
              <a:off x="5940425" y="3222625"/>
              <a:ext cx="414337" cy="373063"/>
              <a:chOff x="2839" y="3501"/>
              <a:chExt cx="755" cy="803"/>
            </a:xfrm>
          </p:grpSpPr>
          <p:pic>
            <p:nvPicPr>
              <p:cNvPr id="39009" name="Picture 1140" descr="desktop_computer_stylized_mediu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010" name="Freeform 114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grpSp>
          <p:nvGrpSpPr>
            <p:cNvPr id="38985" name="Group 1142"/>
            <p:cNvGrpSpPr>
              <a:grpSpLocks/>
            </p:cNvGrpSpPr>
            <p:nvPr/>
          </p:nvGrpSpPr>
          <p:grpSpPr bwMode="auto">
            <a:xfrm>
              <a:off x="7307263" y="5422900"/>
              <a:ext cx="474662" cy="407988"/>
              <a:chOff x="877" y="1008"/>
              <a:chExt cx="2747" cy="2591"/>
            </a:xfrm>
          </p:grpSpPr>
          <p:pic>
            <p:nvPicPr>
              <p:cNvPr id="38986" name="Picture 1143" descr="antenna_stylized"/>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87" name="Picture 1144" descr="laptop_keyboard"/>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88" name="Freeform 1145"/>
              <p:cNvSpPr>
                <a:spLocks/>
              </p:cNvSpPr>
              <p:nvPr/>
            </p:nvSpPr>
            <p:spPr bwMode="auto">
              <a:xfrm>
                <a:off x="1753" y="1603"/>
                <a:ext cx="1807" cy="1322"/>
              </a:xfrm>
              <a:custGeom>
                <a:avLst/>
                <a:gdLst>
                  <a:gd name="T0" fmla="*/ 4 w 2982"/>
                  <a:gd name="T1" fmla="*/ 0 h 2442"/>
                  <a:gd name="T2" fmla="*/ 0 w 2982"/>
                  <a:gd name="T3" fmla="*/ 4 h 2442"/>
                  <a:gd name="T4" fmla="*/ 16 w 2982"/>
                  <a:gd name="T5" fmla="*/ 5 h 2442"/>
                  <a:gd name="T6" fmla="*/ 20 w 2982"/>
                  <a:gd name="T7" fmla="*/ 1 h 2442"/>
                  <a:gd name="T8" fmla="*/ 4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8989" name="Picture 1146" descr="screen"/>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90" name="Freeform 1147"/>
              <p:cNvSpPr>
                <a:spLocks/>
              </p:cNvSpPr>
              <p:nvPr/>
            </p:nvSpPr>
            <p:spPr bwMode="auto">
              <a:xfrm>
                <a:off x="2082" y="1564"/>
                <a:ext cx="1531" cy="246"/>
              </a:xfrm>
              <a:custGeom>
                <a:avLst/>
                <a:gdLst>
                  <a:gd name="T0" fmla="*/ 1 w 2528"/>
                  <a:gd name="T1" fmla="*/ 0 h 455"/>
                  <a:gd name="T2" fmla="*/ 17 w 2528"/>
                  <a:gd name="T3" fmla="*/ 1 h 455"/>
                  <a:gd name="T4" fmla="*/ 16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991" name="Freeform 1148"/>
              <p:cNvSpPr>
                <a:spLocks/>
              </p:cNvSpPr>
              <p:nvPr/>
            </p:nvSpPr>
            <p:spPr bwMode="auto">
              <a:xfrm>
                <a:off x="1737" y="1562"/>
                <a:ext cx="425" cy="1024"/>
              </a:xfrm>
              <a:custGeom>
                <a:avLst/>
                <a:gdLst>
                  <a:gd name="T0" fmla="*/ 4 w 702"/>
                  <a:gd name="T1" fmla="*/ 0 h 1893"/>
                  <a:gd name="T2" fmla="*/ 0 w 702"/>
                  <a:gd name="T3" fmla="*/ 4 h 1893"/>
                  <a:gd name="T4" fmla="*/ 1 w 702"/>
                  <a:gd name="T5" fmla="*/ 4 h 1893"/>
                  <a:gd name="T6" fmla="*/ 5 w 702"/>
                  <a:gd name="T7" fmla="*/ 1 h 1893"/>
                  <a:gd name="T8" fmla="*/ 4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992" name="Freeform 1149"/>
              <p:cNvSpPr>
                <a:spLocks/>
              </p:cNvSpPr>
              <p:nvPr/>
            </p:nvSpPr>
            <p:spPr bwMode="auto">
              <a:xfrm>
                <a:off x="3144" y="1745"/>
                <a:ext cx="458" cy="1182"/>
              </a:xfrm>
              <a:custGeom>
                <a:avLst/>
                <a:gdLst>
                  <a:gd name="T0" fmla="*/ 5 w 756"/>
                  <a:gd name="T1" fmla="*/ 0 h 2184"/>
                  <a:gd name="T2" fmla="*/ 1 w 756"/>
                  <a:gd name="T3" fmla="*/ 5 h 2184"/>
                  <a:gd name="T4" fmla="*/ 0 w 756"/>
                  <a:gd name="T5" fmla="*/ 5 h 2184"/>
                  <a:gd name="T6" fmla="*/ 4 w 756"/>
                  <a:gd name="T7" fmla="*/ 1 h 2184"/>
                  <a:gd name="T8" fmla="*/ 5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993" name="Freeform 1150"/>
              <p:cNvSpPr>
                <a:spLocks/>
              </p:cNvSpPr>
              <p:nvPr/>
            </p:nvSpPr>
            <p:spPr bwMode="auto">
              <a:xfrm>
                <a:off x="1732" y="2534"/>
                <a:ext cx="1680" cy="399"/>
              </a:xfrm>
              <a:custGeom>
                <a:avLst/>
                <a:gdLst>
                  <a:gd name="T0" fmla="*/ 1 w 2773"/>
                  <a:gd name="T1" fmla="*/ 0 h 738"/>
                  <a:gd name="T2" fmla="*/ 0 w 2773"/>
                  <a:gd name="T3" fmla="*/ 1 h 738"/>
                  <a:gd name="T4" fmla="*/ 16 w 2773"/>
                  <a:gd name="T5" fmla="*/ 2 h 738"/>
                  <a:gd name="T6" fmla="*/ 16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994" name="Freeform 1151"/>
              <p:cNvSpPr>
                <a:spLocks/>
              </p:cNvSpPr>
              <p:nvPr/>
            </p:nvSpPr>
            <p:spPr bwMode="auto">
              <a:xfrm>
                <a:off x="3195" y="1755"/>
                <a:ext cx="429" cy="1187"/>
              </a:xfrm>
              <a:custGeom>
                <a:avLst/>
                <a:gdLst>
                  <a:gd name="T0" fmla="*/ 12 w 637"/>
                  <a:gd name="T1" fmla="*/ 0 h 1659"/>
                  <a:gd name="T2" fmla="*/ 12 w 637"/>
                  <a:gd name="T3" fmla="*/ 0 h 1659"/>
                  <a:gd name="T4" fmla="*/ 1 w 637"/>
                  <a:gd name="T5" fmla="*/ 59 h 1659"/>
                  <a:gd name="T6" fmla="*/ 0 w 637"/>
                  <a:gd name="T7" fmla="*/ 57 h 1659"/>
                  <a:gd name="T8" fmla="*/ 1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995" name="Freeform 1152"/>
              <p:cNvSpPr>
                <a:spLocks/>
              </p:cNvSpPr>
              <p:nvPr/>
            </p:nvSpPr>
            <p:spPr bwMode="auto">
              <a:xfrm>
                <a:off x="1734" y="2587"/>
                <a:ext cx="1494" cy="394"/>
              </a:xfrm>
              <a:custGeom>
                <a:avLst/>
                <a:gdLst>
                  <a:gd name="T0" fmla="*/ 0 w 2216"/>
                  <a:gd name="T1" fmla="*/ 0 h 550"/>
                  <a:gd name="T2" fmla="*/ 1 w 2216"/>
                  <a:gd name="T3" fmla="*/ 2 h 550"/>
                  <a:gd name="T4" fmla="*/ 42 w 2216"/>
                  <a:gd name="T5" fmla="*/ 20 h 550"/>
                  <a:gd name="T6" fmla="*/ 42 w 2216"/>
                  <a:gd name="T7" fmla="*/ 1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8996" name="Group 1153"/>
              <p:cNvGrpSpPr>
                <a:grpSpLocks/>
              </p:cNvGrpSpPr>
              <p:nvPr/>
            </p:nvGrpSpPr>
            <p:grpSpPr bwMode="auto">
              <a:xfrm>
                <a:off x="1709" y="3008"/>
                <a:ext cx="507" cy="234"/>
                <a:chOff x="1740" y="2642"/>
                <a:chExt cx="752" cy="327"/>
              </a:xfrm>
            </p:grpSpPr>
            <p:sp>
              <p:nvSpPr>
                <p:cNvPr id="39003" name="Freeform 1154"/>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04" name="Freeform 1155"/>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05" name="Freeform 1156"/>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06" name="Freeform 1157"/>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07" name="Freeform 1158"/>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08" name="Freeform 1159"/>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8997" name="Freeform 1160"/>
              <p:cNvSpPr>
                <a:spLocks/>
              </p:cNvSpPr>
              <p:nvPr/>
            </p:nvSpPr>
            <p:spPr bwMode="auto">
              <a:xfrm>
                <a:off x="2577" y="3043"/>
                <a:ext cx="614" cy="514"/>
              </a:xfrm>
              <a:custGeom>
                <a:avLst/>
                <a:gdLst>
                  <a:gd name="T0" fmla="*/ 1 w 990"/>
                  <a:gd name="T1" fmla="*/ 10 h 792"/>
                  <a:gd name="T2" fmla="*/ 9 w 990"/>
                  <a:gd name="T3" fmla="*/ 0 h 792"/>
                  <a:gd name="T4" fmla="*/ 9 w 990"/>
                  <a:gd name="T5" fmla="*/ 1 h 792"/>
                  <a:gd name="T6" fmla="*/ 0 w 990"/>
                  <a:gd name="T7" fmla="*/ 10 h 792"/>
                  <a:gd name="T8" fmla="*/ 1 w 990"/>
                  <a:gd name="T9" fmla="*/ 1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998" name="Freeform 1161"/>
              <p:cNvSpPr>
                <a:spLocks/>
              </p:cNvSpPr>
              <p:nvPr/>
            </p:nvSpPr>
            <p:spPr bwMode="auto">
              <a:xfrm>
                <a:off x="1010" y="3084"/>
                <a:ext cx="1571" cy="469"/>
              </a:xfrm>
              <a:custGeom>
                <a:avLst/>
                <a:gdLst>
                  <a:gd name="T0" fmla="*/ 1 w 2532"/>
                  <a:gd name="T1" fmla="*/ 0 h 723"/>
                  <a:gd name="T2" fmla="*/ 1 w 2532"/>
                  <a:gd name="T3" fmla="*/ 0 h 723"/>
                  <a:gd name="T4" fmla="*/ 22 w 2532"/>
                  <a:gd name="T5" fmla="*/ 9 h 723"/>
                  <a:gd name="T6" fmla="*/ 22 w 2532"/>
                  <a:gd name="T7" fmla="*/ 10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999" name="Freeform 1162"/>
              <p:cNvSpPr>
                <a:spLocks/>
              </p:cNvSpPr>
              <p:nvPr/>
            </p:nvSpPr>
            <p:spPr bwMode="auto">
              <a:xfrm>
                <a:off x="1011" y="2998"/>
                <a:ext cx="17" cy="95"/>
              </a:xfrm>
              <a:custGeom>
                <a:avLst/>
                <a:gdLst>
                  <a:gd name="T0" fmla="*/ 1 w 26"/>
                  <a:gd name="T1" fmla="*/ 1 h 147"/>
                  <a:gd name="T2" fmla="*/ 1 w 26"/>
                  <a:gd name="T3" fmla="*/ 2 h 147"/>
                  <a:gd name="T4" fmla="*/ 0 w 26"/>
                  <a:gd name="T5" fmla="*/ 2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00" name="Freeform 1163"/>
              <p:cNvSpPr>
                <a:spLocks/>
              </p:cNvSpPr>
              <p:nvPr/>
            </p:nvSpPr>
            <p:spPr bwMode="auto">
              <a:xfrm>
                <a:off x="1012" y="2611"/>
                <a:ext cx="730" cy="393"/>
              </a:xfrm>
              <a:custGeom>
                <a:avLst/>
                <a:gdLst>
                  <a:gd name="T0" fmla="*/ 10 w 1176"/>
                  <a:gd name="T1" fmla="*/ 0 h 606"/>
                  <a:gd name="T2" fmla="*/ 0 w 1176"/>
                  <a:gd name="T3" fmla="*/ 8 h 606"/>
                  <a:gd name="T4" fmla="*/ 1 w 1176"/>
                  <a:gd name="T5" fmla="*/ 8 h 606"/>
                  <a:gd name="T6" fmla="*/ 10 w 1176"/>
                  <a:gd name="T7" fmla="*/ 1 h 606"/>
                  <a:gd name="T8" fmla="*/ 1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01" name="Freeform 1164"/>
              <p:cNvSpPr>
                <a:spLocks/>
              </p:cNvSpPr>
              <p:nvPr/>
            </p:nvSpPr>
            <p:spPr bwMode="auto">
              <a:xfrm>
                <a:off x="1061" y="3018"/>
                <a:ext cx="1490" cy="451"/>
              </a:xfrm>
              <a:custGeom>
                <a:avLst/>
                <a:gdLst>
                  <a:gd name="T0" fmla="*/ 1 w 2532"/>
                  <a:gd name="T1" fmla="*/ 0 h 723"/>
                  <a:gd name="T2" fmla="*/ 1 w 2532"/>
                  <a:gd name="T3" fmla="*/ 0 h 723"/>
                  <a:gd name="T4" fmla="*/ 12 w 2532"/>
                  <a:gd name="T5" fmla="*/ 6 h 723"/>
                  <a:gd name="T6" fmla="*/ 12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02" name="Freeform 1165"/>
              <p:cNvSpPr>
                <a:spLocks/>
              </p:cNvSpPr>
              <p:nvPr/>
            </p:nvSpPr>
            <p:spPr bwMode="auto">
              <a:xfrm flipV="1">
                <a:off x="2549" y="2986"/>
                <a:ext cx="608" cy="467"/>
              </a:xfrm>
              <a:custGeom>
                <a:avLst/>
                <a:gdLst>
                  <a:gd name="T0" fmla="*/ 0 w 2532"/>
                  <a:gd name="T1" fmla="*/ 0 h 723"/>
                  <a:gd name="T2" fmla="*/ 0 w 2532"/>
                  <a:gd name="T3" fmla="*/ 0 h 723"/>
                  <a:gd name="T4" fmla="*/ 0 w 2532"/>
                  <a:gd name="T5" fmla="*/ 9 h 723"/>
                  <a:gd name="T6" fmla="*/ 0 w 2532"/>
                  <a:gd name="T7" fmla="*/ 9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5" name="Slide Number Placeholder 4">
            <a:extLst>
              <a:ext uri="{FF2B5EF4-FFF2-40B4-BE49-F238E27FC236}">
                <a16:creationId xmlns:a16="http://schemas.microsoft.com/office/drawing/2014/main" id="{011103B2-ACB8-4D49-8663-DEDED9F5AAE7}"/>
              </a:ext>
            </a:extLst>
          </p:cNvPr>
          <p:cNvSpPr>
            <a:spLocks noGrp="1"/>
          </p:cNvSpPr>
          <p:nvPr>
            <p:ph type="sldNum" sz="quarter" idx="12"/>
          </p:nvPr>
        </p:nvSpPr>
        <p:spPr>
          <a:xfrm>
            <a:off x="4343400" y="6673850"/>
            <a:ext cx="457200" cy="184150"/>
          </a:xfrm>
          <a:prstGeom prst="rect">
            <a:avLst/>
          </a:prstGeom>
        </p:spPr>
        <p:txBody>
          <a:bodyPr/>
          <a:lstStyle/>
          <a:p>
            <a:pPr>
              <a:defRPr/>
            </a:pPr>
            <a:fld id="{B846B7D9-7BDB-7541-8325-00A37CD224A3}" type="slidenum">
              <a:rPr lang="en-US" smtClean="0"/>
              <a:pPr>
                <a:defRPr/>
              </a:pPr>
              <a:t>13</a:t>
            </a:fld>
            <a:endParaRPr lang="en-US" dirty="0"/>
          </a:p>
        </p:txBody>
      </p:sp>
    </p:spTree>
    <p:extLst>
      <p:ext uri="{BB962C8B-B14F-4D97-AF65-F5344CB8AC3E}">
        <p14:creationId xmlns:p14="http://schemas.microsoft.com/office/powerpoint/2010/main" val="231923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91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91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dirty="0">
                <a:latin typeface="Helvetica Neue" panose="02000503000000020004" pitchFamily="2" charset="0"/>
                <a:ea typeface="Helvetica Neue" panose="02000503000000020004" pitchFamily="2" charset="0"/>
                <a:cs typeface="Helvetica Neue" panose="02000503000000020004" pitchFamily="2" charset="0"/>
              </a:rPr>
              <a:t>What i</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s a protocol?</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3013" name="Rectangle 4"/>
          <p:cNvSpPr>
            <a:spLocks noGrp="1" noChangeArrowheads="1"/>
          </p:cNvSpPr>
          <p:nvPr>
            <p:ph sz="half" idx="2"/>
          </p:nvPr>
        </p:nvSpPr>
        <p:spPr>
          <a:xfrm>
            <a:off x="4868605" y="995177"/>
            <a:ext cx="4204275" cy="2208893"/>
          </a:xfrm>
        </p:spPr>
        <p:txBody>
          <a:bodyPr>
            <a:normAutofit/>
          </a:bodyPr>
          <a:lstStyle/>
          <a:p>
            <a:pPr>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 specific messages sent</a:t>
            </a:r>
          </a:p>
          <a:p>
            <a:pPr>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 specific actions taken when the messages received</a:t>
            </a:r>
          </a:p>
        </p:txBody>
      </p:sp>
      <p:sp>
        <p:nvSpPr>
          <p:cNvPr id="3" name="Footer Placeholder 2"/>
          <p:cNvSpPr>
            <a:spLocks noGrp="1"/>
          </p:cNvSpPr>
          <p:nvPr>
            <p:ph type="ftr" sz="quarter" idx="11"/>
          </p:nvPr>
        </p:nvSpPr>
        <p:spPr>
          <a:xfrm>
            <a:off x="7595616" y="6675661"/>
            <a:ext cx="1548384" cy="182339"/>
          </a:xfrm>
        </p:spPr>
        <p:txBody>
          <a:bodyPr/>
          <a:lstStyle/>
          <a:p>
            <a:pPr>
              <a:defRPr/>
            </a:pPr>
            <a:r>
              <a:rPr lang="nl-NL" dirty="0"/>
              <a:t>CS118 - Winter 2025</a:t>
            </a:r>
            <a:endParaRPr lang="en-US" dirty="0"/>
          </a:p>
        </p:txBody>
      </p:sp>
      <p:sp>
        <p:nvSpPr>
          <p:cNvPr id="4" name="Slide Number Placeholder 3">
            <a:extLst>
              <a:ext uri="{FF2B5EF4-FFF2-40B4-BE49-F238E27FC236}">
                <a16:creationId xmlns:a16="http://schemas.microsoft.com/office/drawing/2014/main" id="{833C1E87-AAE9-8741-8931-718FF52EE720}"/>
              </a:ext>
            </a:extLst>
          </p:cNvPr>
          <p:cNvSpPr>
            <a:spLocks noGrp="1"/>
          </p:cNvSpPr>
          <p:nvPr>
            <p:ph type="sldNum" sz="quarter" idx="12"/>
          </p:nvPr>
        </p:nvSpPr>
        <p:spPr>
          <a:xfrm>
            <a:off x="4343400" y="6673850"/>
            <a:ext cx="457200" cy="184150"/>
          </a:xfrm>
        </p:spPr>
        <p:txBody>
          <a:bodyPr/>
          <a:lstStyle/>
          <a:p>
            <a:pPr>
              <a:defRPr/>
            </a:pPr>
            <a:fld id="{FAAFCD32-5067-474B-BE6E-487EE984DCED}" type="slidenum">
              <a:rPr lang="en-US" smtClean="0"/>
              <a:pPr>
                <a:defRPr/>
              </a:pPr>
              <a:t>14</a:t>
            </a:fld>
            <a:endParaRPr lang="en-US" dirty="0"/>
          </a:p>
        </p:txBody>
      </p:sp>
      <p:sp>
        <p:nvSpPr>
          <p:cNvPr id="24" name="Rectangle 3">
            <a:extLst>
              <a:ext uri="{FF2B5EF4-FFF2-40B4-BE49-F238E27FC236}">
                <a16:creationId xmlns:a16="http://schemas.microsoft.com/office/drawing/2014/main" id="{C3B5FE1D-7536-3C4D-864A-3B120696DD0F}"/>
              </a:ext>
            </a:extLst>
          </p:cNvPr>
          <p:cNvSpPr>
            <a:spLocks noGrp="1" noChangeArrowheads="1"/>
          </p:cNvSpPr>
          <p:nvPr>
            <p:ph sz="half" idx="1"/>
          </p:nvPr>
        </p:nvSpPr>
        <p:spPr>
          <a:xfrm>
            <a:off x="309819" y="2999863"/>
            <a:ext cx="4235450" cy="3174795"/>
          </a:xfrm>
        </p:spPr>
        <p:txBody>
          <a:bodyPr>
            <a:normAutofit/>
          </a:bodyPr>
          <a:lstStyle/>
          <a:p>
            <a:pPr eaLnBrk="1" hangingPunct="1">
              <a:buFont typeface="Wingdings" charset="0"/>
              <a:buNone/>
            </a:pPr>
            <a:r>
              <a:rPr lang="en-US" i="1"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human protocols:</a:t>
            </a:r>
          </a:p>
          <a:p>
            <a:pPr marL="457200" lvl="1" indent="0" eaLnBrk="1" hangingPunct="1">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eaLnBrk="1" hangingPunct="1">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eaLnBrk="1" hangingPunct="1">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eaLnBrk="1" hangingPunct="1">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eaLnBrk="1" hangingPunct="1">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eaLnBrk="1" hangingPunct="1">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	</a:t>
            </a:r>
          </a:p>
          <a:p>
            <a:pPr marL="457200" lvl="1" indent="0" eaLnBrk="1" hangingPunct="1">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eaLnBrk="1" hangingPunct="1">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sz="2600" i="1"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spcBef>
                <a:spcPts val="600"/>
              </a:spcBef>
              <a:spcAft>
                <a:spcPts val="0"/>
              </a:spcAft>
              <a:buNone/>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Rectangle 3">
            <a:extLst>
              <a:ext uri="{FF2B5EF4-FFF2-40B4-BE49-F238E27FC236}">
                <a16:creationId xmlns:a16="http://schemas.microsoft.com/office/drawing/2014/main" id="{9C5D7A87-38E7-2E4C-B457-76F75356CC27}"/>
              </a:ext>
            </a:extLst>
          </p:cNvPr>
          <p:cNvSpPr txBox="1">
            <a:spLocks noChangeArrowheads="1"/>
          </p:cNvSpPr>
          <p:nvPr/>
        </p:nvSpPr>
        <p:spPr bwMode="auto">
          <a:xfrm>
            <a:off x="250825" y="984250"/>
            <a:ext cx="4235450" cy="1926098"/>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lvl1pPr marL="365760" indent="-365760" algn="l" rtl="0" eaLnBrk="1" fontAlgn="base" hangingPunct="1">
              <a:spcBef>
                <a:spcPts val="1200"/>
              </a:spcBef>
              <a:spcAft>
                <a:spcPts val="0"/>
              </a:spcAft>
              <a:buClr>
                <a:srgbClr val="000099"/>
              </a:buClr>
              <a:buFont typeface="Wingdings" pitchFamily="-65" charset="2"/>
              <a:buChar char="w"/>
              <a:defRPr sz="2800">
                <a:solidFill>
                  <a:schemeClr val="tx1"/>
                </a:solidFill>
                <a:latin typeface="Helvetica Neue"/>
                <a:ea typeface="+mn-ea"/>
                <a:cs typeface="Helvetica Neue"/>
              </a:defRPr>
            </a:lvl1pPr>
            <a:lvl2pPr marL="731520" indent="-365760" algn="l" rtl="0" eaLnBrk="1" fontAlgn="base" hangingPunct="1">
              <a:spcBef>
                <a:spcPts val="0"/>
              </a:spcBef>
              <a:spcAft>
                <a:spcPts val="0"/>
              </a:spcAft>
              <a:buClr>
                <a:srgbClr val="000099"/>
              </a:buClr>
              <a:buSzPct val="50000"/>
              <a:buFont typeface="Wingdings" pitchFamily="-65" charset="2"/>
              <a:buChar char="n"/>
              <a:defRPr sz="2400">
                <a:solidFill>
                  <a:schemeClr val="tx1"/>
                </a:solidFill>
                <a:latin typeface="Helvetica Neue"/>
                <a:ea typeface="ＭＳ Ｐゴシック" pitchFamily="-65" charset="-128"/>
                <a:cs typeface="Helvetica Neue"/>
              </a:defRPr>
            </a:lvl2pPr>
            <a:lvl3pPr marL="1005840" indent="-274320" algn="l" rtl="0" eaLnBrk="1" fontAlgn="base" hangingPunct="1">
              <a:spcBef>
                <a:spcPts val="0"/>
              </a:spcBef>
              <a:spcAft>
                <a:spcPct val="0"/>
              </a:spcAft>
              <a:buClr>
                <a:srgbClr val="000099"/>
              </a:buClr>
              <a:buSzPct val="60000"/>
              <a:buFont typeface="Wingdings" pitchFamily="-65" charset="2"/>
              <a:buChar char="l"/>
              <a:defRPr sz="2000">
                <a:solidFill>
                  <a:schemeClr val="tx1"/>
                </a:solidFill>
                <a:latin typeface="Helvetica Neue"/>
                <a:ea typeface="ＭＳ Ｐゴシック" pitchFamily="-65" charset="-128"/>
                <a:cs typeface="Helvetica Neue"/>
              </a:defRPr>
            </a:lvl3pPr>
            <a:lvl4pPr marL="1600200" indent="-228600" algn="l" rtl="0" eaLnBrk="1" fontAlgn="base" hangingPunct="1">
              <a:spcBef>
                <a:spcPct val="10000"/>
              </a:spcBef>
              <a:spcAft>
                <a:spcPct val="0"/>
              </a:spcAft>
              <a:buClr>
                <a:srgbClr val="000099"/>
              </a:buClr>
              <a:buSzPct val="50000"/>
              <a:buFont typeface="Monotype Sorts" pitchFamily="-65" charset="2"/>
              <a:buChar char="s"/>
              <a:defRPr sz="1800">
                <a:solidFill>
                  <a:schemeClr val="tx1"/>
                </a:solidFill>
                <a:latin typeface="Helvetica Neue"/>
                <a:ea typeface="ＭＳ Ｐゴシック" pitchFamily="-65" charset="-128"/>
                <a:cs typeface="Helvetica Neue"/>
              </a:defRPr>
            </a:lvl4pPr>
            <a:lvl5pPr marL="2057400" indent="-228600" algn="l" rtl="0" eaLnBrk="1" fontAlgn="base" hangingPunct="1">
              <a:spcBef>
                <a:spcPct val="20000"/>
              </a:spcBef>
              <a:spcAft>
                <a:spcPct val="0"/>
              </a:spcAft>
              <a:buClr>
                <a:srgbClr val="000099"/>
              </a:buClr>
              <a:buSzPct val="60000"/>
              <a:buFont typeface="Monotype Sorts" pitchFamily="-65" charset="2"/>
              <a:buChar char="t"/>
              <a:defRPr sz="1800">
                <a:solidFill>
                  <a:schemeClr val="tx1"/>
                </a:solidFill>
                <a:latin typeface="Helvetica Neue"/>
                <a:ea typeface="ＭＳ Ｐゴシック" pitchFamily="-65" charset="-128"/>
                <a:cs typeface="Helvetica Neue"/>
              </a:defRPr>
            </a:lvl5pPr>
            <a:lvl6pPr marL="2514600" indent="-228600" algn="l" rtl="0" eaLnBrk="1" fontAlgn="base" hangingPunct="1">
              <a:spcBef>
                <a:spcPct val="20000"/>
              </a:spcBef>
              <a:spcAft>
                <a:spcPct val="0"/>
              </a:spcAft>
              <a:buClr>
                <a:srgbClr val="000099"/>
              </a:buClr>
              <a:buSzPct val="60000"/>
              <a:buFont typeface="Monotype Sorts" pitchFamily="-65" charset="2"/>
              <a:buChar char="t"/>
              <a:defRPr sz="18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rgbClr val="000099"/>
              </a:buClr>
              <a:buSzPct val="60000"/>
              <a:buFont typeface="Monotype Sorts" pitchFamily="-65" charset="2"/>
              <a:buChar char="t"/>
              <a:defRPr sz="18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rgbClr val="000099"/>
              </a:buClr>
              <a:buSzPct val="60000"/>
              <a:buFont typeface="Monotype Sorts" pitchFamily="-65" charset="2"/>
              <a:buChar char="t"/>
              <a:defRPr sz="18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rgbClr val="000099"/>
              </a:buClr>
              <a:buSzPct val="60000"/>
              <a:buFont typeface="Monotype Sorts" pitchFamily="-65" charset="2"/>
              <a:buChar char="t"/>
              <a:defRPr sz="1800">
                <a:solidFill>
                  <a:schemeClr val="tx1"/>
                </a:solidFill>
                <a:latin typeface="+mn-lt"/>
                <a:ea typeface="ＭＳ Ｐゴシック" pitchFamily="-65" charset="-128"/>
              </a:defRPr>
            </a:lvl9pPr>
          </a:lstStyle>
          <a:p>
            <a:pPr marL="91440" indent="0">
              <a:buFont typeface="Wingdings" pitchFamily="-65" charset="2"/>
              <a:buNone/>
            </a:pPr>
            <a:r>
              <a:rPr lang="en-US" i="1" kern="0"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Traffic light protocol</a:t>
            </a:r>
          </a:p>
          <a:p>
            <a:pPr marL="457200">
              <a:spcBef>
                <a:spcPts val="600"/>
              </a:spcBef>
            </a:pPr>
            <a:r>
              <a:rPr lang="en-US" sz="2400" kern="0" dirty="0">
                <a:latin typeface="Helvetica Neue" panose="02000503000000020004" pitchFamily="2" charset="0"/>
                <a:ea typeface="Helvetica Neue" panose="02000503000000020004" pitchFamily="2" charset="0"/>
                <a:cs typeface="Helvetica Neue" panose="02000503000000020004" pitchFamily="2" charset="0"/>
              </a:rPr>
              <a:t>Green: go</a:t>
            </a:r>
          </a:p>
          <a:p>
            <a:pPr marL="457200">
              <a:spcBef>
                <a:spcPts val="600"/>
              </a:spcBef>
            </a:pPr>
            <a:r>
              <a:rPr lang="en-US" sz="2400" kern="0" dirty="0">
                <a:latin typeface="Helvetica Neue" panose="02000503000000020004" pitchFamily="2" charset="0"/>
                <a:ea typeface="Helvetica Neue" panose="02000503000000020004" pitchFamily="2" charset="0"/>
                <a:cs typeface="Helvetica Neue" panose="02000503000000020004" pitchFamily="2" charset="0"/>
              </a:rPr>
              <a:t>Red:    stop</a:t>
            </a:r>
          </a:p>
          <a:p>
            <a:pPr marL="457200">
              <a:spcBef>
                <a:spcPts val="600"/>
              </a:spcBef>
            </a:pPr>
            <a:r>
              <a:rPr lang="en-US" sz="2400" kern="0" dirty="0">
                <a:latin typeface="Helvetica Neue" panose="02000503000000020004" pitchFamily="2" charset="0"/>
                <a:ea typeface="Helvetica Neue" panose="02000503000000020004" pitchFamily="2" charset="0"/>
                <a:cs typeface="Helvetica Neue" panose="02000503000000020004" pitchFamily="2" charset="0"/>
              </a:rPr>
              <a:t>Yellow: slow down - stop</a:t>
            </a:r>
          </a:p>
        </p:txBody>
      </p:sp>
      <p:grpSp>
        <p:nvGrpSpPr>
          <p:cNvPr id="28" name="Group 27">
            <a:extLst>
              <a:ext uri="{FF2B5EF4-FFF2-40B4-BE49-F238E27FC236}">
                <a16:creationId xmlns:a16="http://schemas.microsoft.com/office/drawing/2014/main" id="{CA840B0E-1827-5740-BF24-C76467422CC2}"/>
              </a:ext>
            </a:extLst>
          </p:cNvPr>
          <p:cNvGrpSpPr/>
          <p:nvPr/>
        </p:nvGrpSpPr>
        <p:grpSpPr>
          <a:xfrm>
            <a:off x="746306" y="3492220"/>
            <a:ext cx="3171010" cy="2470924"/>
            <a:chOff x="954940" y="1409700"/>
            <a:chExt cx="3095625" cy="2514600"/>
          </a:xfrm>
        </p:grpSpPr>
        <p:sp>
          <p:nvSpPr>
            <p:cNvPr id="29" name="Line 10">
              <a:extLst>
                <a:ext uri="{FF2B5EF4-FFF2-40B4-BE49-F238E27FC236}">
                  <a16:creationId xmlns:a16="http://schemas.microsoft.com/office/drawing/2014/main" id="{85D9B4B3-D06B-B84D-8E28-B14E1D7610D4}"/>
                </a:ext>
              </a:extLst>
            </p:cNvPr>
            <p:cNvSpPr>
              <a:spLocks noChangeShapeType="1"/>
            </p:cNvSpPr>
            <p:nvPr/>
          </p:nvSpPr>
          <p:spPr bwMode="auto">
            <a:xfrm>
              <a:off x="1502627" y="1804987"/>
              <a:ext cx="1762125" cy="276225"/>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pic>
          <p:nvPicPr>
            <p:cNvPr id="30" name="Picture 62" descr="Alice">
              <a:extLst>
                <a:ext uri="{FF2B5EF4-FFF2-40B4-BE49-F238E27FC236}">
                  <a16:creationId xmlns:a16="http://schemas.microsoft.com/office/drawing/2014/main" id="{9616C5F4-2FCB-0247-BAE1-8C4E6398DE7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4940" y="1409700"/>
              <a:ext cx="561975"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63" descr="Bob">
              <a:extLst>
                <a:ext uri="{FF2B5EF4-FFF2-40B4-BE49-F238E27FC236}">
                  <a16:creationId xmlns:a16="http://schemas.microsoft.com/office/drawing/2014/main" id="{2AEA6037-3C45-1A46-AB3F-4227E726795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74290" y="1804987"/>
              <a:ext cx="676275"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Text Box 64">
              <a:extLst>
                <a:ext uri="{FF2B5EF4-FFF2-40B4-BE49-F238E27FC236}">
                  <a16:creationId xmlns:a16="http://schemas.microsoft.com/office/drawing/2014/main" id="{89FE4BAE-438B-154A-9F40-8720840F38A0}"/>
                </a:ext>
              </a:extLst>
            </p:cNvPr>
            <p:cNvSpPr txBox="1">
              <a:spLocks noChangeArrowheads="1"/>
            </p:cNvSpPr>
            <p:nvPr/>
          </p:nvSpPr>
          <p:spPr bwMode="auto">
            <a:xfrm>
              <a:off x="1943952" y="1517650"/>
              <a:ext cx="453201" cy="479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Hi</a:t>
              </a:r>
            </a:p>
          </p:txBody>
        </p:sp>
        <p:sp>
          <p:nvSpPr>
            <p:cNvPr id="33" name="Line 66">
              <a:extLst>
                <a:ext uri="{FF2B5EF4-FFF2-40B4-BE49-F238E27FC236}">
                  <a16:creationId xmlns:a16="http://schemas.microsoft.com/office/drawing/2014/main" id="{0C516E48-2DE4-3149-8447-31AC0D7C2001}"/>
                </a:ext>
              </a:extLst>
            </p:cNvPr>
            <p:cNvSpPr>
              <a:spLocks noChangeShapeType="1"/>
            </p:cNvSpPr>
            <p:nvPr/>
          </p:nvSpPr>
          <p:spPr bwMode="auto">
            <a:xfrm flipV="1">
              <a:off x="1194652" y="2363787"/>
              <a:ext cx="2085975" cy="361950"/>
            </a:xfrm>
            <a:prstGeom prst="line">
              <a:avLst/>
            </a:prstGeom>
            <a:noFill/>
            <a:ln w="28575">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Text Box 67">
              <a:extLst>
                <a:ext uri="{FF2B5EF4-FFF2-40B4-BE49-F238E27FC236}">
                  <a16:creationId xmlns:a16="http://schemas.microsoft.com/office/drawing/2014/main" id="{9A720BAF-C5AE-F146-BCC0-6243F9E3C841}"/>
                </a:ext>
              </a:extLst>
            </p:cNvPr>
            <p:cNvSpPr txBox="1">
              <a:spLocks noChangeArrowheads="1"/>
            </p:cNvSpPr>
            <p:nvPr/>
          </p:nvSpPr>
          <p:spPr bwMode="auto">
            <a:xfrm>
              <a:off x="1934427" y="2141538"/>
              <a:ext cx="453201" cy="479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Hi</a:t>
              </a:r>
            </a:p>
          </p:txBody>
        </p:sp>
        <p:sp>
          <p:nvSpPr>
            <p:cNvPr id="35" name="Line 70">
              <a:extLst>
                <a:ext uri="{FF2B5EF4-FFF2-40B4-BE49-F238E27FC236}">
                  <a16:creationId xmlns:a16="http://schemas.microsoft.com/office/drawing/2014/main" id="{8826C88F-E23F-2F40-89A5-4D76FA76D21F}"/>
                </a:ext>
              </a:extLst>
            </p:cNvPr>
            <p:cNvSpPr>
              <a:spLocks noChangeShapeType="1"/>
            </p:cNvSpPr>
            <p:nvPr/>
          </p:nvSpPr>
          <p:spPr bwMode="auto">
            <a:xfrm>
              <a:off x="1178777" y="2795587"/>
              <a:ext cx="2162175" cy="43815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 name="Group 72">
              <a:extLst>
                <a:ext uri="{FF2B5EF4-FFF2-40B4-BE49-F238E27FC236}">
                  <a16:creationId xmlns:a16="http://schemas.microsoft.com/office/drawing/2014/main" id="{3DDA43ED-3942-3B4D-A72B-4CE38871104F}"/>
                </a:ext>
              </a:extLst>
            </p:cNvPr>
            <p:cNvGrpSpPr>
              <a:grpSpLocks/>
            </p:cNvGrpSpPr>
            <p:nvPr/>
          </p:nvGrpSpPr>
          <p:grpSpPr bwMode="auto">
            <a:xfrm>
              <a:off x="1683602" y="2727325"/>
              <a:ext cx="1082674" cy="847725"/>
              <a:chOff x="740" y="2747"/>
              <a:chExt cx="682" cy="534"/>
            </a:xfrm>
          </p:grpSpPr>
          <p:sp>
            <p:nvSpPr>
              <p:cNvPr id="41" name="Rectangle 71">
                <a:extLst>
                  <a:ext uri="{FF2B5EF4-FFF2-40B4-BE49-F238E27FC236}">
                    <a16:creationId xmlns:a16="http://schemas.microsoft.com/office/drawing/2014/main" id="{AD78BF49-805E-0248-8145-55080349035F}"/>
                  </a:ext>
                </a:extLst>
              </p:cNvPr>
              <p:cNvSpPr>
                <a:spLocks noChangeArrowheads="1"/>
              </p:cNvSpPr>
              <p:nvPr/>
            </p:nvSpPr>
            <p:spPr bwMode="auto">
              <a:xfrm>
                <a:off x="786" y="2790"/>
                <a:ext cx="588" cy="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 name="Text Box 69">
                <a:extLst>
                  <a:ext uri="{FF2B5EF4-FFF2-40B4-BE49-F238E27FC236}">
                    <a16:creationId xmlns:a16="http://schemas.microsoft.com/office/drawing/2014/main" id="{D3A27ACD-026F-D44F-8ADD-3DFD2776BACE}"/>
                  </a:ext>
                </a:extLst>
              </p:cNvPr>
              <p:cNvSpPr txBox="1">
                <a:spLocks noChangeArrowheads="1"/>
              </p:cNvSpPr>
              <p:nvPr/>
            </p:nvSpPr>
            <p:spPr bwMode="auto">
              <a:xfrm>
                <a:off x="740" y="2747"/>
                <a:ext cx="682" cy="53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t>Got the</a:t>
                </a:r>
              </a:p>
              <a:p>
                <a:pPr algn="ctr"/>
                <a:r>
                  <a:rPr lang="en-US" sz="2000" dirty="0"/>
                  <a:t>time?</a:t>
                </a:r>
              </a:p>
            </p:txBody>
          </p:sp>
        </p:grpSp>
        <p:sp>
          <p:nvSpPr>
            <p:cNvPr id="37" name="Line 73">
              <a:extLst>
                <a:ext uri="{FF2B5EF4-FFF2-40B4-BE49-F238E27FC236}">
                  <a16:creationId xmlns:a16="http://schemas.microsoft.com/office/drawing/2014/main" id="{2725FF3E-117A-444F-A4B4-6622D3A34DF5}"/>
                </a:ext>
              </a:extLst>
            </p:cNvPr>
            <p:cNvSpPr>
              <a:spLocks noChangeShapeType="1"/>
            </p:cNvSpPr>
            <p:nvPr/>
          </p:nvSpPr>
          <p:spPr bwMode="auto">
            <a:xfrm flipV="1">
              <a:off x="1340702" y="3367087"/>
              <a:ext cx="1952625" cy="333375"/>
            </a:xfrm>
            <a:prstGeom prst="line">
              <a:avLst/>
            </a:prstGeom>
            <a:noFill/>
            <a:ln w="28575">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8" name="Group 76">
              <a:extLst>
                <a:ext uri="{FF2B5EF4-FFF2-40B4-BE49-F238E27FC236}">
                  <a16:creationId xmlns:a16="http://schemas.microsoft.com/office/drawing/2014/main" id="{D8260505-4132-F24D-AB38-8E02347DFB85}"/>
                </a:ext>
              </a:extLst>
            </p:cNvPr>
            <p:cNvGrpSpPr>
              <a:grpSpLocks/>
            </p:cNvGrpSpPr>
            <p:nvPr/>
          </p:nvGrpSpPr>
          <p:grpSpPr bwMode="auto">
            <a:xfrm>
              <a:off x="1810603" y="3371850"/>
              <a:ext cx="830263" cy="552450"/>
              <a:chOff x="1046" y="2771"/>
              <a:chExt cx="523" cy="348"/>
            </a:xfrm>
          </p:grpSpPr>
          <p:sp>
            <p:nvSpPr>
              <p:cNvPr id="39" name="Rectangle 75">
                <a:extLst>
                  <a:ext uri="{FF2B5EF4-FFF2-40B4-BE49-F238E27FC236}">
                    <a16:creationId xmlns:a16="http://schemas.microsoft.com/office/drawing/2014/main" id="{DEE8ED12-AFEF-C248-82A5-5B655B4E93C2}"/>
                  </a:ext>
                </a:extLst>
              </p:cNvPr>
              <p:cNvSpPr>
                <a:spLocks noChangeArrowheads="1"/>
              </p:cNvSpPr>
              <p:nvPr/>
            </p:nvSpPr>
            <p:spPr bwMode="auto">
              <a:xfrm>
                <a:off x="1104" y="2820"/>
                <a:ext cx="444" cy="18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 name="Text Box 74">
                <a:extLst>
                  <a:ext uri="{FF2B5EF4-FFF2-40B4-BE49-F238E27FC236}">
                    <a16:creationId xmlns:a16="http://schemas.microsoft.com/office/drawing/2014/main" id="{F4AADC4B-7B5E-8C49-98E1-8129E6780173}"/>
                  </a:ext>
                </a:extLst>
              </p:cNvPr>
              <p:cNvSpPr txBox="1">
                <a:spLocks noChangeArrowheads="1"/>
              </p:cNvSpPr>
              <p:nvPr/>
            </p:nvSpPr>
            <p:spPr bwMode="auto">
              <a:xfrm>
                <a:off x="1046" y="2771"/>
                <a:ext cx="523" cy="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2:00</a:t>
                </a:r>
              </a:p>
            </p:txBody>
          </p:sp>
        </p:grpSp>
      </p:grpSp>
      <p:grpSp>
        <p:nvGrpSpPr>
          <p:cNvPr id="7" name="Group 6">
            <a:extLst>
              <a:ext uri="{FF2B5EF4-FFF2-40B4-BE49-F238E27FC236}">
                <a16:creationId xmlns:a16="http://schemas.microsoft.com/office/drawing/2014/main" id="{2708E6DE-C1DD-7A41-B147-A6C4F50760F1}"/>
              </a:ext>
            </a:extLst>
          </p:cNvPr>
          <p:cNvGrpSpPr/>
          <p:nvPr/>
        </p:nvGrpSpPr>
        <p:grpSpPr>
          <a:xfrm>
            <a:off x="5222751" y="2911910"/>
            <a:ext cx="3820647" cy="3452970"/>
            <a:chOff x="5222751" y="2911910"/>
            <a:chExt cx="3820647" cy="3452970"/>
          </a:xfrm>
        </p:grpSpPr>
        <p:grpSp>
          <p:nvGrpSpPr>
            <p:cNvPr id="43" name="Group 42">
              <a:extLst>
                <a:ext uri="{FF2B5EF4-FFF2-40B4-BE49-F238E27FC236}">
                  <a16:creationId xmlns:a16="http://schemas.microsoft.com/office/drawing/2014/main" id="{676A5777-C6FE-2140-970B-A382D5843F67}"/>
                </a:ext>
              </a:extLst>
            </p:cNvPr>
            <p:cNvGrpSpPr/>
            <p:nvPr/>
          </p:nvGrpSpPr>
          <p:grpSpPr>
            <a:xfrm>
              <a:off x="5222751" y="3427999"/>
              <a:ext cx="3820647" cy="2936881"/>
              <a:chOff x="4275138" y="2339975"/>
              <a:chExt cx="3820647" cy="2936881"/>
            </a:xfrm>
          </p:grpSpPr>
          <p:sp>
            <p:nvSpPr>
              <p:cNvPr id="44" name="Rectangle 96">
                <a:extLst>
                  <a:ext uri="{FF2B5EF4-FFF2-40B4-BE49-F238E27FC236}">
                    <a16:creationId xmlns:a16="http://schemas.microsoft.com/office/drawing/2014/main" id="{C9AA1472-4337-C945-A721-77F2E2DAADE2}"/>
                  </a:ext>
                </a:extLst>
              </p:cNvPr>
              <p:cNvSpPr>
                <a:spLocks noChangeArrowheads="1"/>
              </p:cNvSpPr>
              <p:nvPr/>
            </p:nvSpPr>
            <p:spPr bwMode="auto">
              <a:xfrm>
                <a:off x="5441950" y="4078288"/>
                <a:ext cx="2653835" cy="2149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CC0000"/>
                  </a:solidFill>
                </a:endParaRPr>
              </a:p>
            </p:txBody>
          </p:sp>
          <p:sp>
            <p:nvSpPr>
              <p:cNvPr id="45" name="Line 85">
                <a:extLst>
                  <a:ext uri="{FF2B5EF4-FFF2-40B4-BE49-F238E27FC236}">
                    <a16:creationId xmlns:a16="http://schemas.microsoft.com/office/drawing/2014/main" id="{3CDAA091-9E29-9744-9B6B-29190A4BECBC}"/>
                  </a:ext>
                </a:extLst>
              </p:cNvPr>
              <p:cNvSpPr>
                <a:spLocks noChangeShapeType="1"/>
              </p:cNvSpPr>
              <p:nvPr/>
            </p:nvSpPr>
            <p:spPr bwMode="auto">
              <a:xfrm flipV="1">
                <a:off x="5131435" y="4835531"/>
                <a:ext cx="2343150" cy="428625"/>
              </a:xfrm>
              <a:prstGeom prst="line">
                <a:avLst/>
              </a:prstGeom>
              <a:noFill/>
              <a:ln w="28575">
                <a:solidFill>
                  <a:srgbClr val="3A1FFF"/>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 name="Line 89">
                <a:extLst>
                  <a:ext uri="{FF2B5EF4-FFF2-40B4-BE49-F238E27FC236}">
                    <a16:creationId xmlns:a16="http://schemas.microsoft.com/office/drawing/2014/main" id="{DCE0813F-A616-3948-93C9-1CA96FD4DC1D}"/>
                  </a:ext>
                </a:extLst>
              </p:cNvPr>
              <p:cNvSpPr>
                <a:spLocks noChangeShapeType="1"/>
              </p:cNvSpPr>
              <p:nvPr/>
            </p:nvSpPr>
            <p:spPr bwMode="auto">
              <a:xfrm>
                <a:off x="5180013" y="2811463"/>
                <a:ext cx="2176462" cy="347662"/>
              </a:xfrm>
              <a:prstGeom prst="line">
                <a:avLst/>
              </a:prstGeom>
              <a:noFill/>
              <a:ln w="28575">
                <a:solidFill>
                  <a:srgbClr val="3A1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7" name="Line 90">
                <a:extLst>
                  <a:ext uri="{FF2B5EF4-FFF2-40B4-BE49-F238E27FC236}">
                    <a16:creationId xmlns:a16="http://schemas.microsoft.com/office/drawing/2014/main" id="{F813E286-6EE8-6741-B92C-D8ECA23CC9EF}"/>
                  </a:ext>
                </a:extLst>
              </p:cNvPr>
              <p:cNvSpPr>
                <a:spLocks noChangeShapeType="1"/>
              </p:cNvSpPr>
              <p:nvPr/>
            </p:nvSpPr>
            <p:spPr bwMode="auto">
              <a:xfrm flipV="1">
                <a:off x="5118100" y="3317875"/>
                <a:ext cx="2216150" cy="398463"/>
              </a:xfrm>
              <a:prstGeom prst="line">
                <a:avLst/>
              </a:prstGeom>
              <a:noFill/>
              <a:ln w="28575">
                <a:solidFill>
                  <a:srgbClr val="3A1FFF"/>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 name="Rectangle 92">
                <a:extLst>
                  <a:ext uri="{FF2B5EF4-FFF2-40B4-BE49-F238E27FC236}">
                    <a16:creationId xmlns:a16="http://schemas.microsoft.com/office/drawing/2014/main" id="{601BD9C4-1A70-9244-AD3F-60866DFE046B}"/>
                  </a:ext>
                </a:extLst>
              </p:cNvPr>
              <p:cNvSpPr>
                <a:spLocks noChangeArrowheads="1"/>
              </p:cNvSpPr>
              <p:nvPr/>
            </p:nvSpPr>
            <p:spPr bwMode="auto">
              <a:xfrm>
                <a:off x="5553075" y="3340100"/>
                <a:ext cx="1438275" cy="3937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 name="Text Box 91">
                <a:extLst>
                  <a:ext uri="{FF2B5EF4-FFF2-40B4-BE49-F238E27FC236}">
                    <a16:creationId xmlns:a16="http://schemas.microsoft.com/office/drawing/2014/main" id="{DA21F38F-9706-BA44-8168-FBFCC84ACB76}"/>
                  </a:ext>
                </a:extLst>
              </p:cNvPr>
              <p:cNvSpPr txBox="1">
                <a:spLocks noChangeArrowheads="1"/>
              </p:cNvSpPr>
              <p:nvPr/>
            </p:nvSpPr>
            <p:spPr bwMode="auto">
              <a:xfrm>
                <a:off x="5370513" y="3341688"/>
                <a:ext cx="180975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5000"/>
                  </a:lnSpc>
                </a:pPr>
                <a:r>
                  <a:rPr lang="en-US" sz="1800"/>
                  <a:t>TCP connection</a:t>
                </a:r>
              </a:p>
              <a:p>
                <a:pPr algn="ctr">
                  <a:lnSpc>
                    <a:spcPct val="85000"/>
                  </a:lnSpc>
                </a:pPr>
                <a:r>
                  <a:rPr lang="en-US" sz="1800"/>
                  <a:t>response</a:t>
                </a:r>
              </a:p>
            </p:txBody>
          </p:sp>
          <p:sp>
            <p:nvSpPr>
              <p:cNvPr id="50" name="Line 94">
                <a:extLst>
                  <a:ext uri="{FF2B5EF4-FFF2-40B4-BE49-F238E27FC236}">
                    <a16:creationId xmlns:a16="http://schemas.microsoft.com/office/drawing/2014/main" id="{B571FE83-83E0-FB45-8368-6A5F46954475}"/>
                  </a:ext>
                </a:extLst>
              </p:cNvPr>
              <p:cNvSpPr>
                <a:spLocks noChangeShapeType="1"/>
              </p:cNvSpPr>
              <p:nvPr/>
            </p:nvSpPr>
            <p:spPr bwMode="auto">
              <a:xfrm>
                <a:off x="5131435" y="4139743"/>
                <a:ext cx="2339045" cy="585709"/>
              </a:xfrm>
              <a:prstGeom prst="line">
                <a:avLst/>
              </a:prstGeom>
              <a:noFill/>
              <a:ln w="28575">
                <a:solidFill>
                  <a:srgbClr val="3A1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1" name="Rectangle 99">
                <a:extLst>
                  <a:ext uri="{FF2B5EF4-FFF2-40B4-BE49-F238E27FC236}">
                    <a16:creationId xmlns:a16="http://schemas.microsoft.com/office/drawing/2014/main" id="{0A25B103-1FC4-FA4F-8C9F-E5F649B82305}"/>
                  </a:ext>
                </a:extLst>
              </p:cNvPr>
              <p:cNvSpPr>
                <a:spLocks noChangeArrowheads="1"/>
              </p:cNvSpPr>
              <p:nvPr/>
            </p:nvSpPr>
            <p:spPr bwMode="auto">
              <a:xfrm>
                <a:off x="5934075" y="4624388"/>
                <a:ext cx="919163" cy="2952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2" name="Text Box 100">
                <a:extLst>
                  <a:ext uri="{FF2B5EF4-FFF2-40B4-BE49-F238E27FC236}">
                    <a16:creationId xmlns:a16="http://schemas.microsoft.com/office/drawing/2014/main" id="{DC5D06FC-E370-5D43-9BC9-C2D50B6D5D05}"/>
                  </a:ext>
                </a:extLst>
              </p:cNvPr>
              <p:cNvSpPr txBox="1">
                <a:spLocks noChangeArrowheads="1"/>
              </p:cNvSpPr>
              <p:nvPr/>
            </p:nvSpPr>
            <p:spPr bwMode="auto">
              <a:xfrm>
                <a:off x="5866448" y="4819656"/>
                <a:ext cx="930275" cy="457200"/>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&lt;file&gt;</a:t>
                </a:r>
              </a:p>
            </p:txBody>
          </p:sp>
          <p:sp>
            <p:nvSpPr>
              <p:cNvPr id="53" name="Rectangle 52">
                <a:extLst>
                  <a:ext uri="{FF2B5EF4-FFF2-40B4-BE49-F238E27FC236}">
                    <a16:creationId xmlns:a16="http://schemas.microsoft.com/office/drawing/2014/main" id="{A1AE4130-820C-4141-89CF-2D0897D02794}"/>
                  </a:ext>
                </a:extLst>
              </p:cNvPr>
              <p:cNvSpPr>
                <a:spLocks noChangeArrowheads="1"/>
              </p:cNvSpPr>
              <p:nvPr/>
            </p:nvSpPr>
            <p:spPr bwMode="auto">
              <a:xfrm>
                <a:off x="5465763" y="2751138"/>
                <a:ext cx="1365250" cy="4397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4" name="Text Box 91">
                <a:extLst>
                  <a:ext uri="{FF2B5EF4-FFF2-40B4-BE49-F238E27FC236}">
                    <a16:creationId xmlns:a16="http://schemas.microsoft.com/office/drawing/2014/main" id="{336954B9-C279-2148-ABDD-5BA239CA5FB3}"/>
                  </a:ext>
                </a:extLst>
              </p:cNvPr>
              <p:cNvSpPr txBox="1">
                <a:spLocks noChangeArrowheads="1"/>
              </p:cNvSpPr>
              <p:nvPr/>
            </p:nvSpPr>
            <p:spPr bwMode="auto">
              <a:xfrm>
                <a:off x="5414963" y="2682875"/>
                <a:ext cx="180975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5000"/>
                  </a:lnSpc>
                </a:pPr>
                <a:r>
                  <a:rPr lang="en-US" sz="1800" dirty="0"/>
                  <a:t>TCP connection</a:t>
                </a:r>
              </a:p>
              <a:p>
                <a:pPr algn="ctr">
                  <a:lnSpc>
                    <a:spcPct val="85000"/>
                  </a:lnSpc>
                </a:pPr>
                <a:r>
                  <a:rPr lang="en-US" sz="1800" dirty="0"/>
                  <a:t>request</a:t>
                </a:r>
              </a:p>
            </p:txBody>
          </p:sp>
          <p:grpSp>
            <p:nvGrpSpPr>
              <p:cNvPr id="55" name="Group 57">
                <a:extLst>
                  <a:ext uri="{FF2B5EF4-FFF2-40B4-BE49-F238E27FC236}">
                    <a16:creationId xmlns:a16="http://schemas.microsoft.com/office/drawing/2014/main" id="{8DB85751-30CE-8641-9CE3-C7C0B72F22C2}"/>
                  </a:ext>
                </a:extLst>
              </p:cNvPr>
              <p:cNvGrpSpPr>
                <a:grpSpLocks/>
              </p:cNvGrpSpPr>
              <p:nvPr/>
            </p:nvGrpSpPr>
            <p:grpSpPr bwMode="auto">
              <a:xfrm>
                <a:off x="7412038" y="2782888"/>
                <a:ext cx="431800" cy="755650"/>
                <a:chOff x="4140" y="429"/>
                <a:chExt cx="1425" cy="2396"/>
              </a:xfrm>
            </p:grpSpPr>
            <p:sp>
              <p:nvSpPr>
                <p:cNvPr id="60" name="Freeform 58">
                  <a:extLst>
                    <a:ext uri="{FF2B5EF4-FFF2-40B4-BE49-F238E27FC236}">
                      <a16:creationId xmlns:a16="http://schemas.microsoft.com/office/drawing/2014/main" id="{EA830981-BA23-B843-9E25-8996BE2ECB5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 name="Rectangle 59">
                  <a:extLst>
                    <a:ext uri="{FF2B5EF4-FFF2-40B4-BE49-F238E27FC236}">
                      <a16:creationId xmlns:a16="http://schemas.microsoft.com/office/drawing/2014/main" id="{FF86A47F-E466-F345-AAD3-CC01EDAC5076}"/>
                    </a:ext>
                  </a:extLst>
                </p:cNvPr>
                <p:cNvSpPr>
                  <a:spLocks noChangeArrowheads="1"/>
                </p:cNvSpPr>
                <p:nvPr/>
              </p:nvSpPr>
              <p:spPr bwMode="auto">
                <a:xfrm>
                  <a:off x="4208" y="429"/>
                  <a:ext cx="1043"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 name="Freeform 60">
                  <a:extLst>
                    <a:ext uri="{FF2B5EF4-FFF2-40B4-BE49-F238E27FC236}">
                      <a16:creationId xmlns:a16="http://schemas.microsoft.com/office/drawing/2014/main" id="{87E4EB33-20E5-964B-937E-3C1DEFBE404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3" name="Freeform 61">
                  <a:extLst>
                    <a:ext uri="{FF2B5EF4-FFF2-40B4-BE49-F238E27FC236}">
                      <a16:creationId xmlns:a16="http://schemas.microsoft.com/office/drawing/2014/main" id="{02DA3A55-E625-F043-8530-7DEF2C1BC1D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4" name="Rectangle 62">
                  <a:extLst>
                    <a:ext uri="{FF2B5EF4-FFF2-40B4-BE49-F238E27FC236}">
                      <a16:creationId xmlns:a16="http://schemas.microsoft.com/office/drawing/2014/main" id="{C67A8C12-807A-5B48-9F56-CE6663CC4595}"/>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65" name="Group 63">
                  <a:extLst>
                    <a:ext uri="{FF2B5EF4-FFF2-40B4-BE49-F238E27FC236}">
                      <a16:creationId xmlns:a16="http://schemas.microsoft.com/office/drawing/2014/main" id="{6FBECD8B-F591-A74D-BAAA-0771EAEC1D96}"/>
                    </a:ext>
                  </a:extLst>
                </p:cNvPr>
                <p:cNvGrpSpPr>
                  <a:grpSpLocks/>
                </p:cNvGrpSpPr>
                <p:nvPr/>
              </p:nvGrpSpPr>
              <p:grpSpPr bwMode="auto">
                <a:xfrm>
                  <a:off x="4749" y="668"/>
                  <a:ext cx="581" cy="145"/>
                  <a:chOff x="614" y="2568"/>
                  <a:chExt cx="725" cy="139"/>
                </a:xfrm>
              </p:grpSpPr>
              <p:sp>
                <p:nvSpPr>
                  <p:cNvPr id="90" name="AutoShape 64">
                    <a:extLst>
                      <a:ext uri="{FF2B5EF4-FFF2-40B4-BE49-F238E27FC236}">
                        <a16:creationId xmlns:a16="http://schemas.microsoft.com/office/drawing/2014/main" id="{0393F26C-9F81-784B-86AB-2694AF988601}"/>
                      </a:ext>
                    </a:extLst>
                  </p:cNvPr>
                  <p:cNvSpPr>
                    <a:spLocks noChangeArrowheads="1"/>
                  </p:cNvSpPr>
                  <p:nvPr/>
                </p:nvSpPr>
                <p:spPr bwMode="auto">
                  <a:xfrm>
                    <a:off x="612" y="2566"/>
                    <a:ext cx="726" cy="140"/>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1" name="AutoShape 65">
                    <a:extLst>
                      <a:ext uri="{FF2B5EF4-FFF2-40B4-BE49-F238E27FC236}">
                        <a16:creationId xmlns:a16="http://schemas.microsoft.com/office/drawing/2014/main" id="{1C593306-232E-224C-BD77-4D59B414B6DB}"/>
                      </a:ext>
                    </a:extLst>
                  </p:cNvPr>
                  <p:cNvSpPr>
                    <a:spLocks noChangeArrowheads="1"/>
                  </p:cNvSpPr>
                  <p:nvPr/>
                </p:nvSpPr>
                <p:spPr bwMode="auto">
                  <a:xfrm>
                    <a:off x="625" y="2580"/>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66" name="Rectangle 66">
                  <a:extLst>
                    <a:ext uri="{FF2B5EF4-FFF2-40B4-BE49-F238E27FC236}">
                      <a16:creationId xmlns:a16="http://schemas.microsoft.com/office/drawing/2014/main" id="{716D611D-0129-104C-861C-653D4284B980}"/>
                    </a:ext>
                  </a:extLst>
                </p:cNvPr>
                <p:cNvSpPr>
                  <a:spLocks noChangeArrowheads="1"/>
                </p:cNvSpPr>
                <p:nvPr/>
              </p:nvSpPr>
              <p:spPr bwMode="auto">
                <a:xfrm>
                  <a:off x="4224" y="1018"/>
                  <a:ext cx="597" cy="50"/>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67" name="Group 67">
                  <a:extLst>
                    <a:ext uri="{FF2B5EF4-FFF2-40B4-BE49-F238E27FC236}">
                      <a16:creationId xmlns:a16="http://schemas.microsoft.com/office/drawing/2014/main" id="{100AC5BF-B3BE-0141-9EBB-AC793134BAC6}"/>
                    </a:ext>
                  </a:extLst>
                </p:cNvPr>
                <p:cNvGrpSpPr>
                  <a:grpSpLocks/>
                </p:cNvGrpSpPr>
                <p:nvPr/>
              </p:nvGrpSpPr>
              <p:grpSpPr bwMode="auto">
                <a:xfrm>
                  <a:off x="4747" y="994"/>
                  <a:ext cx="581" cy="134"/>
                  <a:chOff x="614" y="2568"/>
                  <a:chExt cx="725" cy="139"/>
                </a:xfrm>
              </p:grpSpPr>
              <p:sp>
                <p:nvSpPr>
                  <p:cNvPr id="88" name="AutoShape 68">
                    <a:extLst>
                      <a:ext uri="{FF2B5EF4-FFF2-40B4-BE49-F238E27FC236}">
                        <a16:creationId xmlns:a16="http://schemas.microsoft.com/office/drawing/2014/main" id="{5C3D792C-5DBA-714D-BD8D-362E678EC9A4}"/>
                      </a:ext>
                    </a:extLst>
                  </p:cNvPr>
                  <p:cNvSpPr>
                    <a:spLocks noChangeArrowheads="1"/>
                  </p:cNvSpPr>
                  <p:nvPr/>
                </p:nvSpPr>
                <p:spPr bwMode="auto">
                  <a:xfrm>
                    <a:off x="615" y="2567"/>
                    <a:ext cx="726" cy="141"/>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89" name="AutoShape 69">
                    <a:extLst>
                      <a:ext uri="{FF2B5EF4-FFF2-40B4-BE49-F238E27FC236}">
                        <a16:creationId xmlns:a16="http://schemas.microsoft.com/office/drawing/2014/main" id="{B3E7768B-9679-F544-B671-97BD48AD5771}"/>
                      </a:ext>
                    </a:extLst>
                  </p:cNvPr>
                  <p:cNvSpPr>
                    <a:spLocks noChangeArrowheads="1"/>
                  </p:cNvSpPr>
                  <p:nvPr/>
                </p:nvSpPr>
                <p:spPr bwMode="auto">
                  <a:xfrm>
                    <a:off x="628" y="2582"/>
                    <a:ext cx="693"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68" name="Rectangle 70">
                  <a:extLst>
                    <a:ext uri="{FF2B5EF4-FFF2-40B4-BE49-F238E27FC236}">
                      <a16:creationId xmlns:a16="http://schemas.microsoft.com/office/drawing/2014/main" id="{8E123C0E-26FC-894A-8F95-E8C435FCB64D}"/>
                    </a:ext>
                  </a:extLst>
                </p:cNvPr>
                <p:cNvSpPr>
                  <a:spLocks noChangeArrowheads="1"/>
                </p:cNvSpPr>
                <p:nvPr/>
              </p:nvSpPr>
              <p:spPr bwMode="auto">
                <a:xfrm>
                  <a:off x="4219" y="1360"/>
                  <a:ext cx="592" cy="4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9" name="Rectangle 71">
                  <a:extLst>
                    <a:ext uri="{FF2B5EF4-FFF2-40B4-BE49-F238E27FC236}">
                      <a16:creationId xmlns:a16="http://schemas.microsoft.com/office/drawing/2014/main" id="{A2CCBC1A-3C65-3D4B-B3DB-32369E976F42}"/>
                    </a:ext>
                  </a:extLst>
                </p:cNvPr>
                <p:cNvSpPr>
                  <a:spLocks noChangeArrowheads="1"/>
                </p:cNvSpPr>
                <p:nvPr/>
              </p:nvSpPr>
              <p:spPr bwMode="auto">
                <a:xfrm>
                  <a:off x="4229" y="1657"/>
                  <a:ext cx="597" cy="45"/>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70" name="Group 72">
                  <a:extLst>
                    <a:ext uri="{FF2B5EF4-FFF2-40B4-BE49-F238E27FC236}">
                      <a16:creationId xmlns:a16="http://schemas.microsoft.com/office/drawing/2014/main" id="{894FE84D-0AD8-614E-BB7D-6A905B3435E8}"/>
                    </a:ext>
                  </a:extLst>
                </p:cNvPr>
                <p:cNvGrpSpPr>
                  <a:grpSpLocks/>
                </p:cNvGrpSpPr>
                <p:nvPr/>
              </p:nvGrpSpPr>
              <p:grpSpPr bwMode="auto">
                <a:xfrm>
                  <a:off x="4735" y="1627"/>
                  <a:ext cx="582" cy="151"/>
                  <a:chOff x="614" y="2568"/>
                  <a:chExt cx="725" cy="139"/>
                </a:xfrm>
              </p:grpSpPr>
              <p:sp>
                <p:nvSpPr>
                  <p:cNvPr id="86" name="AutoShape 73">
                    <a:extLst>
                      <a:ext uri="{FF2B5EF4-FFF2-40B4-BE49-F238E27FC236}">
                        <a16:creationId xmlns:a16="http://schemas.microsoft.com/office/drawing/2014/main" id="{D39D423C-0D57-FA4F-95CE-ABC5B9D86227}"/>
                      </a:ext>
                    </a:extLst>
                  </p:cNvPr>
                  <p:cNvSpPr>
                    <a:spLocks noChangeArrowheads="1"/>
                  </p:cNvSpPr>
                  <p:nvPr/>
                </p:nvSpPr>
                <p:spPr bwMode="auto">
                  <a:xfrm>
                    <a:off x="617" y="2568"/>
                    <a:ext cx="724" cy="139"/>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87" name="AutoShape 74">
                    <a:extLst>
                      <a:ext uri="{FF2B5EF4-FFF2-40B4-BE49-F238E27FC236}">
                        <a16:creationId xmlns:a16="http://schemas.microsoft.com/office/drawing/2014/main" id="{71BD279F-7A73-F94C-8129-E8936234531B}"/>
                      </a:ext>
                    </a:extLst>
                  </p:cNvPr>
                  <p:cNvSpPr>
                    <a:spLocks noChangeArrowheads="1"/>
                  </p:cNvSpPr>
                  <p:nvPr/>
                </p:nvSpPr>
                <p:spPr bwMode="auto">
                  <a:xfrm>
                    <a:off x="630" y="2582"/>
                    <a:ext cx="692"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71" name="Freeform 75">
                  <a:extLst>
                    <a:ext uri="{FF2B5EF4-FFF2-40B4-BE49-F238E27FC236}">
                      <a16:creationId xmlns:a16="http://schemas.microsoft.com/office/drawing/2014/main" id="{304DA1D2-152F-6549-9D6C-95470E3FC2F3}"/>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72" name="Group 76">
                  <a:extLst>
                    <a:ext uri="{FF2B5EF4-FFF2-40B4-BE49-F238E27FC236}">
                      <a16:creationId xmlns:a16="http://schemas.microsoft.com/office/drawing/2014/main" id="{DC70DFE8-565B-5843-B741-23067E305110}"/>
                    </a:ext>
                  </a:extLst>
                </p:cNvPr>
                <p:cNvGrpSpPr>
                  <a:grpSpLocks/>
                </p:cNvGrpSpPr>
                <p:nvPr/>
              </p:nvGrpSpPr>
              <p:grpSpPr bwMode="auto">
                <a:xfrm>
                  <a:off x="4739" y="1327"/>
                  <a:ext cx="582" cy="139"/>
                  <a:chOff x="614" y="2568"/>
                  <a:chExt cx="725" cy="139"/>
                </a:xfrm>
              </p:grpSpPr>
              <p:sp>
                <p:nvSpPr>
                  <p:cNvPr id="84" name="AutoShape 77">
                    <a:extLst>
                      <a:ext uri="{FF2B5EF4-FFF2-40B4-BE49-F238E27FC236}">
                        <a16:creationId xmlns:a16="http://schemas.microsoft.com/office/drawing/2014/main" id="{56A70787-4485-BC42-B5E3-51864AFE5C3C}"/>
                      </a:ext>
                    </a:extLst>
                  </p:cNvPr>
                  <p:cNvSpPr>
                    <a:spLocks noChangeArrowheads="1"/>
                  </p:cNvSpPr>
                  <p:nvPr/>
                </p:nvSpPr>
                <p:spPr bwMode="auto">
                  <a:xfrm>
                    <a:off x="612" y="2566"/>
                    <a:ext cx="724" cy="141"/>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85" name="AutoShape 78">
                    <a:extLst>
                      <a:ext uri="{FF2B5EF4-FFF2-40B4-BE49-F238E27FC236}">
                        <a16:creationId xmlns:a16="http://schemas.microsoft.com/office/drawing/2014/main" id="{3AA32CD6-B69A-4743-995A-0F1C11437D49}"/>
                      </a:ext>
                    </a:extLst>
                  </p:cNvPr>
                  <p:cNvSpPr>
                    <a:spLocks noChangeArrowheads="1"/>
                  </p:cNvSpPr>
                  <p:nvPr/>
                </p:nvSpPr>
                <p:spPr bwMode="auto">
                  <a:xfrm>
                    <a:off x="625" y="2581"/>
                    <a:ext cx="692"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73" name="Rectangle 79">
                  <a:extLst>
                    <a:ext uri="{FF2B5EF4-FFF2-40B4-BE49-F238E27FC236}">
                      <a16:creationId xmlns:a16="http://schemas.microsoft.com/office/drawing/2014/main" id="{32922F91-8049-A44C-A523-EE89C46DFDF1}"/>
                    </a:ext>
                  </a:extLst>
                </p:cNvPr>
                <p:cNvSpPr>
                  <a:spLocks noChangeArrowheads="1"/>
                </p:cNvSpPr>
                <p:nvPr/>
              </p:nvSpPr>
              <p:spPr bwMode="auto">
                <a:xfrm>
                  <a:off x="5251"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74" name="Freeform 80">
                  <a:extLst>
                    <a:ext uri="{FF2B5EF4-FFF2-40B4-BE49-F238E27FC236}">
                      <a16:creationId xmlns:a16="http://schemas.microsoft.com/office/drawing/2014/main" id="{A5E39208-C3F0-EA49-BF11-4F15875D9C02}"/>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5" name="Freeform 81">
                  <a:extLst>
                    <a:ext uri="{FF2B5EF4-FFF2-40B4-BE49-F238E27FC236}">
                      <a16:creationId xmlns:a16="http://schemas.microsoft.com/office/drawing/2014/main" id="{7DBD9CE4-D271-8448-9AD7-19BEAE066F15}"/>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7 h 288"/>
                    <a:gd name="T6" fmla="*/ 2 w 304"/>
                    <a:gd name="T7" fmla="*/ 2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6" name="Oval 82">
                  <a:extLst>
                    <a:ext uri="{FF2B5EF4-FFF2-40B4-BE49-F238E27FC236}">
                      <a16:creationId xmlns:a16="http://schemas.microsoft.com/office/drawing/2014/main" id="{AEDC107A-D0D0-B04A-9F84-589D43266BCE}"/>
                    </a:ext>
                  </a:extLst>
                </p:cNvPr>
                <p:cNvSpPr>
                  <a:spLocks noChangeArrowheads="1"/>
                </p:cNvSpPr>
                <p:nvPr/>
              </p:nvSpPr>
              <p:spPr bwMode="auto">
                <a:xfrm>
                  <a:off x="5518" y="2609"/>
                  <a:ext cx="47" cy="101"/>
                </a:xfrm>
                <a:prstGeom prst="ellipse">
                  <a:avLst/>
                </a:pr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7" name="Freeform 83">
                  <a:extLst>
                    <a:ext uri="{FF2B5EF4-FFF2-40B4-BE49-F238E27FC236}">
                      <a16:creationId xmlns:a16="http://schemas.microsoft.com/office/drawing/2014/main" id="{0C14BCDC-744E-8744-BDAA-DDE5CF34BB3B}"/>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 name="AutoShape 84">
                  <a:extLst>
                    <a:ext uri="{FF2B5EF4-FFF2-40B4-BE49-F238E27FC236}">
                      <a16:creationId xmlns:a16="http://schemas.microsoft.com/office/drawing/2014/main" id="{D299BFF3-0BA3-B744-AC23-89E93B2DA492}"/>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79" name="AutoShape 85">
                  <a:extLst>
                    <a:ext uri="{FF2B5EF4-FFF2-40B4-BE49-F238E27FC236}">
                      <a16:creationId xmlns:a16="http://schemas.microsoft.com/office/drawing/2014/main" id="{29E31A1F-695D-6444-BA80-D9A69B755BB3}"/>
                    </a:ext>
                  </a:extLst>
                </p:cNvPr>
                <p:cNvSpPr>
                  <a:spLocks noChangeArrowheads="1"/>
                </p:cNvSpPr>
                <p:nvPr/>
              </p:nvSpPr>
              <p:spPr bwMode="auto">
                <a:xfrm>
                  <a:off x="4208" y="2709"/>
                  <a:ext cx="1069"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80" name="Oval 86">
                  <a:extLst>
                    <a:ext uri="{FF2B5EF4-FFF2-40B4-BE49-F238E27FC236}">
                      <a16:creationId xmlns:a16="http://schemas.microsoft.com/office/drawing/2014/main" id="{DA5D16A8-739B-9C46-B203-D03118B81BBC}"/>
                    </a:ext>
                  </a:extLst>
                </p:cNvPr>
                <p:cNvSpPr>
                  <a:spLocks noChangeArrowheads="1"/>
                </p:cNvSpPr>
                <p:nvPr/>
              </p:nvSpPr>
              <p:spPr bwMode="auto">
                <a:xfrm>
                  <a:off x="4308" y="2382"/>
                  <a:ext cx="157" cy="14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81" name="Oval 87">
                  <a:extLst>
                    <a:ext uri="{FF2B5EF4-FFF2-40B4-BE49-F238E27FC236}">
                      <a16:creationId xmlns:a16="http://schemas.microsoft.com/office/drawing/2014/main" id="{E063E8C0-AB9C-CB4C-AA0B-A9308A76DDAA}"/>
                    </a:ext>
                  </a:extLst>
                </p:cNvPr>
                <p:cNvSpPr>
                  <a:spLocks noChangeArrowheads="1"/>
                </p:cNvSpPr>
                <p:nvPr/>
              </p:nvSpPr>
              <p:spPr bwMode="auto">
                <a:xfrm>
                  <a:off x="4486" y="2382"/>
                  <a:ext cx="162" cy="146"/>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endParaRPr lang="en-US" sz="1800"/>
                </a:p>
              </p:txBody>
            </p:sp>
            <p:sp>
              <p:nvSpPr>
                <p:cNvPr id="82" name="Oval 88">
                  <a:extLst>
                    <a:ext uri="{FF2B5EF4-FFF2-40B4-BE49-F238E27FC236}">
                      <a16:creationId xmlns:a16="http://schemas.microsoft.com/office/drawing/2014/main" id="{13BE90E0-10A4-3246-8652-308F5E215149}"/>
                    </a:ext>
                  </a:extLst>
                </p:cNvPr>
                <p:cNvSpPr>
                  <a:spLocks noChangeArrowheads="1"/>
                </p:cNvSpPr>
                <p:nvPr/>
              </p:nvSpPr>
              <p:spPr bwMode="auto">
                <a:xfrm>
                  <a:off x="4664" y="2382"/>
                  <a:ext cx="157" cy="141"/>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83" name="Rectangle 89">
                  <a:extLst>
                    <a:ext uri="{FF2B5EF4-FFF2-40B4-BE49-F238E27FC236}">
                      <a16:creationId xmlns:a16="http://schemas.microsoft.com/office/drawing/2014/main" id="{04DB38C7-65F3-6B46-9D27-5E58D166C370}"/>
                    </a:ext>
                  </a:extLst>
                </p:cNvPr>
                <p:cNvSpPr>
                  <a:spLocks noChangeArrowheads="1"/>
                </p:cNvSpPr>
                <p:nvPr/>
              </p:nvSpPr>
              <p:spPr bwMode="auto">
                <a:xfrm>
                  <a:off x="5062" y="1833"/>
                  <a:ext cx="84" cy="765"/>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56" name="Group 90">
                <a:extLst>
                  <a:ext uri="{FF2B5EF4-FFF2-40B4-BE49-F238E27FC236}">
                    <a16:creationId xmlns:a16="http://schemas.microsoft.com/office/drawing/2014/main" id="{C71414CF-60CF-C64F-BFC1-942818FB1852}"/>
                  </a:ext>
                </a:extLst>
              </p:cNvPr>
              <p:cNvGrpSpPr>
                <a:grpSpLocks/>
              </p:cNvGrpSpPr>
              <p:nvPr/>
            </p:nvGrpSpPr>
            <p:grpSpPr bwMode="auto">
              <a:xfrm>
                <a:off x="4275138" y="2339975"/>
                <a:ext cx="893762" cy="828675"/>
                <a:chOff x="-44" y="1473"/>
                <a:chExt cx="981" cy="1105"/>
              </a:xfrm>
            </p:grpSpPr>
            <p:pic>
              <p:nvPicPr>
                <p:cNvPr id="58" name="Picture 91" descr="desktop_computer_stylized_medium">
                  <a:extLst>
                    <a:ext uri="{FF2B5EF4-FFF2-40B4-BE49-F238E27FC236}">
                      <a16:creationId xmlns:a16="http://schemas.microsoft.com/office/drawing/2014/main" id="{A4AD2EC0-29F0-1A4B-8D9C-7C8C07EAE76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 name="Freeform 92">
                  <a:extLst>
                    <a:ext uri="{FF2B5EF4-FFF2-40B4-BE49-F238E27FC236}">
                      <a16:creationId xmlns:a16="http://schemas.microsoft.com/office/drawing/2014/main" id="{28D7DF4C-AFA5-C040-A72D-FD35F689061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sp>
            <p:nvSpPr>
              <p:cNvPr id="57" name="Text Box 95">
                <a:extLst>
                  <a:ext uri="{FF2B5EF4-FFF2-40B4-BE49-F238E27FC236}">
                    <a16:creationId xmlns:a16="http://schemas.microsoft.com/office/drawing/2014/main" id="{2236501D-99C7-324B-AE22-DFA17D75D5EC}"/>
                  </a:ext>
                </a:extLst>
              </p:cNvPr>
              <p:cNvSpPr txBox="1">
                <a:spLocks noChangeArrowheads="1"/>
              </p:cNvSpPr>
              <p:nvPr/>
            </p:nvSpPr>
            <p:spPr bwMode="auto">
              <a:xfrm>
                <a:off x="5065380" y="4257101"/>
                <a:ext cx="2996115" cy="225233"/>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Get http://</a:t>
                </a:r>
                <a:r>
                  <a:rPr lang="en-US" sz="1400" dirty="0" err="1"/>
                  <a:t>www.awl.com</a:t>
                </a:r>
                <a:r>
                  <a:rPr lang="en-US" sz="1400" dirty="0"/>
                  <a:t>/</a:t>
                </a:r>
                <a:r>
                  <a:rPr lang="en-US" sz="1400" dirty="0" err="1"/>
                  <a:t>kurose</a:t>
                </a:r>
                <a:r>
                  <a:rPr lang="en-US" sz="1400" dirty="0"/>
                  <a:t>-ross</a:t>
                </a:r>
                <a:endParaRPr lang="en-US" dirty="0"/>
              </a:p>
            </p:txBody>
          </p:sp>
        </p:grpSp>
        <p:sp>
          <p:nvSpPr>
            <p:cNvPr id="92" name="TextBox 91">
              <a:extLst>
                <a:ext uri="{FF2B5EF4-FFF2-40B4-BE49-F238E27FC236}">
                  <a16:creationId xmlns:a16="http://schemas.microsoft.com/office/drawing/2014/main" id="{33DEA1FC-2FEC-9745-86B5-01BB69A39D4C}"/>
                </a:ext>
              </a:extLst>
            </p:cNvPr>
            <p:cNvSpPr txBox="1"/>
            <p:nvPr/>
          </p:nvSpPr>
          <p:spPr>
            <a:xfrm>
              <a:off x="5370091" y="2911910"/>
              <a:ext cx="3441968" cy="523220"/>
            </a:xfrm>
            <a:prstGeom prst="rect">
              <a:avLst/>
            </a:prstGeom>
            <a:noFill/>
          </p:spPr>
          <p:txBody>
            <a:bodyPr wrap="none" rtlCol="0">
              <a:spAutoFit/>
            </a:bodyPr>
            <a:lstStyle/>
            <a:p>
              <a:pPr marL="365760" lvl="0" indent="-365760" eaLnBrk="1" hangingPunct="1">
                <a:spcBef>
                  <a:spcPts val="1200"/>
                </a:spcBef>
                <a:spcAft>
                  <a:spcPts val="0"/>
                </a:spcAft>
                <a:buClr>
                  <a:srgbClr val="000099"/>
                </a:buClr>
              </a:pPr>
              <a:r>
                <a:rPr lang="en-US" sz="2800" i="1" kern="0"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computer protocols:</a:t>
              </a:r>
            </a:p>
          </p:txBody>
        </p:sp>
      </p:grpSp>
    </p:spTree>
    <p:extLst>
      <p:ext uri="{BB962C8B-B14F-4D97-AF65-F5344CB8AC3E}">
        <p14:creationId xmlns:p14="http://schemas.microsoft.com/office/powerpoint/2010/main" val="181598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uiExpand="1" build="p"/>
      <p:bldP spid="2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Internet protocols</a:t>
            </a:r>
          </a:p>
        </p:txBody>
      </p:sp>
      <p:sp>
        <p:nvSpPr>
          <p:cNvPr id="43013" name="Rectangle 4"/>
          <p:cNvSpPr>
            <a:spLocks noGrp="1" noChangeArrowheads="1"/>
          </p:cNvSpPr>
          <p:nvPr>
            <p:ph sz="half" idx="2"/>
          </p:nvPr>
        </p:nvSpPr>
        <p:spPr>
          <a:xfrm>
            <a:off x="4638675" y="984250"/>
            <a:ext cx="4237038" cy="2208893"/>
          </a:xfrm>
        </p:spPr>
        <p:txBody>
          <a:bodyPr>
            <a:normAutofit/>
          </a:bodyPr>
          <a:lstStyle/>
          <a:p>
            <a:pPr eaLnBrk="1" hangingPunct="1">
              <a:buSzPct val="75000"/>
            </a:pPr>
            <a:r>
              <a:rPr lang="en-US" sz="2400" dirty="0">
                <a:latin typeface="Helvetica Neue" panose="02000503000000020004" pitchFamily="2" charset="0"/>
                <a:ea typeface="Helvetica Neue" panose="02000503000000020004" pitchFamily="2" charset="0"/>
                <a:cs typeface="Helvetica Neue" panose="02000503000000020004" pitchFamily="2" charset="0"/>
              </a:rPr>
              <a:t>Communication between machines rather than humans</a:t>
            </a:r>
          </a:p>
          <a:p>
            <a:pPr eaLnBrk="1" hangingPunct="1">
              <a:buSzPct val="75000"/>
            </a:pPr>
            <a:r>
              <a:rPr lang="en-US" sz="2400" dirty="0">
                <a:latin typeface="Helvetica Neue" panose="02000503000000020004" pitchFamily="2" charset="0"/>
                <a:ea typeface="Helvetica Neue" panose="02000503000000020004" pitchFamily="2" charset="0"/>
                <a:cs typeface="Helvetica Neue" panose="02000503000000020004" pitchFamily="2" charset="0"/>
              </a:rPr>
              <a:t>all communication activity  governed by protocols</a:t>
            </a:r>
          </a:p>
        </p:txBody>
      </p:sp>
      <p:sp>
        <p:nvSpPr>
          <p:cNvPr id="3" name="Footer Placeholder 2"/>
          <p:cNvSpPr>
            <a:spLocks noGrp="1"/>
          </p:cNvSpPr>
          <p:nvPr>
            <p:ph type="ftr" sz="quarter" idx="11"/>
          </p:nvPr>
        </p:nvSpPr>
        <p:spPr>
          <a:xfrm>
            <a:off x="7595616" y="6675661"/>
            <a:ext cx="1548384" cy="182339"/>
          </a:xfrm>
        </p:spPr>
        <p:txBody>
          <a:bodyPr/>
          <a:lstStyle/>
          <a:p>
            <a:pPr>
              <a:defRPr/>
            </a:pPr>
            <a:r>
              <a:rPr lang="nl-NL" dirty="0"/>
              <a:t>CS118 - Winter 2025</a:t>
            </a:r>
            <a:endParaRPr lang="en-US" dirty="0"/>
          </a:p>
        </p:txBody>
      </p:sp>
      <p:sp>
        <p:nvSpPr>
          <p:cNvPr id="43014" name="Rectangle 5"/>
          <p:cNvSpPr>
            <a:spLocks noChangeArrowheads="1"/>
          </p:cNvSpPr>
          <p:nvPr/>
        </p:nvSpPr>
        <p:spPr bwMode="auto">
          <a:xfrm>
            <a:off x="4638675" y="3826669"/>
            <a:ext cx="4267200" cy="2362200"/>
          </a:xfrm>
          <a:prstGeom prst="rect">
            <a:avLst/>
          </a:prstGeom>
          <a:solidFill>
            <a:schemeClr val="bg1">
              <a:lumMod val="95000"/>
            </a:schemeClr>
          </a:solid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buClr>
                <a:schemeClr val="accent2"/>
              </a:buClr>
              <a:buSzPct val="85000"/>
              <a:buFont typeface="Wingdings" charset="0"/>
              <a:buNone/>
            </a:pPr>
            <a:r>
              <a:rPr lang="en-US" sz="2800" i="1" dirty="0">
                <a:solidFill>
                  <a:srgbClr val="3A1FFF"/>
                </a:solidFill>
                <a:latin typeface="Gill Sans MT" charset="0"/>
              </a:rPr>
              <a:t>protocols</a:t>
            </a:r>
            <a:r>
              <a:rPr lang="en-US" sz="2800" i="1" dirty="0">
                <a:latin typeface="Gill Sans MT" charset="0"/>
              </a:rPr>
              <a:t> </a:t>
            </a:r>
            <a:r>
              <a:rPr lang="en-US" sz="2800" dirty="0">
                <a:latin typeface="Gill Sans MT" charset="0"/>
              </a:rPr>
              <a:t>define</a:t>
            </a:r>
            <a:r>
              <a:rPr lang="en-US" sz="2800" i="1" dirty="0">
                <a:latin typeface="Gill Sans MT" charset="0"/>
              </a:rPr>
              <a:t> </a:t>
            </a:r>
            <a:r>
              <a:rPr lang="en-US" sz="2800" i="1" dirty="0">
                <a:solidFill>
                  <a:srgbClr val="3A1FFF"/>
                </a:solidFill>
                <a:latin typeface="Gill Sans MT" charset="0"/>
              </a:rPr>
              <a:t>format</a:t>
            </a:r>
            <a:r>
              <a:rPr lang="en-US" sz="2800" i="1" dirty="0">
                <a:latin typeface="Gill Sans MT" charset="0"/>
              </a:rPr>
              <a:t>, </a:t>
            </a:r>
            <a:r>
              <a:rPr lang="en-US" sz="2800" i="1" dirty="0">
                <a:solidFill>
                  <a:srgbClr val="3A1FFF"/>
                </a:solidFill>
                <a:latin typeface="Gill Sans MT" charset="0"/>
              </a:rPr>
              <a:t>order </a:t>
            </a:r>
            <a:r>
              <a:rPr lang="en-US" sz="2800" dirty="0">
                <a:latin typeface="Gill Sans MT" charset="0"/>
              </a:rPr>
              <a:t>of</a:t>
            </a:r>
            <a:r>
              <a:rPr lang="en-US" sz="2800" i="1" dirty="0">
                <a:latin typeface="Gill Sans MT" charset="0"/>
              </a:rPr>
              <a:t> </a:t>
            </a:r>
            <a:r>
              <a:rPr lang="en-US" sz="2800" i="1" dirty="0">
                <a:solidFill>
                  <a:srgbClr val="3A1FFF"/>
                </a:solidFill>
                <a:latin typeface="Gill Sans MT" charset="0"/>
              </a:rPr>
              <a:t>packets sent and received</a:t>
            </a:r>
            <a:r>
              <a:rPr lang="en-US" sz="2800" i="1" dirty="0">
                <a:latin typeface="Gill Sans MT" charset="0"/>
              </a:rPr>
              <a:t> </a:t>
            </a:r>
            <a:r>
              <a:rPr lang="en-US" sz="2800" dirty="0">
                <a:latin typeface="Gill Sans MT" charset="0"/>
              </a:rPr>
              <a:t>among network entities, and</a:t>
            </a:r>
            <a:r>
              <a:rPr lang="en-US" sz="2800" i="1" dirty="0">
                <a:latin typeface="Gill Sans MT" charset="0"/>
              </a:rPr>
              <a:t> </a:t>
            </a:r>
            <a:r>
              <a:rPr lang="en-US" sz="2800" i="1" dirty="0">
                <a:solidFill>
                  <a:srgbClr val="3A1FFF"/>
                </a:solidFill>
                <a:latin typeface="Gill Sans MT" charset="0"/>
              </a:rPr>
              <a:t>actions taken</a:t>
            </a:r>
            <a:r>
              <a:rPr lang="en-US" sz="2800" i="1" dirty="0">
                <a:latin typeface="Gill Sans MT" charset="0"/>
              </a:rPr>
              <a:t> </a:t>
            </a:r>
            <a:r>
              <a:rPr lang="en-US" sz="2800" dirty="0">
                <a:latin typeface="Gill Sans MT" charset="0"/>
              </a:rPr>
              <a:t>on packet transmission, receipt</a:t>
            </a:r>
            <a:r>
              <a:rPr lang="en-US" i="1" dirty="0">
                <a:solidFill>
                  <a:srgbClr val="FF0000"/>
                </a:solidFill>
              </a:rPr>
              <a:t> </a:t>
            </a:r>
          </a:p>
        </p:txBody>
      </p:sp>
      <p:sp>
        <p:nvSpPr>
          <p:cNvPr id="4" name="Slide Number Placeholder 3">
            <a:extLst>
              <a:ext uri="{FF2B5EF4-FFF2-40B4-BE49-F238E27FC236}">
                <a16:creationId xmlns:a16="http://schemas.microsoft.com/office/drawing/2014/main" id="{833C1E87-AAE9-8741-8931-718FF52EE720}"/>
              </a:ext>
            </a:extLst>
          </p:cNvPr>
          <p:cNvSpPr>
            <a:spLocks noGrp="1"/>
          </p:cNvSpPr>
          <p:nvPr>
            <p:ph type="sldNum" sz="quarter" idx="12"/>
          </p:nvPr>
        </p:nvSpPr>
        <p:spPr>
          <a:xfrm>
            <a:off x="4343400" y="6673850"/>
            <a:ext cx="457200" cy="184150"/>
          </a:xfrm>
        </p:spPr>
        <p:txBody>
          <a:bodyPr/>
          <a:lstStyle/>
          <a:p>
            <a:pPr>
              <a:defRPr/>
            </a:pPr>
            <a:fld id="{FAAFCD32-5067-474B-BE6E-487EE984DCED}" type="slidenum">
              <a:rPr lang="en-US" smtClean="0"/>
              <a:pPr>
                <a:defRPr/>
              </a:pPr>
              <a:t>15</a:t>
            </a:fld>
            <a:endParaRPr lang="en-US" dirty="0"/>
          </a:p>
        </p:txBody>
      </p:sp>
      <p:grpSp>
        <p:nvGrpSpPr>
          <p:cNvPr id="25" name="Group 24">
            <a:extLst>
              <a:ext uri="{FF2B5EF4-FFF2-40B4-BE49-F238E27FC236}">
                <a16:creationId xmlns:a16="http://schemas.microsoft.com/office/drawing/2014/main" id="{6DAAB402-2FFB-434D-B28D-D122D214A83A}"/>
              </a:ext>
            </a:extLst>
          </p:cNvPr>
          <p:cNvGrpSpPr/>
          <p:nvPr/>
        </p:nvGrpSpPr>
        <p:grpSpPr>
          <a:xfrm>
            <a:off x="316455" y="2228463"/>
            <a:ext cx="3820647" cy="3104025"/>
            <a:chOff x="4275138" y="2339975"/>
            <a:chExt cx="3820647" cy="3104025"/>
          </a:xfrm>
        </p:grpSpPr>
        <p:sp>
          <p:nvSpPr>
            <p:cNvPr id="26" name="Rectangle 96">
              <a:extLst>
                <a:ext uri="{FF2B5EF4-FFF2-40B4-BE49-F238E27FC236}">
                  <a16:creationId xmlns:a16="http://schemas.microsoft.com/office/drawing/2014/main" id="{4AA384AD-8465-4A40-BA95-99018213D693}"/>
                </a:ext>
              </a:extLst>
            </p:cNvPr>
            <p:cNvSpPr>
              <a:spLocks noChangeArrowheads="1"/>
            </p:cNvSpPr>
            <p:nvPr/>
          </p:nvSpPr>
          <p:spPr bwMode="auto">
            <a:xfrm>
              <a:off x="5441950" y="4078288"/>
              <a:ext cx="2653835" cy="2149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CC0000"/>
                </a:solidFill>
              </a:endParaRPr>
            </a:p>
          </p:txBody>
        </p:sp>
        <p:sp>
          <p:nvSpPr>
            <p:cNvPr id="28" name="Line 85">
              <a:extLst>
                <a:ext uri="{FF2B5EF4-FFF2-40B4-BE49-F238E27FC236}">
                  <a16:creationId xmlns:a16="http://schemas.microsoft.com/office/drawing/2014/main" id="{8B42FC08-E85E-1F43-AA02-0586E8576876}"/>
                </a:ext>
              </a:extLst>
            </p:cNvPr>
            <p:cNvSpPr>
              <a:spLocks noChangeShapeType="1"/>
            </p:cNvSpPr>
            <p:nvPr/>
          </p:nvSpPr>
          <p:spPr bwMode="auto">
            <a:xfrm flipV="1">
              <a:off x="5131435" y="5002675"/>
              <a:ext cx="2343150" cy="428625"/>
            </a:xfrm>
            <a:prstGeom prst="line">
              <a:avLst/>
            </a:prstGeom>
            <a:noFill/>
            <a:ln w="28575">
              <a:solidFill>
                <a:srgbClr val="3A1FFF"/>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 name="Line 89">
              <a:extLst>
                <a:ext uri="{FF2B5EF4-FFF2-40B4-BE49-F238E27FC236}">
                  <a16:creationId xmlns:a16="http://schemas.microsoft.com/office/drawing/2014/main" id="{470E06BE-3C08-FA4B-9B74-214AE17259FD}"/>
                </a:ext>
              </a:extLst>
            </p:cNvPr>
            <p:cNvSpPr>
              <a:spLocks noChangeShapeType="1"/>
            </p:cNvSpPr>
            <p:nvPr/>
          </p:nvSpPr>
          <p:spPr bwMode="auto">
            <a:xfrm>
              <a:off x="5180013" y="2811463"/>
              <a:ext cx="2176462" cy="347662"/>
            </a:xfrm>
            <a:prstGeom prst="line">
              <a:avLst/>
            </a:prstGeom>
            <a:noFill/>
            <a:ln w="28575">
              <a:solidFill>
                <a:srgbClr val="3A1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0" name="Line 90">
              <a:extLst>
                <a:ext uri="{FF2B5EF4-FFF2-40B4-BE49-F238E27FC236}">
                  <a16:creationId xmlns:a16="http://schemas.microsoft.com/office/drawing/2014/main" id="{1FD21777-16A5-324B-BE4F-AE8454FE7462}"/>
                </a:ext>
              </a:extLst>
            </p:cNvPr>
            <p:cNvSpPr>
              <a:spLocks noChangeShapeType="1"/>
            </p:cNvSpPr>
            <p:nvPr/>
          </p:nvSpPr>
          <p:spPr bwMode="auto">
            <a:xfrm flipV="1">
              <a:off x="5118100" y="3317875"/>
              <a:ext cx="2216150" cy="398463"/>
            </a:xfrm>
            <a:prstGeom prst="line">
              <a:avLst/>
            </a:prstGeom>
            <a:noFill/>
            <a:ln w="28575">
              <a:solidFill>
                <a:srgbClr val="3A1FFF"/>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Rectangle 92">
              <a:extLst>
                <a:ext uri="{FF2B5EF4-FFF2-40B4-BE49-F238E27FC236}">
                  <a16:creationId xmlns:a16="http://schemas.microsoft.com/office/drawing/2014/main" id="{321298A1-C0B7-2240-8C50-79047957B5DB}"/>
                </a:ext>
              </a:extLst>
            </p:cNvPr>
            <p:cNvSpPr>
              <a:spLocks noChangeArrowheads="1"/>
            </p:cNvSpPr>
            <p:nvPr/>
          </p:nvSpPr>
          <p:spPr bwMode="auto">
            <a:xfrm>
              <a:off x="5553075" y="3340100"/>
              <a:ext cx="1438275" cy="3937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Text Box 91">
              <a:extLst>
                <a:ext uri="{FF2B5EF4-FFF2-40B4-BE49-F238E27FC236}">
                  <a16:creationId xmlns:a16="http://schemas.microsoft.com/office/drawing/2014/main" id="{98751257-8640-C444-89A5-CE9D76B2F1F7}"/>
                </a:ext>
              </a:extLst>
            </p:cNvPr>
            <p:cNvSpPr txBox="1">
              <a:spLocks noChangeArrowheads="1"/>
            </p:cNvSpPr>
            <p:nvPr/>
          </p:nvSpPr>
          <p:spPr bwMode="auto">
            <a:xfrm>
              <a:off x="5370513" y="3341688"/>
              <a:ext cx="180975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5000"/>
                </a:lnSpc>
              </a:pPr>
              <a:r>
                <a:rPr lang="en-US" sz="1800"/>
                <a:t>TCP connection</a:t>
              </a:r>
            </a:p>
            <a:p>
              <a:pPr algn="ctr">
                <a:lnSpc>
                  <a:spcPct val="85000"/>
                </a:lnSpc>
              </a:pPr>
              <a:r>
                <a:rPr lang="en-US" sz="1800"/>
                <a:t>response</a:t>
              </a:r>
            </a:p>
          </p:txBody>
        </p:sp>
        <p:sp>
          <p:nvSpPr>
            <p:cNvPr id="33" name="Line 94">
              <a:extLst>
                <a:ext uri="{FF2B5EF4-FFF2-40B4-BE49-F238E27FC236}">
                  <a16:creationId xmlns:a16="http://schemas.microsoft.com/office/drawing/2014/main" id="{E780B7BF-E7DD-A046-B7ED-82692A251316}"/>
                </a:ext>
              </a:extLst>
            </p:cNvPr>
            <p:cNvSpPr>
              <a:spLocks noChangeShapeType="1"/>
            </p:cNvSpPr>
            <p:nvPr/>
          </p:nvSpPr>
          <p:spPr bwMode="auto">
            <a:xfrm>
              <a:off x="5131435" y="4306887"/>
              <a:ext cx="2339045" cy="585709"/>
            </a:xfrm>
            <a:prstGeom prst="line">
              <a:avLst/>
            </a:prstGeom>
            <a:noFill/>
            <a:ln w="28575">
              <a:solidFill>
                <a:srgbClr val="3A1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Rectangle 99">
              <a:extLst>
                <a:ext uri="{FF2B5EF4-FFF2-40B4-BE49-F238E27FC236}">
                  <a16:creationId xmlns:a16="http://schemas.microsoft.com/office/drawing/2014/main" id="{B6453B2B-08F0-844B-A342-E7AE4BA3D20C}"/>
                </a:ext>
              </a:extLst>
            </p:cNvPr>
            <p:cNvSpPr>
              <a:spLocks noChangeArrowheads="1"/>
            </p:cNvSpPr>
            <p:nvPr/>
          </p:nvSpPr>
          <p:spPr bwMode="auto">
            <a:xfrm>
              <a:off x="5934075" y="4624388"/>
              <a:ext cx="919163" cy="2952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Text Box 100">
              <a:extLst>
                <a:ext uri="{FF2B5EF4-FFF2-40B4-BE49-F238E27FC236}">
                  <a16:creationId xmlns:a16="http://schemas.microsoft.com/office/drawing/2014/main" id="{B7441DC4-4B7D-7A4E-BF8E-055A64757752}"/>
                </a:ext>
              </a:extLst>
            </p:cNvPr>
            <p:cNvSpPr txBox="1">
              <a:spLocks noChangeArrowheads="1"/>
            </p:cNvSpPr>
            <p:nvPr/>
          </p:nvSpPr>
          <p:spPr bwMode="auto">
            <a:xfrm>
              <a:off x="5866448" y="4986800"/>
              <a:ext cx="930275" cy="457200"/>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&lt;file&gt;</a:t>
              </a:r>
            </a:p>
          </p:txBody>
        </p:sp>
        <p:sp>
          <p:nvSpPr>
            <p:cNvPr id="36" name="Rectangle 52">
              <a:extLst>
                <a:ext uri="{FF2B5EF4-FFF2-40B4-BE49-F238E27FC236}">
                  <a16:creationId xmlns:a16="http://schemas.microsoft.com/office/drawing/2014/main" id="{DF54DE6B-514E-C94B-ABA1-D41425E9B914}"/>
                </a:ext>
              </a:extLst>
            </p:cNvPr>
            <p:cNvSpPr>
              <a:spLocks noChangeArrowheads="1"/>
            </p:cNvSpPr>
            <p:nvPr/>
          </p:nvSpPr>
          <p:spPr bwMode="auto">
            <a:xfrm>
              <a:off x="5465763" y="2751138"/>
              <a:ext cx="1365250" cy="4397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 name="Text Box 91">
              <a:extLst>
                <a:ext uri="{FF2B5EF4-FFF2-40B4-BE49-F238E27FC236}">
                  <a16:creationId xmlns:a16="http://schemas.microsoft.com/office/drawing/2014/main" id="{CA43F2EA-9A92-6C46-9F9C-6CD9ADBE89D3}"/>
                </a:ext>
              </a:extLst>
            </p:cNvPr>
            <p:cNvSpPr txBox="1">
              <a:spLocks noChangeArrowheads="1"/>
            </p:cNvSpPr>
            <p:nvPr/>
          </p:nvSpPr>
          <p:spPr bwMode="auto">
            <a:xfrm>
              <a:off x="5414963" y="2682875"/>
              <a:ext cx="180975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5000"/>
                </a:lnSpc>
              </a:pPr>
              <a:r>
                <a:rPr lang="en-US" sz="1800" dirty="0"/>
                <a:t>TCP connection</a:t>
              </a:r>
            </a:p>
            <a:p>
              <a:pPr algn="ctr">
                <a:lnSpc>
                  <a:spcPct val="85000"/>
                </a:lnSpc>
              </a:pPr>
              <a:r>
                <a:rPr lang="en-US" sz="1800" dirty="0"/>
                <a:t>request</a:t>
              </a:r>
            </a:p>
          </p:txBody>
        </p:sp>
        <p:grpSp>
          <p:nvGrpSpPr>
            <p:cNvPr id="38" name="Group 57">
              <a:extLst>
                <a:ext uri="{FF2B5EF4-FFF2-40B4-BE49-F238E27FC236}">
                  <a16:creationId xmlns:a16="http://schemas.microsoft.com/office/drawing/2014/main" id="{1477ECA6-2BA1-834A-A8F1-9223648BEA8A}"/>
                </a:ext>
              </a:extLst>
            </p:cNvPr>
            <p:cNvGrpSpPr>
              <a:grpSpLocks/>
            </p:cNvGrpSpPr>
            <p:nvPr/>
          </p:nvGrpSpPr>
          <p:grpSpPr bwMode="auto">
            <a:xfrm>
              <a:off x="7412038" y="2782888"/>
              <a:ext cx="431800" cy="755650"/>
              <a:chOff x="4140" y="429"/>
              <a:chExt cx="1425" cy="2396"/>
            </a:xfrm>
          </p:grpSpPr>
          <p:sp>
            <p:nvSpPr>
              <p:cNvPr id="42" name="Freeform 58">
                <a:extLst>
                  <a:ext uri="{FF2B5EF4-FFF2-40B4-BE49-F238E27FC236}">
                    <a16:creationId xmlns:a16="http://schemas.microsoft.com/office/drawing/2014/main" id="{68FC4469-3C41-0342-9584-85A383374BD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Rectangle 59">
                <a:extLst>
                  <a:ext uri="{FF2B5EF4-FFF2-40B4-BE49-F238E27FC236}">
                    <a16:creationId xmlns:a16="http://schemas.microsoft.com/office/drawing/2014/main" id="{B19784B1-E41A-6448-8859-ED6B8ABF51DF}"/>
                  </a:ext>
                </a:extLst>
              </p:cNvPr>
              <p:cNvSpPr>
                <a:spLocks noChangeArrowheads="1"/>
              </p:cNvSpPr>
              <p:nvPr/>
            </p:nvSpPr>
            <p:spPr bwMode="auto">
              <a:xfrm>
                <a:off x="4208" y="429"/>
                <a:ext cx="1043"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 name="Freeform 60">
                <a:extLst>
                  <a:ext uri="{FF2B5EF4-FFF2-40B4-BE49-F238E27FC236}">
                    <a16:creationId xmlns:a16="http://schemas.microsoft.com/office/drawing/2014/main" id="{2A008391-679B-254E-AEA2-A50F47E5B58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61">
                <a:extLst>
                  <a:ext uri="{FF2B5EF4-FFF2-40B4-BE49-F238E27FC236}">
                    <a16:creationId xmlns:a16="http://schemas.microsoft.com/office/drawing/2014/main" id="{4025D43B-E185-B64B-9555-69F89014A0FD}"/>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Rectangle 62">
                <a:extLst>
                  <a:ext uri="{FF2B5EF4-FFF2-40B4-BE49-F238E27FC236}">
                    <a16:creationId xmlns:a16="http://schemas.microsoft.com/office/drawing/2014/main" id="{8369C9D4-E185-6645-A071-8366E3570630}"/>
                  </a:ext>
                </a:extLst>
              </p:cNvPr>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7" name="Group 63">
                <a:extLst>
                  <a:ext uri="{FF2B5EF4-FFF2-40B4-BE49-F238E27FC236}">
                    <a16:creationId xmlns:a16="http://schemas.microsoft.com/office/drawing/2014/main" id="{B11A0681-812B-9943-AD32-4976B2FD3FD1}"/>
                  </a:ext>
                </a:extLst>
              </p:cNvPr>
              <p:cNvGrpSpPr>
                <a:grpSpLocks/>
              </p:cNvGrpSpPr>
              <p:nvPr/>
            </p:nvGrpSpPr>
            <p:grpSpPr bwMode="auto">
              <a:xfrm>
                <a:off x="4749" y="668"/>
                <a:ext cx="581" cy="145"/>
                <a:chOff x="614" y="2568"/>
                <a:chExt cx="725" cy="139"/>
              </a:xfrm>
            </p:grpSpPr>
            <p:sp>
              <p:nvSpPr>
                <p:cNvPr id="72" name="AutoShape 64">
                  <a:extLst>
                    <a:ext uri="{FF2B5EF4-FFF2-40B4-BE49-F238E27FC236}">
                      <a16:creationId xmlns:a16="http://schemas.microsoft.com/office/drawing/2014/main" id="{840AA841-D7A8-0246-9C4F-C4D13822C17D}"/>
                    </a:ext>
                  </a:extLst>
                </p:cNvPr>
                <p:cNvSpPr>
                  <a:spLocks noChangeArrowheads="1"/>
                </p:cNvSpPr>
                <p:nvPr/>
              </p:nvSpPr>
              <p:spPr bwMode="auto">
                <a:xfrm>
                  <a:off x="612" y="2566"/>
                  <a:ext cx="726" cy="140"/>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3" name="AutoShape 65">
                  <a:extLst>
                    <a:ext uri="{FF2B5EF4-FFF2-40B4-BE49-F238E27FC236}">
                      <a16:creationId xmlns:a16="http://schemas.microsoft.com/office/drawing/2014/main" id="{6128336A-ED83-F54F-B7D3-90354E33D7A6}"/>
                    </a:ext>
                  </a:extLst>
                </p:cNvPr>
                <p:cNvSpPr>
                  <a:spLocks noChangeArrowheads="1"/>
                </p:cNvSpPr>
                <p:nvPr/>
              </p:nvSpPr>
              <p:spPr bwMode="auto">
                <a:xfrm>
                  <a:off x="625" y="2580"/>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48" name="Rectangle 66">
                <a:extLst>
                  <a:ext uri="{FF2B5EF4-FFF2-40B4-BE49-F238E27FC236}">
                    <a16:creationId xmlns:a16="http://schemas.microsoft.com/office/drawing/2014/main" id="{06E0847C-FD5C-614D-A38E-BCDE4AA6074B}"/>
                  </a:ext>
                </a:extLst>
              </p:cNvPr>
              <p:cNvSpPr>
                <a:spLocks noChangeArrowheads="1"/>
              </p:cNvSpPr>
              <p:nvPr/>
            </p:nvSpPr>
            <p:spPr bwMode="auto">
              <a:xfrm>
                <a:off x="4224" y="1018"/>
                <a:ext cx="597" cy="50"/>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49" name="Group 67">
                <a:extLst>
                  <a:ext uri="{FF2B5EF4-FFF2-40B4-BE49-F238E27FC236}">
                    <a16:creationId xmlns:a16="http://schemas.microsoft.com/office/drawing/2014/main" id="{64960F04-3E86-5240-9F92-4D786359F745}"/>
                  </a:ext>
                </a:extLst>
              </p:cNvPr>
              <p:cNvGrpSpPr>
                <a:grpSpLocks/>
              </p:cNvGrpSpPr>
              <p:nvPr/>
            </p:nvGrpSpPr>
            <p:grpSpPr bwMode="auto">
              <a:xfrm>
                <a:off x="4747" y="994"/>
                <a:ext cx="581" cy="134"/>
                <a:chOff x="614" y="2568"/>
                <a:chExt cx="725" cy="139"/>
              </a:xfrm>
            </p:grpSpPr>
            <p:sp>
              <p:nvSpPr>
                <p:cNvPr id="70" name="AutoShape 68">
                  <a:extLst>
                    <a:ext uri="{FF2B5EF4-FFF2-40B4-BE49-F238E27FC236}">
                      <a16:creationId xmlns:a16="http://schemas.microsoft.com/office/drawing/2014/main" id="{D6E735DE-9D6F-8641-8CC9-A8EB6D0A47D2}"/>
                    </a:ext>
                  </a:extLst>
                </p:cNvPr>
                <p:cNvSpPr>
                  <a:spLocks noChangeArrowheads="1"/>
                </p:cNvSpPr>
                <p:nvPr/>
              </p:nvSpPr>
              <p:spPr bwMode="auto">
                <a:xfrm>
                  <a:off x="615" y="2567"/>
                  <a:ext cx="726" cy="141"/>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1" name="AutoShape 69">
                  <a:extLst>
                    <a:ext uri="{FF2B5EF4-FFF2-40B4-BE49-F238E27FC236}">
                      <a16:creationId xmlns:a16="http://schemas.microsoft.com/office/drawing/2014/main" id="{54643658-A8DC-E34B-A0F3-816AEF357973}"/>
                    </a:ext>
                  </a:extLst>
                </p:cNvPr>
                <p:cNvSpPr>
                  <a:spLocks noChangeArrowheads="1"/>
                </p:cNvSpPr>
                <p:nvPr/>
              </p:nvSpPr>
              <p:spPr bwMode="auto">
                <a:xfrm>
                  <a:off x="628" y="2582"/>
                  <a:ext cx="693"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50" name="Rectangle 70">
                <a:extLst>
                  <a:ext uri="{FF2B5EF4-FFF2-40B4-BE49-F238E27FC236}">
                    <a16:creationId xmlns:a16="http://schemas.microsoft.com/office/drawing/2014/main" id="{BF9FC561-097F-AA47-98ED-2E326DE38164}"/>
                  </a:ext>
                </a:extLst>
              </p:cNvPr>
              <p:cNvSpPr>
                <a:spLocks noChangeArrowheads="1"/>
              </p:cNvSpPr>
              <p:nvPr/>
            </p:nvSpPr>
            <p:spPr bwMode="auto">
              <a:xfrm>
                <a:off x="4219" y="1360"/>
                <a:ext cx="592" cy="4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1" name="Rectangle 71">
                <a:extLst>
                  <a:ext uri="{FF2B5EF4-FFF2-40B4-BE49-F238E27FC236}">
                    <a16:creationId xmlns:a16="http://schemas.microsoft.com/office/drawing/2014/main" id="{1DB28AF1-DBC4-1049-A3A0-4CC8C6381709}"/>
                  </a:ext>
                </a:extLst>
              </p:cNvPr>
              <p:cNvSpPr>
                <a:spLocks noChangeArrowheads="1"/>
              </p:cNvSpPr>
              <p:nvPr/>
            </p:nvSpPr>
            <p:spPr bwMode="auto">
              <a:xfrm>
                <a:off x="4229" y="1657"/>
                <a:ext cx="597" cy="45"/>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52" name="Group 72">
                <a:extLst>
                  <a:ext uri="{FF2B5EF4-FFF2-40B4-BE49-F238E27FC236}">
                    <a16:creationId xmlns:a16="http://schemas.microsoft.com/office/drawing/2014/main" id="{A6987CCF-A912-074A-8B08-CD97FB5D5676}"/>
                  </a:ext>
                </a:extLst>
              </p:cNvPr>
              <p:cNvGrpSpPr>
                <a:grpSpLocks/>
              </p:cNvGrpSpPr>
              <p:nvPr/>
            </p:nvGrpSpPr>
            <p:grpSpPr bwMode="auto">
              <a:xfrm>
                <a:off x="4735" y="1627"/>
                <a:ext cx="582" cy="151"/>
                <a:chOff x="614" y="2568"/>
                <a:chExt cx="725" cy="139"/>
              </a:xfrm>
            </p:grpSpPr>
            <p:sp>
              <p:nvSpPr>
                <p:cNvPr id="68" name="AutoShape 73">
                  <a:extLst>
                    <a:ext uri="{FF2B5EF4-FFF2-40B4-BE49-F238E27FC236}">
                      <a16:creationId xmlns:a16="http://schemas.microsoft.com/office/drawing/2014/main" id="{81968BE1-75C5-1A49-AD01-731CAAA2BDB2}"/>
                    </a:ext>
                  </a:extLst>
                </p:cNvPr>
                <p:cNvSpPr>
                  <a:spLocks noChangeArrowheads="1"/>
                </p:cNvSpPr>
                <p:nvPr/>
              </p:nvSpPr>
              <p:spPr bwMode="auto">
                <a:xfrm>
                  <a:off x="617" y="2568"/>
                  <a:ext cx="724" cy="139"/>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69" name="AutoShape 74">
                  <a:extLst>
                    <a:ext uri="{FF2B5EF4-FFF2-40B4-BE49-F238E27FC236}">
                      <a16:creationId xmlns:a16="http://schemas.microsoft.com/office/drawing/2014/main" id="{A332CBB4-46D1-2C4C-8CE7-2FFCBA39F838}"/>
                    </a:ext>
                  </a:extLst>
                </p:cNvPr>
                <p:cNvSpPr>
                  <a:spLocks noChangeArrowheads="1"/>
                </p:cNvSpPr>
                <p:nvPr/>
              </p:nvSpPr>
              <p:spPr bwMode="auto">
                <a:xfrm>
                  <a:off x="630" y="2582"/>
                  <a:ext cx="692"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53" name="Freeform 75">
                <a:extLst>
                  <a:ext uri="{FF2B5EF4-FFF2-40B4-BE49-F238E27FC236}">
                    <a16:creationId xmlns:a16="http://schemas.microsoft.com/office/drawing/2014/main" id="{E553717B-92FA-8F45-B8DD-79FE50954265}"/>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54" name="Group 76">
                <a:extLst>
                  <a:ext uri="{FF2B5EF4-FFF2-40B4-BE49-F238E27FC236}">
                    <a16:creationId xmlns:a16="http://schemas.microsoft.com/office/drawing/2014/main" id="{A92115A4-CD4A-5145-8275-6E741C503684}"/>
                  </a:ext>
                </a:extLst>
              </p:cNvPr>
              <p:cNvGrpSpPr>
                <a:grpSpLocks/>
              </p:cNvGrpSpPr>
              <p:nvPr/>
            </p:nvGrpSpPr>
            <p:grpSpPr bwMode="auto">
              <a:xfrm>
                <a:off x="4739" y="1327"/>
                <a:ext cx="582" cy="139"/>
                <a:chOff x="614" y="2568"/>
                <a:chExt cx="725" cy="139"/>
              </a:xfrm>
            </p:grpSpPr>
            <p:sp>
              <p:nvSpPr>
                <p:cNvPr id="66" name="AutoShape 77">
                  <a:extLst>
                    <a:ext uri="{FF2B5EF4-FFF2-40B4-BE49-F238E27FC236}">
                      <a16:creationId xmlns:a16="http://schemas.microsoft.com/office/drawing/2014/main" id="{CE89ACFC-198B-F845-942E-D13BE2F2AC57}"/>
                    </a:ext>
                  </a:extLst>
                </p:cNvPr>
                <p:cNvSpPr>
                  <a:spLocks noChangeArrowheads="1"/>
                </p:cNvSpPr>
                <p:nvPr/>
              </p:nvSpPr>
              <p:spPr bwMode="auto">
                <a:xfrm>
                  <a:off x="612" y="2566"/>
                  <a:ext cx="724" cy="141"/>
                </a:xfrm>
                <a:prstGeom prst="roundRect">
                  <a:avLst>
                    <a:gd name="adj" fmla="val 50000"/>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67" name="AutoShape 78">
                  <a:extLst>
                    <a:ext uri="{FF2B5EF4-FFF2-40B4-BE49-F238E27FC236}">
                      <a16:creationId xmlns:a16="http://schemas.microsoft.com/office/drawing/2014/main" id="{86558805-C2C3-6942-84AD-BEFE12DB302D}"/>
                    </a:ext>
                  </a:extLst>
                </p:cNvPr>
                <p:cNvSpPr>
                  <a:spLocks noChangeArrowheads="1"/>
                </p:cNvSpPr>
                <p:nvPr/>
              </p:nvSpPr>
              <p:spPr bwMode="auto">
                <a:xfrm>
                  <a:off x="625" y="2581"/>
                  <a:ext cx="692"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55" name="Rectangle 79">
                <a:extLst>
                  <a:ext uri="{FF2B5EF4-FFF2-40B4-BE49-F238E27FC236}">
                    <a16:creationId xmlns:a16="http://schemas.microsoft.com/office/drawing/2014/main" id="{E86441BD-D2C3-8440-894D-9D2742589967}"/>
                  </a:ext>
                </a:extLst>
              </p:cNvPr>
              <p:cNvSpPr>
                <a:spLocks noChangeArrowheads="1"/>
              </p:cNvSpPr>
              <p:nvPr/>
            </p:nvSpPr>
            <p:spPr bwMode="auto">
              <a:xfrm>
                <a:off x="5251"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56" name="Freeform 80">
                <a:extLst>
                  <a:ext uri="{FF2B5EF4-FFF2-40B4-BE49-F238E27FC236}">
                    <a16:creationId xmlns:a16="http://schemas.microsoft.com/office/drawing/2014/main" id="{B36311ED-D415-7243-B307-6250AFA63F9E}"/>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7" name="Freeform 81">
                <a:extLst>
                  <a:ext uri="{FF2B5EF4-FFF2-40B4-BE49-F238E27FC236}">
                    <a16:creationId xmlns:a16="http://schemas.microsoft.com/office/drawing/2014/main" id="{F0B26670-9695-014D-A51D-C040FB4F695E}"/>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7 h 288"/>
                  <a:gd name="T6" fmla="*/ 2 w 304"/>
                  <a:gd name="T7" fmla="*/ 2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 name="Oval 82">
                <a:extLst>
                  <a:ext uri="{FF2B5EF4-FFF2-40B4-BE49-F238E27FC236}">
                    <a16:creationId xmlns:a16="http://schemas.microsoft.com/office/drawing/2014/main" id="{D6918695-D009-D240-8CB0-0FAD5970428C}"/>
                  </a:ext>
                </a:extLst>
              </p:cNvPr>
              <p:cNvSpPr>
                <a:spLocks noChangeArrowheads="1"/>
              </p:cNvSpPr>
              <p:nvPr/>
            </p:nvSpPr>
            <p:spPr bwMode="auto">
              <a:xfrm>
                <a:off x="5518" y="2609"/>
                <a:ext cx="47" cy="101"/>
              </a:xfrm>
              <a:prstGeom prst="ellipse">
                <a:avLst/>
              </a:pr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9" name="Freeform 83">
                <a:extLst>
                  <a:ext uri="{FF2B5EF4-FFF2-40B4-BE49-F238E27FC236}">
                    <a16:creationId xmlns:a16="http://schemas.microsoft.com/office/drawing/2014/main" id="{081D785A-251B-F544-AA6E-D6755485BE0F}"/>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 name="AutoShape 84">
                <a:extLst>
                  <a:ext uri="{FF2B5EF4-FFF2-40B4-BE49-F238E27FC236}">
                    <a16:creationId xmlns:a16="http://schemas.microsoft.com/office/drawing/2014/main" id="{838795C9-EC4A-744F-A2D7-1D92AEC8C0B9}"/>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61" name="AutoShape 85">
                <a:extLst>
                  <a:ext uri="{FF2B5EF4-FFF2-40B4-BE49-F238E27FC236}">
                    <a16:creationId xmlns:a16="http://schemas.microsoft.com/office/drawing/2014/main" id="{FEC3A5DD-F20D-B743-BBC0-BAFAA1A510DF}"/>
                  </a:ext>
                </a:extLst>
              </p:cNvPr>
              <p:cNvSpPr>
                <a:spLocks noChangeArrowheads="1"/>
              </p:cNvSpPr>
              <p:nvPr/>
            </p:nvSpPr>
            <p:spPr bwMode="auto">
              <a:xfrm>
                <a:off x="4208" y="2709"/>
                <a:ext cx="1069"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62" name="Oval 86">
                <a:extLst>
                  <a:ext uri="{FF2B5EF4-FFF2-40B4-BE49-F238E27FC236}">
                    <a16:creationId xmlns:a16="http://schemas.microsoft.com/office/drawing/2014/main" id="{8F64EBF4-1FBA-CA46-A170-594E30BCFC00}"/>
                  </a:ext>
                </a:extLst>
              </p:cNvPr>
              <p:cNvSpPr>
                <a:spLocks noChangeArrowheads="1"/>
              </p:cNvSpPr>
              <p:nvPr/>
            </p:nvSpPr>
            <p:spPr bwMode="auto">
              <a:xfrm>
                <a:off x="4308" y="2382"/>
                <a:ext cx="157" cy="146"/>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63" name="Oval 87">
                <a:extLst>
                  <a:ext uri="{FF2B5EF4-FFF2-40B4-BE49-F238E27FC236}">
                    <a16:creationId xmlns:a16="http://schemas.microsoft.com/office/drawing/2014/main" id="{7740DAA1-6728-5A4E-8D69-C671B48CF9F1}"/>
                  </a:ext>
                </a:extLst>
              </p:cNvPr>
              <p:cNvSpPr>
                <a:spLocks noChangeArrowheads="1"/>
              </p:cNvSpPr>
              <p:nvPr/>
            </p:nvSpPr>
            <p:spPr bwMode="auto">
              <a:xfrm>
                <a:off x="4486" y="2382"/>
                <a:ext cx="162" cy="146"/>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endParaRPr lang="en-US" sz="1800"/>
              </a:p>
            </p:txBody>
          </p:sp>
          <p:sp>
            <p:nvSpPr>
              <p:cNvPr id="64" name="Oval 88">
                <a:extLst>
                  <a:ext uri="{FF2B5EF4-FFF2-40B4-BE49-F238E27FC236}">
                    <a16:creationId xmlns:a16="http://schemas.microsoft.com/office/drawing/2014/main" id="{E5E2CA68-BDB3-8441-922D-4EC41E79EC7C}"/>
                  </a:ext>
                </a:extLst>
              </p:cNvPr>
              <p:cNvSpPr>
                <a:spLocks noChangeArrowheads="1"/>
              </p:cNvSpPr>
              <p:nvPr/>
            </p:nvSpPr>
            <p:spPr bwMode="auto">
              <a:xfrm>
                <a:off x="4664" y="2382"/>
                <a:ext cx="157" cy="141"/>
              </a:xfrm>
              <a:prstGeom prst="ellipse">
                <a:avLst/>
              </a:pr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65" name="Rectangle 89">
                <a:extLst>
                  <a:ext uri="{FF2B5EF4-FFF2-40B4-BE49-F238E27FC236}">
                    <a16:creationId xmlns:a16="http://schemas.microsoft.com/office/drawing/2014/main" id="{241EA008-4109-BF4B-98F1-73CB96426ECF}"/>
                  </a:ext>
                </a:extLst>
              </p:cNvPr>
              <p:cNvSpPr>
                <a:spLocks noChangeArrowheads="1"/>
              </p:cNvSpPr>
              <p:nvPr/>
            </p:nvSpPr>
            <p:spPr bwMode="auto">
              <a:xfrm>
                <a:off x="5062" y="1833"/>
                <a:ext cx="84" cy="765"/>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39" name="Group 90">
              <a:extLst>
                <a:ext uri="{FF2B5EF4-FFF2-40B4-BE49-F238E27FC236}">
                  <a16:creationId xmlns:a16="http://schemas.microsoft.com/office/drawing/2014/main" id="{CD0ADB4F-CD3E-7346-9F25-18116DCD165A}"/>
                </a:ext>
              </a:extLst>
            </p:cNvPr>
            <p:cNvGrpSpPr>
              <a:grpSpLocks/>
            </p:cNvGrpSpPr>
            <p:nvPr/>
          </p:nvGrpSpPr>
          <p:grpSpPr bwMode="auto">
            <a:xfrm>
              <a:off x="4275138" y="2339975"/>
              <a:ext cx="893762" cy="828675"/>
              <a:chOff x="-44" y="1473"/>
              <a:chExt cx="981" cy="1105"/>
            </a:xfrm>
          </p:grpSpPr>
          <p:pic>
            <p:nvPicPr>
              <p:cNvPr id="40" name="Picture 91" descr="desktop_computer_stylized_medium">
                <a:extLst>
                  <a:ext uri="{FF2B5EF4-FFF2-40B4-BE49-F238E27FC236}">
                    <a16:creationId xmlns:a16="http://schemas.microsoft.com/office/drawing/2014/main" id="{7D292799-E7AA-9F41-B69C-0764079934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Freeform 92">
                <a:extLst>
                  <a:ext uri="{FF2B5EF4-FFF2-40B4-BE49-F238E27FC236}">
                    <a16:creationId xmlns:a16="http://schemas.microsoft.com/office/drawing/2014/main" id="{1A75C318-461F-0C43-B948-374229C7C01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lstStyle/>
              <a:p>
                <a:endParaRPr lang="en-US"/>
              </a:p>
            </p:txBody>
          </p:sp>
        </p:grpSp>
        <p:sp>
          <p:nvSpPr>
            <p:cNvPr id="27" name="Text Box 95">
              <a:extLst>
                <a:ext uri="{FF2B5EF4-FFF2-40B4-BE49-F238E27FC236}">
                  <a16:creationId xmlns:a16="http://schemas.microsoft.com/office/drawing/2014/main" id="{91813BCF-A1CC-3D43-96B9-FD98A5DC5AA0}"/>
                </a:ext>
              </a:extLst>
            </p:cNvPr>
            <p:cNvSpPr txBox="1">
              <a:spLocks noChangeArrowheads="1"/>
            </p:cNvSpPr>
            <p:nvPr/>
          </p:nvSpPr>
          <p:spPr bwMode="auto">
            <a:xfrm>
              <a:off x="5065380" y="4424245"/>
              <a:ext cx="2996115" cy="225233"/>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Get http://</a:t>
              </a:r>
              <a:r>
                <a:rPr lang="en-US" sz="1400" dirty="0" err="1"/>
                <a:t>www.awl.com</a:t>
              </a:r>
              <a:r>
                <a:rPr lang="en-US" sz="1400" dirty="0"/>
                <a:t>/</a:t>
              </a:r>
              <a:r>
                <a:rPr lang="en-US" sz="1400" dirty="0" err="1"/>
                <a:t>kurose</a:t>
              </a:r>
              <a:r>
                <a:rPr lang="en-US" sz="1400" dirty="0"/>
                <a:t>-ross</a:t>
              </a:r>
              <a:endParaRPr lang="en-US" dirty="0"/>
            </a:p>
          </p:txBody>
        </p:sp>
      </p:grpSp>
      <p:sp>
        <p:nvSpPr>
          <p:cNvPr id="7" name="TextBox 6">
            <a:extLst>
              <a:ext uri="{FF2B5EF4-FFF2-40B4-BE49-F238E27FC236}">
                <a16:creationId xmlns:a16="http://schemas.microsoft.com/office/drawing/2014/main" id="{7DD3CDD0-E4A4-E04F-865C-D0ABE1DC7517}"/>
              </a:ext>
            </a:extLst>
          </p:cNvPr>
          <p:cNvSpPr txBox="1"/>
          <p:nvPr/>
        </p:nvSpPr>
        <p:spPr>
          <a:xfrm>
            <a:off x="512956" y="1260088"/>
            <a:ext cx="3441968" cy="523220"/>
          </a:xfrm>
          <a:prstGeom prst="rect">
            <a:avLst/>
          </a:prstGeom>
          <a:noFill/>
        </p:spPr>
        <p:txBody>
          <a:bodyPr wrap="none" rtlCol="0">
            <a:spAutoFit/>
          </a:bodyPr>
          <a:lstStyle/>
          <a:p>
            <a:pPr marL="365760" lvl="0" indent="-365760" eaLnBrk="1" hangingPunct="1">
              <a:spcBef>
                <a:spcPts val="1200"/>
              </a:spcBef>
              <a:spcAft>
                <a:spcPts val="0"/>
              </a:spcAft>
              <a:buClr>
                <a:srgbClr val="000099"/>
              </a:buClr>
            </a:pPr>
            <a:r>
              <a:rPr lang="en-US" sz="2800" i="1" kern="0"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computer protocols:</a:t>
            </a:r>
          </a:p>
        </p:txBody>
      </p:sp>
    </p:spTree>
    <p:extLst>
      <p:ext uri="{BB962C8B-B14F-4D97-AF65-F5344CB8AC3E}">
        <p14:creationId xmlns:p14="http://schemas.microsoft.com/office/powerpoint/2010/main" val="111439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4B440F-4CED-2447-9DF3-2E72EC4F5C1A}"/>
              </a:ext>
            </a:extLst>
          </p:cNvPr>
          <p:cNvSpPr>
            <a:spLocks noGrp="1"/>
          </p:cNvSpPr>
          <p:nvPr>
            <p:ph type="ctrTitle"/>
          </p:nvPr>
        </p:nvSpPr>
        <p:spPr>
          <a:xfrm>
            <a:off x="685800" y="1446835"/>
            <a:ext cx="7772400" cy="2153615"/>
          </a:xfrm>
        </p:spPr>
        <p:txBody>
          <a:bodyPr>
            <a:normAutofit/>
          </a:bodyPr>
          <a:lstStyle/>
          <a:p>
            <a:r>
              <a:rPr lang="en-US" dirty="0"/>
              <a:t>Delivering data over the global Internet is a complicated process, involving many many steps</a:t>
            </a:r>
          </a:p>
        </p:txBody>
      </p:sp>
      <p:sp>
        <p:nvSpPr>
          <p:cNvPr id="8" name="Subtitle 7">
            <a:extLst>
              <a:ext uri="{FF2B5EF4-FFF2-40B4-BE49-F238E27FC236}">
                <a16:creationId xmlns:a16="http://schemas.microsoft.com/office/drawing/2014/main" id="{1630D0B6-666C-CB4C-805B-073D612DA654}"/>
              </a:ext>
            </a:extLst>
          </p:cNvPr>
          <p:cNvSpPr>
            <a:spLocks noGrp="1"/>
          </p:cNvSpPr>
          <p:nvPr>
            <p:ph type="subTitle" idx="1"/>
          </p:nvPr>
        </p:nvSpPr>
        <p:spPr>
          <a:xfrm>
            <a:off x="428263" y="3886200"/>
            <a:ext cx="8229599" cy="1752600"/>
          </a:xfrm>
        </p:spPr>
        <p:txBody>
          <a:bodyPr>
            <a:normAutofit/>
          </a:bodyPr>
          <a:lstStyle/>
          <a:p>
            <a:r>
              <a:rPr lang="en-US" sz="3000" dirty="0"/>
              <a:t>How to get the work done: divide and conquer </a:t>
            </a:r>
          </a:p>
          <a:p>
            <a:r>
              <a:rPr lang="en-US" dirty="0"/>
              <a:t>Group functions to a few modules  </a:t>
            </a:r>
          </a:p>
        </p:txBody>
      </p:sp>
      <p:grpSp>
        <p:nvGrpSpPr>
          <p:cNvPr id="11" name="Group 10">
            <a:extLst>
              <a:ext uri="{FF2B5EF4-FFF2-40B4-BE49-F238E27FC236}">
                <a16:creationId xmlns:a16="http://schemas.microsoft.com/office/drawing/2014/main" id="{C72FA991-8208-6C4C-AFC9-075FF3179582}"/>
              </a:ext>
            </a:extLst>
          </p:cNvPr>
          <p:cNvGrpSpPr/>
          <p:nvPr/>
        </p:nvGrpSpPr>
        <p:grpSpPr>
          <a:xfrm>
            <a:off x="5104435" y="5011838"/>
            <a:ext cx="1811714" cy="1329766"/>
            <a:chOff x="5104435" y="5011838"/>
            <a:chExt cx="1811714" cy="1329766"/>
          </a:xfrm>
        </p:grpSpPr>
        <p:sp>
          <p:nvSpPr>
            <p:cNvPr id="9" name="Up Arrow 8">
              <a:extLst>
                <a:ext uri="{FF2B5EF4-FFF2-40B4-BE49-F238E27FC236}">
                  <a16:creationId xmlns:a16="http://schemas.microsoft.com/office/drawing/2014/main" id="{313ACECD-D977-624A-870F-1950820BBBE2}"/>
                </a:ext>
              </a:extLst>
            </p:cNvPr>
            <p:cNvSpPr/>
            <p:nvPr/>
          </p:nvSpPr>
          <p:spPr bwMode="auto">
            <a:xfrm>
              <a:off x="5741042" y="5011838"/>
              <a:ext cx="729205" cy="844952"/>
            </a:xfrm>
            <a:prstGeom prst="upArrow">
              <a:avLst>
                <a:gd name="adj1" fmla="val 34127"/>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10" name="TextBox 9">
              <a:extLst>
                <a:ext uri="{FF2B5EF4-FFF2-40B4-BE49-F238E27FC236}">
                  <a16:creationId xmlns:a16="http://schemas.microsoft.com/office/drawing/2014/main" id="{C83E7FD5-5158-DA4E-B2F2-82F804657C36}"/>
                </a:ext>
              </a:extLst>
            </p:cNvPr>
            <p:cNvSpPr txBox="1"/>
            <p:nvPr/>
          </p:nvSpPr>
          <p:spPr>
            <a:xfrm>
              <a:off x="5104435" y="5879939"/>
              <a:ext cx="1811714" cy="461665"/>
            </a:xfrm>
            <a:prstGeom prst="rect">
              <a:avLst/>
            </a:prstGeom>
            <a:noFill/>
          </p:spPr>
          <p:txBody>
            <a:bodyPr wrap="none" rtlCol="0">
              <a:spAutoFit/>
            </a:bodyPr>
            <a:lstStyle/>
            <a:p>
              <a:r>
                <a:rPr lang="en-US" dirty="0"/>
                <a:t>How many?</a:t>
              </a:r>
            </a:p>
          </p:txBody>
        </p:sp>
      </p:grpSp>
    </p:spTree>
    <p:extLst>
      <p:ext uri="{BB962C8B-B14F-4D97-AF65-F5344CB8AC3E}">
        <p14:creationId xmlns:p14="http://schemas.microsoft.com/office/powerpoint/2010/main" val="78565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p:nvPr>
        </p:nvSpPr>
        <p:spPr/>
        <p:txBody>
          <a:bodyPr/>
          <a:lstStyle/>
          <a:p>
            <a:pPr eaLnBrk="1" hangingPunct="1"/>
            <a:r>
              <a:rPr lang="en-US"/>
              <a:t>Internet protocol stack</a:t>
            </a:r>
          </a:p>
        </p:txBody>
      </p:sp>
      <p:sp>
        <p:nvSpPr>
          <p:cNvPr id="57347" name="Rectangle 4"/>
          <p:cNvSpPr>
            <a:spLocks noGrp="1" noChangeArrowheads="1"/>
          </p:cNvSpPr>
          <p:nvPr>
            <p:ph idx="1"/>
          </p:nvPr>
        </p:nvSpPr>
        <p:spPr/>
        <p:txBody>
          <a:bodyPr/>
          <a:lstStyle/>
          <a:p>
            <a:pPr eaLnBrk="1" hangingPunct="1"/>
            <a:r>
              <a:rPr lang="en-US" sz="2400" dirty="0">
                <a:solidFill>
                  <a:srgbClr val="3A1FFF"/>
                </a:solidFill>
              </a:rPr>
              <a:t>Application layer protocols</a:t>
            </a:r>
          </a:p>
          <a:p>
            <a:pPr lvl="1" eaLnBrk="1" hangingPunct="1"/>
            <a:r>
              <a:rPr lang="en-US" sz="1800" dirty="0"/>
              <a:t>Support data exchange between application processes</a:t>
            </a:r>
          </a:p>
          <a:p>
            <a:pPr lvl="1" eaLnBrk="1" hangingPunct="1"/>
            <a:r>
              <a:rPr lang="en-US" sz="1800" dirty="0"/>
              <a:t>Example: SMTP, HTTP, DNS</a:t>
            </a:r>
          </a:p>
          <a:p>
            <a:pPr marL="640080" lvl="2" indent="0">
              <a:buNone/>
            </a:pPr>
            <a:r>
              <a:rPr lang="en-US" sz="1400" dirty="0"/>
              <a:t>                      </a:t>
            </a:r>
          </a:p>
          <a:p>
            <a:r>
              <a:rPr lang="en-US" sz="2400" dirty="0">
                <a:solidFill>
                  <a:srgbClr val="3A1FFF"/>
                </a:solidFill>
              </a:rPr>
              <a:t>Transport layer protocols</a:t>
            </a:r>
          </a:p>
          <a:p>
            <a:pPr lvl="1" eaLnBrk="1" hangingPunct="1"/>
            <a:r>
              <a:rPr lang="en-US" sz="1800" dirty="0"/>
              <a:t>handling delivery reliability, multiplex within a host</a:t>
            </a:r>
          </a:p>
          <a:p>
            <a:pPr lvl="1" eaLnBrk="1" hangingPunct="1"/>
            <a:r>
              <a:rPr lang="en-US" sz="1800" dirty="0"/>
              <a:t>Example: TCP, UDP</a:t>
            </a:r>
          </a:p>
          <a:p>
            <a:r>
              <a:rPr lang="en-US" sz="2400" dirty="0">
                <a:solidFill>
                  <a:srgbClr val="3A1FFF"/>
                </a:solidFill>
              </a:rPr>
              <a:t>Network layer protocols</a:t>
            </a:r>
          </a:p>
          <a:p>
            <a:pPr lvl="1" eaLnBrk="1" hangingPunct="1"/>
            <a:r>
              <a:rPr lang="en-US" sz="1800" dirty="0"/>
              <a:t>forward packets from source to destination</a:t>
            </a:r>
          </a:p>
          <a:p>
            <a:pPr lvl="1"/>
            <a:r>
              <a:rPr lang="en-US" sz="1800" dirty="0"/>
              <a:t>Example: IP</a:t>
            </a:r>
          </a:p>
          <a:p>
            <a:r>
              <a:rPr lang="en-US" sz="2400" dirty="0">
                <a:solidFill>
                  <a:srgbClr val="3A1FFF"/>
                </a:solidFill>
              </a:rPr>
              <a:t>Link layer protocols</a:t>
            </a:r>
          </a:p>
          <a:p>
            <a:pPr lvl="1" eaLnBrk="1" hangingPunct="1"/>
            <a:r>
              <a:rPr lang="en-US" sz="1800" dirty="0"/>
              <a:t>transfer data between directly connected network elements</a:t>
            </a:r>
          </a:p>
          <a:p>
            <a:pPr lvl="1"/>
            <a:r>
              <a:rPr lang="en-US" sz="1800" dirty="0"/>
              <a:t>Example: Ethernet protocol, WiFi</a:t>
            </a:r>
          </a:p>
          <a:p>
            <a:pPr eaLnBrk="1" hangingPunct="1"/>
            <a:r>
              <a:rPr lang="en-US" sz="2400" dirty="0">
                <a:solidFill>
                  <a:srgbClr val="3A1FFF"/>
                </a:solidFill>
              </a:rPr>
              <a:t>Physical layer:</a:t>
            </a:r>
            <a:r>
              <a:rPr lang="en-US" sz="2400" dirty="0"/>
              <a:t> bits “on the wire”</a:t>
            </a:r>
          </a:p>
        </p:txBody>
      </p:sp>
      <p:grpSp>
        <p:nvGrpSpPr>
          <p:cNvPr id="57352" name="Group 5"/>
          <p:cNvGrpSpPr>
            <a:grpSpLocks/>
          </p:cNvGrpSpPr>
          <p:nvPr/>
        </p:nvGrpSpPr>
        <p:grpSpPr bwMode="auto">
          <a:xfrm>
            <a:off x="7065629" y="1949952"/>
            <a:ext cx="1962251" cy="3467104"/>
            <a:chOff x="3070" y="820"/>
            <a:chExt cx="1234" cy="2184"/>
          </a:xfrm>
        </p:grpSpPr>
        <p:sp>
          <p:nvSpPr>
            <p:cNvPr id="57353" name="Rectangle 6"/>
            <p:cNvSpPr>
              <a:spLocks noChangeArrowheads="1"/>
            </p:cNvSpPr>
            <p:nvPr/>
          </p:nvSpPr>
          <p:spPr bwMode="auto">
            <a:xfrm>
              <a:off x="3080" y="888"/>
              <a:ext cx="1192" cy="2116"/>
            </a:xfrm>
            <a:prstGeom prst="rect">
              <a:avLst/>
            </a:prstGeom>
            <a:solidFill>
              <a:schemeClr val="bg1"/>
            </a:solidFill>
            <a:ln w="38100">
              <a:solidFill>
                <a:schemeClr val="accent2"/>
              </a:solidFill>
              <a:miter lim="800000"/>
              <a:headEnd/>
              <a:tailEnd/>
            </a:ln>
          </p:spPr>
          <p:txBody>
            <a:bodyPr wrap="none" anchor="ctr">
              <a:prstTxWarp prst="textNoShape">
                <a:avLst/>
              </a:prstTxWarp>
            </a:bodyPr>
            <a:lstStyle/>
            <a:p>
              <a:pPr>
                <a:lnSpc>
                  <a:spcPct val="150000"/>
                </a:lnSpc>
              </a:pPr>
              <a:endParaRPr lang="en-US" sz="2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7354" name="Text Box 7"/>
            <p:cNvSpPr txBox="1">
              <a:spLocks noChangeArrowheads="1"/>
            </p:cNvSpPr>
            <p:nvPr/>
          </p:nvSpPr>
          <p:spPr bwMode="auto">
            <a:xfrm>
              <a:off x="3078" y="820"/>
              <a:ext cx="1226" cy="2171"/>
            </a:xfrm>
            <a:prstGeom prst="rect">
              <a:avLst/>
            </a:prstGeom>
            <a:noFill/>
            <a:ln w="9525">
              <a:noFill/>
              <a:miter lim="800000"/>
              <a:headEnd/>
              <a:tailEnd/>
            </a:ln>
          </p:spPr>
          <p:txBody>
            <a:bodyPr wrap="none">
              <a:prstTxWarp prst="textNoShape">
                <a:avLst/>
              </a:prstTxWarp>
              <a:spAutoFit/>
            </a:bodyPr>
            <a:lstStyle/>
            <a:p>
              <a:pPr algn="ctr">
                <a:lnSpc>
                  <a:spcPct val="160000"/>
                </a:lnSpc>
              </a:pPr>
              <a:r>
                <a:rPr lang="en-US" sz="2800" dirty="0">
                  <a:latin typeface="Helvetica Neue" panose="02000503000000020004" pitchFamily="2" charset="0"/>
                  <a:ea typeface="Helvetica Neue" panose="02000503000000020004" pitchFamily="2" charset="0"/>
                  <a:cs typeface="Helvetica Neue" panose="02000503000000020004" pitchFamily="2" charset="0"/>
                </a:rPr>
                <a:t>application</a:t>
              </a:r>
            </a:p>
            <a:p>
              <a:pPr algn="ctr">
                <a:lnSpc>
                  <a:spcPct val="160000"/>
                </a:lnSpc>
              </a:pPr>
              <a:r>
                <a:rPr lang="en-US" sz="2800" dirty="0">
                  <a:latin typeface="Helvetica Neue" panose="02000503000000020004" pitchFamily="2" charset="0"/>
                  <a:ea typeface="Helvetica Neue" panose="02000503000000020004" pitchFamily="2" charset="0"/>
                  <a:cs typeface="Helvetica Neue" panose="02000503000000020004" pitchFamily="2" charset="0"/>
                </a:rPr>
                <a:t>transport</a:t>
              </a:r>
            </a:p>
            <a:p>
              <a:pPr algn="ctr">
                <a:lnSpc>
                  <a:spcPct val="160000"/>
                </a:lnSpc>
              </a:pPr>
              <a:r>
                <a:rPr lang="en-US" sz="2800" dirty="0">
                  <a:latin typeface="Helvetica Neue" panose="02000503000000020004" pitchFamily="2" charset="0"/>
                  <a:ea typeface="Helvetica Neue" panose="02000503000000020004" pitchFamily="2" charset="0"/>
                  <a:cs typeface="Helvetica Neue" panose="02000503000000020004" pitchFamily="2" charset="0"/>
                </a:rPr>
                <a:t>network</a:t>
              </a:r>
            </a:p>
            <a:p>
              <a:pPr algn="ctr">
                <a:lnSpc>
                  <a:spcPct val="160000"/>
                </a:lnSpc>
              </a:pPr>
              <a:r>
                <a:rPr lang="en-US" sz="2800" dirty="0">
                  <a:latin typeface="Helvetica Neue" panose="02000503000000020004" pitchFamily="2" charset="0"/>
                  <a:ea typeface="Helvetica Neue" panose="02000503000000020004" pitchFamily="2" charset="0"/>
                  <a:cs typeface="Helvetica Neue" panose="02000503000000020004" pitchFamily="2" charset="0"/>
                </a:rPr>
                <a:t>link</a:t>
              </a:r>
            </a:p>
            <a:p>
              <a:pPr algn="ctr">
                <a:lnSpc>
                  <a:spcPct val="160000"/>
                </a:lnSpc>
              </a:pPr>
              <a:r>
                <a:rPr lang="en-US" sz="2800"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physical</a:t>
              </a:r>
            </a:p>
          </p:txBody>
        </p:sp>
        <p:sp>
          <p:nvSpPr>
            <p:cNvPr id="57355" name="Line 8"/>
            <p:cNvSpPr>
              <a:spLocks noChangeShapeType="1"/>
            </p:cNvSpPr>
            <p:nvPr/>
          </p:nvSpPr>
          <p:spPr bwMode="auto">
            <a:xfrm>
              <a:off x="3076" y="1324"/>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2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7356" name="Line 9"/>
            <p:cNvSpPr>
              <a:spLocks noChangeShapeType="1"/>
            </p:cNvSpPr>
            <p:nvPr/>
          </p:nvSpPr>
          <p:spPr bwMode="auto">
            <a:xfrm>
              <a:off x="3076" y="1768"/>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2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7357" name="Line 10"/>
            <p:cNvSpPr>
              <a:spLocks noChangeShapeType="1"/>
            </p:cNvSpPr>
            <p:nvPr/>
          </p:nvSpPr>
          <p:spPr bwMode="auto">
            <a:xfrm>
              <a:off x="3076" y="2216"/>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28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7358" name="Line 11"/>
            <p:cNvSpPr>
              <a:spLocks noChangeShapeType="1"/>
            </p:cNvSpPr>
            <p:nvPr/>
          </p:nvSpPr>
          <p:spPr bwMode="auto">
            <a:xfrm>
              <a:off x="3070" y="2621"/>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280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3" name="Footer Placeholder 2"/>
          <p:cNvSpPr>
            <a:spLocks noGrp="1"/>
          </p:cNvSpPr>
          <p:nvPr>
            <p:ph type="ftr" sz="quarter" idx="11"/>
          </p:nvPr>
        </p:nvSpPr>
        <p:spPr/>
        <p:txBody>
          <a:bodyPr/>
          <a:lstStyle/>
          <a:p>
            <a:pPr>
              <a:defRPr/>
            </a:pPr>
            <a:r>
              <a:rPr lang="nl-NL" dirty="0"/>
              <a:t>CS118 - Winter 2025</a:t>
            </a:r>
            <a:endParaRPr lang="en-US" dirty="0"/>
          </a:p>
        </p:txBody>
      </p:sp>
      <p:sp>
        <p:nvSpPr>
          <p:cNvPr id="4" name="Slide Number Placeholder 3">
            <a:extLst>
              <a:ext uri="{FF2B5EF4-FFF2-40B4-BE49-F238E27FC236}">
                <a16:creationId xmlns:a16="http://schemas.microsoft.com/office/drawing/2014/main" id="{4D6A30A1-5085-484A-95AC-A91876152352}"/>
              </a:ext>
            </a:extLst>
          </p:cNvPr>
          <p:cNvSpPr>
            <a:spLocks noGrp="1"/>
          </p:cNvSpPr>
          <p:nvPr>
            <p:ph type="sldNum" sz="quarter" idx="12"/>
          </p:nvPr>
        </p:nvSpPr>
        <p:spPr/>
        <p:txBody>
          <a:bodyPr/>
          <a:lstStyle/>
          <a:p>
            <a:pPr>
              <a:defRPr/>
            </a:pPr>
            <a:fld id="{5839C53E-9712-814C-9BC8-2C6C5C482B7D}" type="slidenum">
              <a:rPr lang="en-US" smtClean="0"/>
              <a:pPr>
                <a:defRPr/>
              </a:pPr>
              <a:t>17</a:t>
            </a:fld>
            <a:endParaRPr lang="en-US" dirty="0"/>
          </a:p>
        </p:txBody>
      </p:sp>
      <p:sp>
        <p:nvSpPr>
          <p:cNvPr id="2" name="Rectangle 1">
            <a:extLst>
              <a:ext uri="{FF2B5EF4-FFF2-40B4-BE49-F238E27FC236}">
                <a16:creationId xmlns:a16="http://schemas.microsoft.com/office/drawing/2014/main" id="{709BB154-78FB-9845-9C04-5659DD5D4605}"/>
              </a:ext>
            </a:extLst>
          </p:cNvPr>
          <p:cNvSpPr/>
          <p:nvPr/>
        </p:nvSpPr>
        <p:spPr bwMode="auto">
          <a:xfrm>
            <a:off x="514763" y="5755480"/>
            <a:ext cx="4562168" cy="462116"/>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5" name="TextBox 4">
            <a:extLst>
              <a:ext uri="{FF2B5EF4-FFF2-40B4-BE49-F238E27FC236}">
                <a16:creationId xmlns:a16="http://schemas.microsoft.com/office/drawing/2014/main" id="{8453DD34-A12E-2446-8726-B2A675B22733}"/>
              </a:ext>
            </a:extLst>
          </p:cNvPr>
          <p:cNvSpPr txBox="1"/>
          <p:nvPr/>
        </p:nvSpPr>
        <p:spPr>
          <a:xfrm>
            <a:off x="1548144" y="1820711"/>
            <a:ext cx="2641749" cy="307777"/>
          </a:xfrm>
          <a:prstGeom prst="rect">
            <a:avLst/>
          </a:prstGeom>
          <a:noFill/>
        </p:spPr>
        <p:txBody>
          <a:bodyPr wrap="none" rtlCol="0">
            <a:spAutoFit/>
          </a:bodyPr>
          <a:lstStyle/>
          <a:p>
            <a:r>
              <a:rPr lang="en-US" sz="1400" dirty="0"/>
              <a:t>(Simple Mail Transfer Protocol)</a:t>
            </a:r>
          </a:p>
        </p:txBody>
      </p:sp>
    </p:spTree>
    <p:extLst>
      <p:ext uri="{BB962C8B-B14F-4D97-AF65-F5344CB8AC3E}">
        <p14:creationId xmlns:p14="http://schemas.microsoft.com/office/powerpoint/2010/main" val="24189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47">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4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7">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347">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347">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3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 name="Cloud"/>
          <p:cNvSpPr>
            <a:spLocks noChangeAspect="1" noEditPoints="1" noChangeArrowheads="1"/>
          </p:cNvSpPr>
          <p:nvPr/>
        </p:nvSpPr>
        <p:spPr bwMode="auto">
          <a:xfrm>
            <a:off x="1669312" y="1454150"/>
            <a:ext cx="5765962" cy="1905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2700">
            <a:solidFill>
              <a:schemeClr val="accent2"/>
            </a:solidFill>
            <a:miter lim="800000"/>
            <a:headEnd/>
            <a:tailEnd/>
          </a:ln>
          <a:effectLst/>
        </p:spPr>
        <p:txBody>
          <a:bodyPr lIns="101882" tIns="50941" rIns="101882" bIns="50941">
            <a:prstTxWarp prst="textNoShape">
              <a:avLst/>
            </a:prstTxWarp>
          </a:bodyPr>
          <a:lstStyle/>
          <a:p>
            <a:pPr defTabSz="1019175">
              <a:defRPr/>
            </a:pPr>
            <a:endParaRPr lang="en-US" sz="2700" dirty="0">
              <a:latin typeface="Times New Roman" charset="0"/>
            </a:endParaRPr>
          </a:p>
          <a:p>
            <a:pPr algn="ctr" defTabSz="1019175">
              <a:defRPr/>
            </a:pPr>
            <a:r>
              <a:rPr lang="en-US" sz="3200" b="1" dirty="0">
                <a:ln w="6600">
                  <a:solidFill>
                    <a:schemeClr val="accent2"/>
                  </a:solidFill>
                  <a:prstDash val="solid"/>
                </a:ln>
                <a:solidFill>
                  <a:srgbClr val="FFFFFF"/>
                </a:solidFill>
                <a:effectLst>
                  <a:outerShdw dist="38100" dir="2700000" algn="tl" rotWithShape="0">
                    <a:schemeClr val="accent2"/>
                  </a:outerShdw>
                </a:effectLst>
                <a:latin typeface="Helvetica Neue" panose="02000503000000020004" pitchFamily="2" charset="0"/>
                <a:ea typeface="Helvetica Neue" panose="02000503000000020004" pitchFamily="2" charset="0"/>
                <a:cs typeface="Helvetica Neue" panose="02000503000000020004" pitchFamily="2" charset="0"/>
              </a:rPr>
              <a:t>Internet</a:t>
            </a:r>
          </a:p>
        </p:txBody>
      </p:sp>
      <p:sp>
        <p:nvSpPr>
          <p:cNvPr id="40963" name="Rectangle 2"/>
          <p:cNvSpPr>
            <a:spLocks noGrp="1" noChangeArrowheads="1"/>
          </p:cNvSpPr>
          <p:nvPr>
            <p:ph type="title"/>
          </p:nvPr>
        </p:nvSpPr>
        <p:spPr/>
        <p:txBody>
          <a:bodyPr/>
          <a:lstStyle/>
          <a:p>
            <a:r>
              <a:rPr lang="en-US" dirty="0"/>
              <a:t>Application View</a:t>
            </a:r>
          </a:p>
        </p:txBody>
      </p:sp>
      <p:sp>
        <p:nvSpPr>
          <p:cNvPr id="3" name="Footer Placeholder 2"/>
          <p:cNvSpPr>
            <a:spLocks noGrp="1"/>
          </p:cNvSpPr>
          <p:nvPr>
            <p:ph type="ftr" sz="quarter" idx="11"/>
          </p:nvPr>
        </p:nvSpPr>
        <p:spPr/>
        <p:txBody>
          <a:bodyPr/>
          <a:lstStyle/>
          <a:p>
            <a:r>
              <a:rPr lang="nl-NL" dirty="0"/>
              <a:t>CS118 - Winter 2025</a:t>
            </a:r>
            <a:endParaRPr lang="en-US" dirty="0"/>
          </a:p>
        </p:txBody>
      </p:sp>
      <p:sp>
        <p:nvSpPr>
          <p:cNvPr id="4" name="Slide Number Placeholder 3">
            <a:extLst>
              <a:ext uri="{FF2B5EF4-FFF2-40B4-BE49-F238E27FC236}">
                <a16:creationId xmlns:a16="http://schemas.microsoft.com/office/drawing/2014/main" id="{C8B0375D-BDC7-AF46-A88B-9898C705489A}"/>
              </a:ext>
            </a:extLst>
          </p:cNvPr>
          <p:cNvSpPr>
            <a:spLocks noGrp="1"/>
          </p:cNvSpPr>
          <p:nvPr>
            <p:ph type="sldNum" sz="quarter" idx="12"/>
          </p:nvPr>
        </p:nvSpPr>
        <p:spPr/>
        <p:txBody>
          <a:bodyPr/>
          <a:lstStyle/>
          <a:p>
            <a:fld id="{B846B7D9-7BDB-7541-8325-00A37CD224A3}" type="slidenum">
              <a:rPr lang="en-US" smtClean="0"/>
              <a:pPr/>
              <a:t>18</a:t>
            </a:fld>
            <a:endParaRPr lang="en-US" dirty="0"/>
          </a:p>
        </p:txBody>
      </p:sp>
      <p:sp>
        <p:nvSpPr>
          <p:cNvPr id="40967" name="Text Box 34"/>
          <p:cNvSpPr txBox="1">
            <a:spLocks noChangeArrowheads="1"/>
          </p:cNvSpPr>
          <p:nvPr/>
        </p:nvSpPr>
        <p:spPr bwMode="auto">
          <a:xfrm>
            <a:off x="193876" y="4243713"/>
            <a:ext cx="8686800" cy="741037"/>
          </a:xfrm>
          <a:prstGeom prst="rect">
            <a:avLst/>
          </a:prstGeom>
          <a:noFill/>
          <a:ln w="9525">
            <a:noFill/>
            <a:miter lim="800000"/>
            <a:headEnd/>
            <a:tailEnd/>
          </a:ln>
        </p:spPr>
        <p:txBody>
          <a:bodyPr>
            <a:prstTxWarp prst="textNoShape">
              <a:avLst/>
            </a:prstTxWarp>
            <a:spAutoFit/>
          </a:bodyPr>
          <a:lstStyle/>
          <a:p>
            <a:pPr>
              <a:lnSpc>
                <a:spcPct val="110000"/>
              </a:lnSpc>
            </a:pPr>
            <a:r>
              <a:rPr lang="en-US" sz="2000" b="1" dirty="0">
                <a:latin typeface="Helvetica Neue" panose="02000503000000020004" pitchFamily="2" charset="0"/>
                <a:ea typeface="Helvetica Neue" panose="02000503000000020004" pitchFamily="2" charset="0"/>
                <a:cs typeface="Helvetica Neue" panose="02000503000000020004" pitchFamily="2" charset="0"/>
              </a:rPr>
              <a:t>These are </a:t>
            </a:r>
            <a:r>
              <a:rPr lang="en-US" sz="2000" b="1" i="1" dirty="0">
                <a:latin typeface="Helvetica Neue" panose="02000503000000020004" pitchFamily="2" charset="0"/>
                <a:ea typeface="Helvetica Neue" panose="02000503000000020004" pitchFamily="2" charset="0"/>
                <a:cs typeface="Helvetica Neue" panose="02000503000000020004" pitchFamily="2" charset="0"/>
              </a:rPr>
              <a:t>application </a:t>
            </a:r>
            <a:r>
              <a:rPr lang="en-US" sz="2000" b="1" i="1"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programs</a:t>
            </a:r>
            <a:endParaRPr lang="en-US" sz="2000"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110000"/>
              </a:lnSpc>
            </a:pPr>
            <a:r>
              <a:rPr lang="en-US" sz="2000" dirty="0">
                <a:latin typeface="Helvetica Neue" panose="02000503000000020004" pitchFamily="2" charset="0"/>
                <a:ea typeface="Helvetica Neue" panose="02000503000000020004" pitchFamily="2" charset="0"/>
                <a:cs typeface="Helvetica Neue" panose="02000503000000020004" pitchFamily="2" charset="0"/>
              </a:rPr>
              <a:t>They talk to each other using</a:t>
            </a:r>
            <a:r>
              <a:rPr lang="en-US" sz="2000" b="1" dirty="0">
                <a:latin typeface="Helvetica Neue" panose="02000503000000020004" pitchFamily="2" charset="0"/>
                <a:ea typeface="Helvetica Neue" panose="02000503000000020004" pitchFamily="2" charset="0"/>
                <a:cs typeface="Helvetica Neue" panose="02000503000000020004" pitchFamily="2" charset="0"/>
              </a:rPr>
              <a:t> </a:t>
            </a:r>
            <a:r>
              <a:rPr lang="en-US" sz="2000" i="1" dirty="0">
                <a:latin typeface="Helvetica Neue" panose="02000503000000020004" pitchFamily="2" charset="0"/>
                <a:ea typeface="Helvetica Neue" panose="02000503000000020004" pitchFamily="2" charset="0"/>
                <a:cs typeface="Helvetica Neue" panose="02000503000000020004" pitchFamily="2" charset="0"/>
              </a:rPr>
              <a:t>application </a:t>
            </a:r>
            <a:r>
              <a:rPr lang="en-US" sz="2000" i="1"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protocols</a:t>
            </a:r>
            <a:r>
              <a:rPr lang="en-US" sz="2000" i="1" dirty="0">
                <a:latin typeface="Helvetica Neue" panose="02000503000000020004" pitchFamily="2" charset="0"/>
                <a:ea typeface="Helvetica Neue" panose="02000503000000020004" pitchFamily="2" charset="0"/>
                <a:cs typeface="Helvetica Neue" panose="02000503000000020004" pitchFamily="2" charset="0"/>
              </a:rPr>
              <a:t> </a:t>
            </a:r>
            <a:r>
              <a:rPr lang="en-US" sz="2000" dirty="0">
                <a:latin typeface="Helvetica Neue" panose="02000503000000020004" pitchFamily="2" charset="0"/>
                <a:ea typeface="Helvetica Neue" panose="02000503000000020004" pitchFamily="2" charset="0"/>
                <a:cs typeface="Helvetica Neue" panose="02000503000000020004" pitchFamily="2" charset="0"/>
              </a:rPr>
              <a:t>(web protocol: HTTP)</a:t>
            </a:r>
            <a:endParaRPr lang="en-US" sz="2000" b="1"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0968" name="Group 36"/>
          <p:cNvGrpSpPr>
            <a:grpSpLocks/>
          </p:cNvGrpSpPr>
          <p:nvPr/>
        </p:nvGrpSpPr>
        <p:grpSpPr bwMode="auto">
          <a:xfrm>
            <a:off x="7461124" y="2256978"/>
            <a:ext cx="628650" cy="1250950"/>
            <a:chOff x="1457" y="1174"/>
            <a:chExt cx="396" cy="788"/>
          </a:xfrm>
        </p:grpSpPr>
        <p:sp>
          <p:nvSpPr>
            <p:cNvPr id="40982" name="Rectangle 37"/>
            <p:cNvSpPr>
              <a:spLocks noChangeArrowheads="1"/>
            </p:cNvSpPr>
            <p:nvPr/>
          </p:nvSpPr>
          <p:spPr bwMode="auto">
            <a:xfrm>
              <a:off x="1461" y="1178"/>
              <a:ext cx="232" cy="784"/>
            </a:xfrm>
            <a:prstGeom prst="rect">
              <a:avLst/>
            </a:prstGeom>
            <a:solidFill>
              <a:srgbClr val="3399CC"/>
            </a:solidFill>
            <a:ln w="9525">
              <a:noFill/>
              <a:miter lim="800000"/>
              <a:headEnd/>
              <a:tailEnd/>
            </a:ln>
          </p:spPr>
          <p:txBody>
            <a:bodyPr>
              <a:prstTxWarp prst="textNoShape">
                <a:avLst/>
              </a:prstTxWarp>
            </a:bodyPr>
            <a:lstStyle/>
            <a:p>
              <a:endParaRPr lang="en-US"/>
            </a:p>
          </p:txBody>
        </p:sp>
        <p:sp>
          <p:nvSpPr>
            <p:cNvPr id="40983" name="Freeform 38"/>
            <p:cNvSpPr>
              <a:spLocks/>
            </p:cNvSpPr>
            <p:nvPr/>
          </p:nvSpPr>
          <p:spPr bwMode="auto">
            <a:xfrm>
              <a:off x="1693" y="1178"/>
              <a:ext cx="160" cy="784"/>
            </a:xfrm>
            <a:custGeom>
              <a:avLst/>
              <a:gdLst>
                <a:gd name="T0" fmla="*/ 0 w 160"/>
                <a:gd name="T1" fmla="*/ 784 h 784"/>
                <a:gd name="T2" fmla="*/ 0 w 160"/>
                <a:gd name="T3" fmla="*/ 0 h 784"/>
                <a:gd name="T4" fmla="*/ 160 w 160"/>
                <a:gd name="T5" fmla="*/ 56 h 784"/>
                <a:gd name="T6" fmla="*/ 160 w 160"/>
                <a:gd name="T7" fmla="*/ 688 h 784"/>
                <a:gd name="T8" fmla="*/ 0 w 160"/>
                <a:gd name="T9" fmla="*/ 784 h 784"/>
                <a:gd name="T10" fmla="*/ 0 60000 65536"/>
                <a:gd name="T11" fmla="*/ 0 60000 65536"/>
                <a:gd name="T12" fmla="*/ 0 60000 65536"/>
                <a:gd name="T13" fmla="*/ 0 60000 65536"/>
                <a:gd name="T14" fmla="*/ 0 60000 65536"/>
                <a:gd name="T15" fmla="*/ 0 w 160"/>
                <a:gd name="T16" fmla="*/ 0 h 784"/>
                <a:gd name="T17" fmla="*/ 160 w 160"/>
                <a:gd name="T18" fmla="*/ 784 h 784"/>
              </a:gdLst>
              <a:ahLst/>
              <a:cxnLst>
                <a:cxn ang="T10">
                  <a:pos x="T0" y="T1"/>
                </a:cxn>
                <a:cxn ang="T11">
                  <a:pos x="T2" y="T3"/>
                </a:cxn>
                <a:cxn ang="T12">
                  <a:pos x="T4" y="T5"/>
                </a:cxn>
                <a:cxn ang="T13">
                  <a:pos x="T6" y="T7"/>
                </a:cxn>
                <a:cxn ang="T14">
                  <a:pos x="T8" y="T9"/>
                </a:cxn>
              </a:cxnLst>
              <a:rect l="T15" t="T16" r="T17" b="T18"/>
              <a:pathLst>
                <a:path w="160" h="784">
                  <a:moveTo>
                    <a:pt x="0" y="784"/>
                  </a:moveTo>
                  <a:lnTo>
                    <a:pt x="0" y="0"/>
                  </a:lnTo>
                  <a:lnTo>
                    <a:pt x="160" y="56"/>
                  </a:lnTo>
                  <a:lnTo>
                    <a:pt x="160" y="688"/>
                  </a:lnTo>
                  <a:lnTo>
                    <a:pt x="0" y="784"/>
                  </a:lnTo>
                  <a:close/>
                </a:path>
              </a:pathLst>
            </a:custGeom>
            <a:solidFill>
              <a:srgbClr val="3399CC"/>
            </a:solidFill>
            <a:ln w="9525">
              <a:noFill/>
              <a:round/>
              <a:headEnd/>
              <a:tailEnd/>
            </a:ln>
          </p:spPr>
          <p:txBody>
            <a:bodyPr>
              <a:prstTxWarp prst="textNoShape">
                <a:avLst/>
              </a:prstTxWarp>
            </a:bodyPr>
            <a:lstStyle/>
            <a:p>
              <a:endParaRPr lang="en-US"/>
            </a:p>
          </p:txBody>
        </p:sp>
        <p:sp>
          <p:nvSpPr>
            <p:cNvPr id="40984" name="Rectangle 39"/>
            <p:cNvSpPr>
              <a:spLocks noChangeArrowheads="1"/>
            </p:cNvSpPr>
            <p:nvPr/>
          </p:nvSpPr>
          <p:spPr bwMode="auto">
            <a:xfrm>
              <a:off x="1477" y="1194"/>
              <a:ext cx="192" cy="544"/>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40985" name="Freeform 40"/>
            <p:cNvSpPr>
              <a:spLocks/>
            </p:cNvSpPr>
            <p:nvPr/>
          </p:nvSpPr>
          <p:spPr bwMode="auto">
            <a:xfrm>
              <a:off x="1457" y="1174"/>
              <a:ext cx="392" cy="784"/>
            </a:xfrm>
            <a:custGeom>
              <a:avLst/>
              <a:gdLst>
                <a:gd name="T0" fmla="*/ 232 w 392"/>
                <a:gd name="T1" fmla="*/ 784 h 784"/>
                <a:gd name="T2" fmla="*/ 232 w 392"/>
                <a:gd name="T3" fmla="*/ 0 h 784"/>
                <a:gd name="T4" fmla="*/ 0 w 392"/>
                <a:gd name="T5" fmla="*/ 0 h 784"/>
                <a:gd name="T6" fmla="*/ 0 w 392"/>
                <a:gd name="T7" fmla="*/ 784 h 784"/>
                <a:gd name="T8" fmla="*/ 232 w 392"/>
                <a:gd name="T9" fmla="*/ 784 h 784"/>
                <a:gd name="T10" fmla="*/ 232 w 392"/>
                <a:gd name="T11" fmla="*/ 0 h 784"/>
                <a:gd name="T12" fmla="*/ 392 w 392"/>
                <a:gd name="T13" fmla="*/ 56 h 784"/>
                <a:gd name="T14" fmla="*/ 392 w 392"/>
                <a:gd name="T15" fmla="*/ 688 h 784"/>
                <a:gd name="T16" fmla="*/ 232 w 392"/>
                <a:gd name="T17" fmla="*/ 784 h 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2"/>
                <a:gd name="T28" fmla="*/ 0 h 784"/>
                <a:gd name="T29" fmla="*/ 392 w 392"/>
                <a:gd name="T30" fmla="*/ 784 h 7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2" h="784">
                  <a:moveTo>
                    <a:pt x="232" y="784"/>
                  </a:moveTo>
                  <a:lnTo>
                    <a:pt x="232" y="0"/>
                  </a:lnTo>
                  <a:lnTo>
                    <a:pt x="0" y="0"/>
                  </a:lnTo>
                  <a:lnTo>
                    <a:pt x="0" y="784"/>
                  </a:lnTo>
                  <a:lnTo>
                    <a:pt x="232" y="784"/>
                  </a:lnTo>
                  <a:lnTo>
                    <a:pt x="232" y="0"/>
                  </a:lnTo>
                  <a:lnTo>
                    <a:pt x="392" y="56"/>
                  </a:lnTo>
                  <a:lnTo>
                    <a:pt x="392" y="688"/>
                  </a:lnTo>
                  <a:lnTo>
                    <a:pt x="232" y="784"/>
                  </a:lnTo>
                  <a:close/>
                </a:path>
              </a:pathLst>
            </a:custGeom>
            <a:noFill/>
            <a:ln w="12700">
              <a:solidFill>
                <a:srgbClr val="000000"/>
              </a:solidFill>
              <a:round/>
              <a:headEnd/>
              <a:tailEnd/>
            </a:ln>
          </p:spPr>
          <p:txBody>
            <a:bodyPr>
              <a:prstTxWarp prst="textNoShape">
                <a:avLst/>
              </a:prstTxWarp>
            </a:bodyPr>
            <a:lstStyle/>
            <a:p>
              <a:endParaRPr lang="en-US"/>
            </a:p>
          </p:txBody>
        </p:sp>
        <p:sp>
          <p:nvSpPr>
            <p:cNvPr id="40986" name="Rectangle 41"/>
            <p:cNvSpPr>
              <a:spLocks noChangeArrowheads="1"/>
            </p:cNvSpPr>
            <p:nvPr/>
          </p:nvSpPr>
          <p:spPr bwMode="auto">
            <a:xfrm>
              <a:off x="1473" y="1190"/>
              <a:ext cx="192" cy="544"/>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40987" name="Freeform 42"/>
            <p:cNvSpPr>
              <a:spLocks/>
            </p:cNvSpPr>
            <p:nvPr/>
          </p:nvSpPr>
          <p:spPr bwMode="auto">
            <a:xfrm>
              <a:off x="1473" y="1686"/>
              <a:ext cx="184" cy="48"/>
            </a:xfrm>
            <a:custGeom>
              <a:avLst/>
              <a:gdLst>
                <a:gd name="T0" fmla="*/ 184 w 184"/>
                <a:gd name="T1" fmla="*/ 0 h 48"/>
                <a:gd name="T2" fmla="*/ 24 w 184"/>
                <a:gd name="T3" fmla="*/ 0 h 48"/>
                <a:gd name="T4" fmla="*/ 0 w 184"/>
                <a:gd name="T5" fmla="*/ 48 h 48"/>
                <a:gd name="T6" fmla="*/ 0 60000 65536"/>
                <a:gd name="T7" fmla="*/ 0 60000 65536"/>
                <a:gd name="T8" fmla="*/ 0 60000 65536"/>
                <a:gd name="T9" fmla="*/ 0 w 184"/>
                <a:gd name="T10" fmla="*/ 0 h 48"/>
                <a:gd name="T11" fmla="*/ 184 w 184"/>
                <a:gd name="T12" fmla="*/ 48 h 48"/>
              </a:gdLst>
              <a:ahLst/>
              <a:cxnLst>
                <a:cxn ang="T6">
                  <a:pos x="T0" y="T1"/>
                </a:cxn>
                <a:cxn ang="T7">
                  <a:pos x="T2" y="T3"/>
                </a:cxn>
                <a:cxn ang="T8">
                  <a:pos x="T4" y="T5"/>
                </a:cxn>
              </a:cxnLst>
              <a:rect l="T9" t="T10" r="T11" b="T12"/>
              <a:pathLst>
                <a:path w="184" h="48">
                  <a:moveTo>
                    <a:pt x="184" y="0"/>
                  </a:moveTo>
                  <a:lnTo>
                    <a:pt x="24" y="0"/>
                  </a:lnTo>
                  <a:lnTo>
                    <a:pt x="0" y="48"/>
                  </a:lnTo>
                </a:path>
              </a:pathLst>
            </a:custGeom>
            <a:noFill/>
            <a:ln w="12700">
              <a:solidFill>
                <a:srgbClr val="000000"/>
              </a:solidFill>
              <a:round/>
              <a:headEnd/>
              <a:tailEnd/>
            </a:ln>
          </p:spPr>
          <p:txBody>
            <a:bodyPr>
              <a:prstTxWarp prst="textNoShape">
                <a:avLst/>
              </a:prstTxWarp>
            </a:bodyPr>
            <a:lstStyle/>
            <a:p>
              <a:endParaRPr lang="en-US"/>
            </a:p>
          </p:txBody>
        </p:sp>
        <p:sp>
          <p:nvSpPr>
            <p:cNvPr id="40988" name="Line 43"/>
            <p:cNvSpPr>
              <a:spLocks noChangeShapeType="1"/>
            </p:cNvSpPr>
            <p:nvPr/>
          </p:nvSpPr>
          <p:spPr bwMode="auto">
            <a:xfrm flipV="1">
              <a:off x="1497" y="1206"/>
              <a:ext cx="1" cy="48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0989" name="Freeform 44"/>
            <p:cNvSpPr>
              <a:spLocks/>
            </p:cNvSpPr>
            <p:nvPr/>
          </p:nvSpPr>
          <p:spPr bwMode="auto">
            <a:xfrm>
              <a:off x="1477" y="1306"/>
              <a:ext cx="192" cy="40"/>
            </a:xfrm>
            <a:custGeom>
              <a:avLst/>
              <a:gdLst>
                <a:gd name="T0" fmla="*/ 24 w 192"/>
                <a:gd name="T1" fmla="*/ 0 h 40"/>
                <a:gd name="T2" fmla="*/ 0 w 192"/>
                <a:gd name="T3" fmla="*/ 40 h 40"/>
                <a:gd name="T4" fmla="*/ 192 w 192"/>
                <a:gd name="T5" fmla="*/ 40 h 40"/>
                <a:gd name="T6" fmla="*/ 192 w 192"/>
                <a:gd name="T7" fmla="*/ 0 h 40"/>
                <a:gd name="T8" fmla="*/ 24 w 192"/>
                <a:gd name="T9" fmla="*/ 0 h 40"/>
                <a:gd name="T10" fmla="*/ 0 60000 65536"/>
                <a:gd name="T11" fmla="*/ 0 60000 65536"/>
                <a:gd name="T12" fmla="*/ 0 60000 65536"/>
                <a:gd name="T13" fmla="*/ 0 60000 65536"/>
                <a:gd name="T14" fmla="*/ 0 60000 65536"/>
                <a:gd name="T15" fmla="*/ 0 w 192"/>
                <a:gd name="T16" fmla="*/ 0 h 40"/>
                <a:gd name="T17" fmla="*/ 192 w 192"/>
                <a:gd name="T18" fmla="*/ 40 h 40"/>
              </a:gdLst>
              <a:ahLst/>
              <a:cxnLst>
                <a:cxn ang="T10">
                  <a:pos x="T0" y="T1"/>
                </a:cxn>
                <a:cxn ang="T11">
                  <a:pos x="T2" y="T3"/>
                </a:cxn>
                <a:cxn ang="T12">
                  <a:pos x="T4" y="T5"/>
                </a:cxn>
                <a:cxn ang="T13">
                  <a:pos x="T6" y="T7"/>
                </a:cxn>
                <a:cxn ang="T14">
                  <a:pos x="T8" y="T9"/>
                </a:cxn>
              </a:cxnLst>
              <a:rect l="T15" t="T16" r="T17" b="T18"/>
              <a:pathLst>
                <a:path w="192" h="40">
                  <a:moveTo>
                    <a:pt x="24" y="0"/>
                  </a:moveTo>
                  <a:lnTo>
                    <a:pt x="0" y="40"/>
                  </a:lnTo>
                  <a:lnTo>
                    <a:pt x="192" y="40"/>
                  </a:lnTo>
                  <a:lnTo>
                    <a:pt x="192" y="0"/>
                  </a:lnTo>
                  <a:lnTo>
                    <a:pt x="24" y="0"/>
                  </a:lnTo>
                  <a:close/>
                </a:path>
              </a:pathLst>
            </a:custGeom>
            <a:solidFill>
              <a:srgbClr val="FFFFFF"/>
            </a:solidFill>
            <a:ln w="9525">
              <a:noFill/>
              <a:round/>
              <a:headEnd/>
              <a:tailEnd/>
            </a:ln>
          </p:spPr>
          <p:txBody>
            <a:bodyPr>
              <a:prstTxWarp prst="textNoShape">
                <a:avLst/>
              </a:prstTxWarp>
            </a:bodyPr>
            <a:lstStyle/>
            <a:p>
              <a:endParaRPr lang="en-US"/>
            </a:p>
          </p:txBody>
        </p:sp>
        <p:sp>
          <p:nvSpPr>
            <p:cNvPr id="40990" name="Freeform 45"/>
            <p:cNvSpPr>
              <a:spLocks/>
            </p:cNvSpPr>
            <p:nvPr/>
          </p:nvSpPr>
          <p:spPr bwMode="auto">
            <a:xfrm>
              <a:off x="1477" y="1346"/>
              <a:ext cx="192" cy="8"/>
            </a:xfrm>
            <a:custGeom>
              <a:avLst/>
              <a:gdLst>
                <a:gd name="T0" fmla="*/ 192 w 192"/>
                <a:gd name="T1" fmla="*/ 0 h 8"/>
                <a:gd name="T2" fmla="*/ 0 w 192"/>
                <a:gd name="T3" fmla="*/ 0 h 8"/>
                <a:gd name="T4" fmla="*/ 24 w 192"/>
                <a:gd name="T5" fmla="*/ 8 h 8"/>
                <a:gd name="T6" fmla="*/ 192 w 192"/>
                <a:gd name="T7" fmla="*/ 8 h 8"/>
                <a:gd name="T8" fmla="*/ 192 w 192"/>
                <a:gd name="T9" fmla="*/ 0 h 8"/>
                <a:gd name="T10" fmla="*/ 0 60000 65536"/>
                <a:gd name="T11" fmla="*/ 0 60000 65536"/>
                <a:gd name="T12" fmla="*/ 0 60000 65536"/>
                <a:gd name="T13" fmla="*/ 0 60000 65536"/>
                <a:gd name="T14" fmla="*/ 0 60000 65536"/>
                <a:gd name="T15" fmla="*/ 0 w 192"/>
                <a:gd name="T16" fmla="*/ 0 h 8"/>
                <a:gd name="T17" fmla="*/ 192 w 192"/>
                <a:gd name="T18" fmla="*/ 8 h 8"/>
              </a:gdLst>
              <a:ahLst/>
              <a:cxnLst>
                <a:cxn ang="T10">
                  <a:pos x="T0" y="T1"/>
                </a:cxn>
                <a:cxn ang="T11">
                  <a:pos x="T2" y="T3"/>
                </a:cxn>
                <a:cxn ang="T12">
                  <a:pos x="T4" y="T5"/>
                </a:cxn>
                <a:cxn ang="T13">
                  <a:pos x="T6" y="T7"/>
                </a:cxn>
                <a:cxn ang="T14">
                  <a:pos x="T8" y="T9"/>
                </a:cxn>
              </a:cxnLst>
              <a:rect l="T15" t="T16" r="T17" b="T18"/>
              <a:pathLst>
                <a:path w="192" h="8">
                  <a:moveTo>
                    <a:pt x="192" y="0"/>
                  </a:moveTo>
                  <a:lnTo>
                    <a:pt x="0" y="0"/>
                  </a:lnTo>
                  <a:lnTo>
                    <a:pt x="24" y="8"/>
                  </a:lnTo>
                  <a:lnTo>
                    <a:pt x="192" y="8"/>
                  </a:lnTo>
                  <a:lnTo>
                    <a:pt x="192" y="0"/>
                  </a:lnTo>
                  <a:close/>
                </a:path>
              </a:pathLst>
            </a:custGeom>
            <a:solidFill>
              <a:srgbClr val="000000"/>
            </a:solidFill>
            <a:ln w="9525">
              <a:noFill/>
              <a:round/>
              <a:headEnd/>
              <a:tailEnd/>
            </a:ln>
          </p:spPr>
          <p:txBody>
            <a:bodyPr>
              <a:prstTxWarp prst="textNoShape">
                <a:avLst/>
              </a:prstTxWarp>
            </a:bodyPr>
            <a:lstStyle/>
            <a:p>
              <a:endParaRPr lang="en-US"/>
            </a:p>
          </p:txBody>
        </p:sp>
        <p:sp>
          <p:nvSpPr>
            <p:cNvPr id="40991" name="Freeform 46"/>
            <p:cNvSpPr>
              <a:spLocks/>
            </p:cNvSpPr>
            <p:nvPr/>
          </p:nvSpPr>
          <p:spPr bwMode="auto">
            <a:xfrm>
              <a:off x="1477" y="1394"/>
              <a:ext cx="192" cy="40"/>
            </a:xfrm>
            <a:custGeom>
              <a:avLst/>
              <a:gdLst>
                <a:gd name="T0" fmla="*/ 24 w 192"/>
                <a:gd name="T1" fmla="*/ 0 h 40"/>
                <a:gd name="T2" fmla="*/ 0 w 192"/>
                <a:gd name="T3" fmla="*/ 40 h 40"/>
                <a:gd name="T4" fmla="*/ 192 w 192"/>
                <a:gd name="T5" fmla="*/ 40 h 40"/>
                <a:gd name="T6" fmla="*/ 192 w 192"/>
                <a:gd name="T7" fmla="*/ 0 h 40"/>
                <a:gd name="T8" fmla="*/ 24 w 192"/>
                <a:gd name="T9" fmla="*/ 0 h 40"/>
                <a:gd name="T10" fmla="*/ 0 60000 65536"/>
                <a:gd name="T11" fmla="*/ 0 60000 65536"/>
                <a:gd name="T12" fmla="*/ 0 60000 65536"/>
                <a:gd name="T13" fmla="*/ 0 60000 65536"/>
                <a:gd name="T14" fmla="*/ 0 60000 65536"/>
                <a:gd name="T15" fmla="*/ 0 w 192"/>
                <a:gd name="T16" fmla="*/ 0 h 40"/>
                <a:gd name="T17" fmla="*/ 192 w 192"/>
                <a:gd name="T18" fmla="*/ 40 h 40"/>
              </a:gdLst>
              <a:ahLst/>
              <a:cxnLst>
                <a:cxn ang="T10">
                  <a:pos x="T0" y="T1"/>
                </a:cxn>
                <a:cxn ang="T11">
                  <a:pos x="T2" y="T3"/>
                </a:cxn>
                <a:cxn ang="T12">
                  <a:pos x="T4" y="T5"/>
                </a:cxn>
                <a:cxn ang="T13">
                  <a:pos x="T6" y="T7"/>
                </a:cxn>
                <a:cxn ang="T14">
                  <a:pos x="T8" y="T9"/>
                </a:cxn>
              </a:cxnLst>
              <a:rect l="T15" t="T16" r="T17" b="T18"/>
              <a:pathLst>
                <a:path w="192" h="40">
                  <a:moveTo>
                    <a:pt x="24" y="0"/>
                  </a:moveTo>
                  <a:lnTo>
                    <a:pt x="0" y="40"/>
                  </a:lnTo>
                  <a:lnTo>
                    <a:pt x="192" y="40"/>
                  </a:lnTo>
                  <a:lnTo>
                    <a:pt x="192" y="0"/>
                  </a:lnTo>
                  <a:lnTo>
                    <a:pt x="24" y="0"/>
                  </a:lnTo>
                  <a:close/>
                </a:path>
              </a:pathLst>
            </a:custGeom>
            <a:solidFill>
              <a:srgbClr val="3399CC"/>
            </a:solidFill>
            <a:ln w="9525">
              <a:noFill/>
              <a:round/>
              <a:headEnd/>
              <a:tailEnd/>
            </a:ln>
          </p:spPr>
          <p:txBody>
            <a:bodyPr>
              <a:prstTxWarp prst="textNoShape">
                <a:avLst/>
              </a:prstTxWarp>
            </a:bodyPr>
            <a:lstStyle/>
            <a:p>
              <a:endParaRPr lang="en-US"/>
            </a:p>
          </p:txBody>
        </p:sp>
        <p:sp>
          <p:nvSpPr>
            <p:cNvPr id="40992" name="Freeform 47"/>
            <p:cNvSpPr>
              <a:spLocks/>
            </p:cNvSpPr>
            <p:nvPr/>
          </p:nvSpPr>
          <p:spPr bwMode="auto">
            <a:xfrm>
              <a:off x="1473" y="1294"/>
              <a:ext cx="192" cy="48"/>
            </a:xfrm>
            <a:custGeom>
              <a:avLst/>
              <a:gdLst>
                <a:gd name="T0" fmla="*/ 24 w 192"/>
                <a:gd name="T1" fmla="*/ 0 h 48"/>
                <a:gd name="T2" fmla="*/ 0 w 192"/>
                <a:gd name="T3" fmla="*/ 48 h 48"/>
                <a:gd name="T4" fmla="*/ 192 w 192"/>
                <a:gd name="T5" fmla="*/ 48 h 48"/>
                <a:gd name="T6" fmla="*/ 192 w 192"/>
                <a:gd name="T7" fmla="*/ 0 h 48"/>
                <a:gd name="T8" fmla="*/ 24 w 192"/>
                <a:gd name="T9" fmla="*/ 0 h 48"/>
                <a:gd name="T10" fmla="*/ 0 60000 65536"/>
                <a:gd name="T11" fmla="*/ 0 60000 65536"/>
                <a:gd name="T12" fmla="*/ 0 60000 65536"/>
                <a:gd name="T13" fmla="*/ 0 60000 65536"/>
                <a:gd name="T14" fmla="*/ 0 60000 65536"/>
                <a:gd name="T15" fmla="*/ 0 w 192"/>
                <a:gd name="T16" fmla="*/ 0 h 48"/>
                <a:gd name="T17" fmla="*/ 192 w 192"/>
                <a:gd name="T18" fmla="*/ 48 h 48"/>
              </a:gdLst>
              <a:ahLst/>
              <a:cxnLst>
                <a:cxn ang="T10">
                  <a:pos x="T0" y="T1"/>
                </a:cxn>
                <a:cxn ang="T11">
                  <a:pos x="T2" y="T3"/>
                </a:cxn>
                <a:cxn ang="T12">
                  <a:pos x="T4" y="T5"/>
                </a:cxn>
                <a:cxn ang="T13">
                  <a:pos x="T6" y="T7"/>
                </a:cxn>
                <a:cxn ang="T14">
                  <a:pos x="T8" y="T9"/>
                </a:cxn>
              </a:cxnLst>
              <a:rect l="T15" t="T16" r="T17" b="T18"/>
              <a:pathLst>
                <a:path w="192" h="48">
                  <a:moveTo>
                    <a:pt x="24" y="0"/>
                  </a:moveTo>
                  <a:lnTo>
                    <a:pt x="0" y="48"/>
                  </a:lnTo>
                  <a:lnTo>
                    <a:pt x="192" y="48"/>
                  </a:lnTo>
                  <a:lnTo>
                    <a:pt x="192" y="0"/>
                  </a:lnTo>
                  <a:lnTo>
                    <a:pt x="24" y="0"/>
                  </a:lnTo>
                  <a:close/>
                </a:path>
              </a:pathLst>
            </a:custGeom>
            <a:noFill/>
            <a:ln w="12700">
              <a:solidFill>
                <a:srgbClr val="000000"/>
              </a:solidFill>
              <a:round/>
              <a:headEnd/>
              <a:tailEnd/>
            </a:ln>
          </p:spPr>
          <p:txBody>
            <a:bodyPr>
              <a:prstTxWarp prst="textNoShape">
                <a:avLst/>
              </a:prstTxWarp>
            </a:bodyPr>
            <a:lstStyle/>
            <a:p>
              <a:endParaRPr lang="en-US"/>
            </a:p>
          </p:txBody>
        </p:sp>
        <p:sp>
          <p:nvSpPr>
            <p:cNvPr id="40993" name="Freeform 48"/>
            <p:cNvSpPr>
              <a:spLocks/>
            </p:cNvSpPr>
            <p:nvPr/>
          </p:nvSpPr>
          <p:spPr bwMode="auto">
            <a:xfrm>
              <a:off x="1473" y="1382"/>
              <a:ext cx="192" cy="48"/>
            </a:xfrm>
            <a:custGeom>
              <a:avLst/>
              <a:gdLst>
                <a:gd name="T0" fmla="*/ 24 w 192"/>
                <a:gd name="T1" fmla="*/ 0 h 48"/>
                <a:gd name="T2" fmla="*/ 0 w 192"/>
                <a:gd name="T3" fmla="*/ 48 h 48"/>
                <a:gd name="T4" fmla="*/ 192 w 192"/>
                <a:gd name="T5" fmla="*/ 48 h 48"/>
                <a:gd name="T6" fmla="*/ 192 w 192"/>
                <a:gd name="T7" fmla="*/ 0 h 48"/>
                <a:gd name="T8" fmla="*/ 24 w 192"/>
                <a:gd name="T9" fmla="*/ 0 h 48"/>
                <a:gd name="T10" fmla="*/ 0 60000 65536"/>
                <a:gd name="T11" fmla="*/ 0 60000 65536"/>
                <a:gd name="T12" fmla="*/ 0 60000 65536"/>
                <a:gd name="T13" fmla="*/ 0 60000 65536"/>
                <a:gd name="T14" fmla="*/ 0 60000 65536"/>
                <a:gd name="T15" fmla="*/ 0 w 192"/>
                <a:gd name="T16" fmla="*/ 0 h 48"/>
                <a:gd name="T17" fmla="*/ 192 w 192"/>
                <a:gd name="T18" fmla="*/ 48 h 48"/>
              </a:gdLst>
              <a:ahLst/>
              <a:cxnLst>
                <a:cxn ang="T10">
                  <a:pos x="T0" y="T1"/>
                </a:cxn>
                <a:cxn ang="T11">
                  <a:pos x="T2" y="T3"/>
                </a:cxn>
                <a:cxn ang="T12">
                  <a:pos x="T4" y="T5"/>
                </a:cxn>
                <a:cxn ang="T13">
                  <a:pos x="T6" y="T7"/>
                </a:cxn>
                <a:cxn ang="T14">
                  <a:pos x="T8" y="T9"/>
                </a:cxn>
              </a:cxnLst>
              <a:rect l="T15" t="T16" r="T17" b="T18"/>
              <a:pathLst>
                <a:path w="192" h="48">
                  <a:moveTo>
                    <a:pt x="24" y="0"/>
                  </a:moveTo>
                  <a:lnTo>
                    <a:pt x="0" y="48"/>
                  </a:lnTo>
                  <a:lnTo>
                    <a:pt x="192" y="48"/>
                  </a:lnTo>
                  <a:lnTo>
                    <a:pt x="192" y="0"/>
                  </a:lnTo>
                  <a:lnTo>
                    <a:pt x="24" y="0"/>
                  </a:lnTo>
                  <a:close/>
                </a:path>
              </a:pathLst>
            </a:custGeom>
            <a:noFill/>
            <a:ln w="12700">
              <a:solidFill>
                <a:srgbClr val="000000"/>
              </a:solidFill>
              <a:round/>
              <a:headEnd/>
              <a:tailEnd/>
            </a:ln>
          </p:spPr>
          <p:txBody>
            <a:bodyPr>
              <a:prstTxWarp prst="textNoShape">
                <a:avLst/>
              </a:prstTxWarp>
            </a:bodyPr>
            <a:lstStyle/>
            <a:p>
              <a:endParaRPr lang="en-US"/>
            </a:p>
          </p:txBody>
        </p:sp>
        <p:sp>
          <p:nvSpPr>
            <p:cNvPr id="40994" name="Freeform 49"/>
            <p:cNvSpPr>
              <a:spLocks/>
            </p:cNvSpPr>
            <p:nvPr/>
          </p:nvSpPr>
          <p:spPr bwMode="auto">
            <a:xfrm>
              <a:off x="1477" y="1434"/>
              <a:ext cx="192" cy="8"/>
            </a:xfrm>
            <a:custGeom>
              <a:avLst/>
              <a:gdLst>
                <a:gd name="T0" fmla="*/ 192 w 192"/>
                <a:gd name="T1" fmla="*/ 0 h 8"/>
                <a:gd name="T2" fmla="*/ 0 w 192"/>
                <a:gd name="T3" fmla="*/ 0 h 8"/>
                <a:gd name="T4" fmla="*/ 24 w 192"/>
                <a:gd name="T5" fmla="*/ 8 h 8"/>
                <a:gd name="T6" fmla="*/ 192 w 192"/>
                <a:gd name="T7" fmla="*/ 8 h 8"/>
                <a:gd name="T8" fmla="*/ 192 w 192"/>
                <a:gd name="T9" fmla="*/ 0 h 8"/>
                <a:gd name="T10" fmla="*/ 0 60000 65536"/>
                <a:gd name="T11" fmla="*/ 0 60000 65536"/>
                <a:gd name="T12" fmla="*/ 0 60000 65536"/>
                <a:gd name="T13" fmla="*/ 0 60000 65536"/>
                <a:gd name="T14" fmla="*/ 0 60000 65536"/>
                <a:gd name="T15" fmla="*/ 0 w 192"/>
                <a:gd name="T16" fmla="*/ 0 h 8"/>
                <a:gd name="T17" fmla="*/ 192 w 192"/>
                <a:gd name="T18" fmla="*/ 8 h 8"/>
              </a:gdLst>
              <a:ahLst/>
              <a:cxnLst>
                <a:cxn ang="T10">
                  <a:pos x="T0" y="T1"/>
                </a:cxn>
                <a:cxn ang="T11">
                  <a:pos x="T2" y="T3"/>
                </a:cxn>
                <a:cxn ang="T12">
                  <a:pos x="T4" y="T5"/>
                </a:cxn>
                <a:cxn ang="T13">
                  <a:pos x="T6" y="T7"/>
                </a:cxn>
                <a:cxn ang="T14">
                  <a:pos x="T8" y="T9"/>
                </a:cxn>
              </a:cxnLst>
              <a:rect l="T15" t="T16" r="T17" b="T18"/>
              <a:pathLst>
                <a:path w="192" h="8">
                  <a:moveTo>
                    <a:pt x="192" y="0"/>
                  </a:moveTo>
                  <a:lnTo>
                    <a:pt x="0" y="0"/>
                  </a:lnTo>
                  <a:lnTo>
                    <a:pt x="24" y="8"/>
                  </a:lnTo>
                  <a:lnTo>
                    <a:pt x="192" y="8"/>
                  </a:lnTo>
                  <a:lnTo>
                    <a:pt x="192" y="0"/>
                  </a:lnTo>
                  <a:close/>
                </a:path>
              </a:pathLst>
            </a:custGeom>
            <a:solidFill>
              <a:srgbClr val="000000"/>
            </a:solidFill>
            <a:ln w="9525">
              <a:noFill/>
              <a:round/>
              <a:headEnd/>
              <a:tailEnd/>
            </a:ln>
          </p:spPr>
          <p:txBody>
            <a:bodyPr>
              <a:prstTxWarp prst="textNoShape">
                <a:avLst/>
              </a:prstTxWarp>
            </a:bodyPr>
            <a:lstStyle/>
            <a:p>
              <a:endParaRPr lang="en-US"/>
            </a:p>
          </p:txBody>
        </p:sp>
        <p:sp>
          <p:nvSpPr>
            <p:cNvPr id="40995" name="Freeform 50"/>
            <p:cNvSpPr>
              <a:spLocks/>
            </p:cNvSpPr>
            <p:nvPr/>
          </p:nvSpPr>
          <p:spPr bwMode="auto">
            <a:xfrm>
              <a:off x="1477" y="1218"/>
              <a:ext cx="192" cy="40"/>
            </a:xfrm>
            <a:custGeom>
              <a:avLst/>
              <a:gdLst>
                <a:gd name="T0" fmla="*/ 24 w 192"/>
                <a:gd name="T1" fmla="*/ 0 h 40"/>
                <a:gd name="T2" fmla="*/ 0 w 192"/>
                <a:gd name="T3" fmla="*/ 40 h 40"/>
                <a:gd name="T4" fmla="*/ 192 w 192"/>
                <a:gd name="T5" fmla="*/ 40 h 40"/>
                <a:gd name="T6" fmla="*/ 192 w 192"/>
                <a:gd name="T7" fmla="*/ 0 h 40"/>
                <a:gd name="T8" fmla="*/ 24 w 192"/>
                <a:gd name="T9" fmla="*/ 0 h 40"/>
                <a:gd name="T10" fmla="*/ 0 60000 65536"/>
                <a:gd name="T11" fmla="*/ 0 60000 65536"/>
                <a:gd name="T12" fmla="*/ 0 60000 65536"/>
                <a:gd name="T13" fmla="*/ 0 60000 65536"/>
                <a:gd name="T14" fmla="*/ 0 60000 65536"/>
                <a:gd name="T15" fmla="*/ 0 w 192"/>
                <a:gd name="T16" fmla="*/ 0 h 40"/>
                <a:gd name="T17" fmla="*/ 192 w 192"/>
                <a:gd name="T18" fmla="*/ 40 h 40"/>
              </a:gdLst>
              <a:ahLst/>
              <a:cxnLst>
                <a:cxn ang="T10">
                  <a:pos x="T0" y="T1"/>
                </a:cxn>
                <a:cxn ang="T11">
                  <a:pos x="T2" y="T3"/>
                </a:cxn>
                <a:cxn ang="T12">
                  <a:pos x="T4" y="T5"/>
                </a:cxn>
                <a:cxn ang="T13">
                  <a:pos x="T6" y="T7"/>
                </a:cxn>
                <a:cxn ang="T14">
                  <a:pos x="T8" y="T9"/>
                </a:cxn>
              </a:cxnLst>
              <a:rect l="T15" t="T16" r="T17" b="T18"/>
              <a:pathLst>
                <a:path w="192" h="40">
                  <a:moveTo>
                    <a:pt x="24" y="0"/>
                  </a:moveTo>
                  <a:lnTo>
                    <a:pt x="0" y="40"/>
                  </a:lnTo>
                  <a:lnTo>
                    <a:pt x="192" y="40"/>
                  </a:lnTo>
                  <a:lnTo>
                    <a:pt x="192" y="0"/>
                  </a:lnTo>
                  <a:lnTo>
                    <a:pt x="24" y="0"/>
                  </a:lnTo>
                  <a:close/>
                </a:path>
              </a:pathLst>
            </a:custGeom>
            <a:solidFill>
              <a:srgbClr val="3399CC"/>
            </a:solidFill>
            <a:ln w="9525">
              <a:noFill/>
              <a:round/>
              <a:headEnd/>
              <a:tailEnd/>
            </a:ln>
          </p:spPr>
          <p:txBody>
            <a:bodyPr>
              <a:prstTxWarp prst="textNoShape">
                <a:avLst/>
              </a:prstTxWarp>
            </a:bodyPr>
            <a:lstStyle/>
            <a:p>
              <a:endParaRPr lang="en-US"/>
            </a:p>
          </p:txBody>
        </p:sp>
        <p:sp>
          <p:nvSpPr>
            <p:cNvPr id="40996" name="Freeform 51"/>
            <p:cNvSpPr>
              <a:spLocks/>
            </p:cNvSpPr>
            <p:nvPr/>
          </p:nvSpPr>
          <p:spPr bwMode="auto">
            <a:xfrm>
              <a:off x="1477" y="1258"/>
              <a:ext cx="192" cy="8"/>
            </a:xfrm>
            <a:custGeom>
              <a:avLst/>
              <a:gdLst>
                <a:gd name="T0" fmla="*/ 192 w 192"/>
                <a:gd name="T1" fmla="*/ 0 h 8"/>
                <a:gd name="T2" fmla="*/ 0 w 192"/>
                <a:gd name="T3" fmla="*/ 0 h 8"/>
                <a:gd name="T4" fmla="*/ 24 w 192"/>
                <a:gd name="T5" fmla="*/ 8 h 8"/>
                <a:gd name="T6" fmla="*/ 192 w 192"/>
                <a:gd name="T7" fmla="*/ 8 h 8"/>
                <a:gd name="T8" fmla="*/ 192 w 192"/>
                <a:gd name="T9" fmla="*/ 0 h 8"/>
                <a:gd name="T10" fmla="*/ 0 60000 65536"/>
                <a:gd name="T11" fmla="*/ 0 60000 65536"/>
                <a:gd name="T12" fmla="*/ 0 60000 65536"/>
                <a:gd name="T13" fmla="*/ 0 60000 65536"/>
                <a:gd name="T14" fmla="*/ 0 60000 65536"/>
                <a:gd name="T15" fmla="*/ 0 w 192"/>
                <a:gd name="T16" fmla="*/ 0 h 8"/>
                <a:gd name="T17" fmla="*/ 192 w 192"/>
                <a:gd name="T18" fmla="*/ 8 h 8"/>
              </a:gdLst>
              <a:ahLst/>
              <a:cxnLst>
                <a:cxn ang="T10">
                  <a:pos x="T0" y="T1"/>
                </a:cxn>
                <a:cxn ang="T11">
                  <a:pos x="T2" y="T3"/>
                </a:cxn>
                <a:cxn ang="T12">
                  <a:pos x="T4" y="T5"/>
                </a:cxn>
                <a:cxn ang="T13">
                  <a:pos x="T6" y="T7"/>
                </a:cxn>
                <a:cxn ang="T14">
                  <a:pos x="T8" y="T9"/>
                </a:cxn>
              </a:cxnLst>
              <a:rect l="T15" t="T16" r="T17" b="T18"/>
              <a:pathLst>
                <a:path w="192" h="8">
                  <a:moveTo>
                    <a:pt x="192" y="0"/>
                  </a:moveTo>
                  <a:lnTo>
                    <a:pt x="0" y="0"/>
                  </a:lnTo>
                  <a:lnTo>
                    <a:pt x="24" y="8"/>
                  </a:lnTo>
                  <a:lnTo>
                    <a:pt x="192" y="8"/>
                  </a:lnTo>
                  <a:lnTo>
                    <a:pt x="192" y="0"/>
                  </a:lnTo>
                  <a:close/>
                </a:path>
              </a:pathLst>
            </a:custGeom>
            <a:solidFill>
              <a:srgbClr val="000000"/>
            </a:solidFill>
            <a:ln w="9525">
              <a:noFill/>
              <a:round/>
              <a:headEnd/>
              <a:tailEnd/>
            </a:ln>
          </p:spPr>
          <p:txBody>
            <a:bodyPr>
              <a:prstTxWarp prst="textNoShape">
                <a:avLst/>
              </a:prstTxWarp>
            </a:bodyPr>
            <a:lstStyle/>
            <a:p>
              <a:endParaRPr lang="en-US"/>
            </a:p>
          </p:txBody>
        </p:sp>
        <p:sp>
          <p:nvSpPr>
            <p:cNvPr id="40997" name="Freeform 52"/>
            <p:cNvSpPr>
              <a:spLocks/>
            </p:cNvSpPr>
            <p:nvPr/>
          </p:nvSpPr>
          <p:spPr bwMode="auto">
            <a:xfrm>
              <a:off x="1477" y="1194"/>
              <a:ext cx="192" cy="24"/>
            </a:xfrm>
            <a:custGeom>
              <a:avLst/>
              <a:gdLst>
                <a:gd name="T0" fmla="*/ 0 w 192"/>
                <a:gd name="T1" fmla="*/ 0 h 24"/>
                <a:gd name="T2" fmla="*/ 192 w 192"/>
                <a:gd name="T3" fmla="*/ 0 h 24"/>
                <a:gd name="T4" fmla="*/ 192 w 192"/>
                <a:gd name="T5" fmla="*/ 24 h 24"/>
                <a:gd name="T6" fmla="*/ 24 w 192"/>
                <a:gd name="T7" fmla="*/ 24 h 24"/>
                <a:gd name="T8" fmla="*/ 0 w 192"/>
                <a:gd name="T9" fmla="*/ 0 h 24"/>
                <a:gd name="T10" fmla="*/ 0 60000 65536"/>
                <a:gd name="T11" fmla="*/ 0 60000 65536"/>
                <a:gd name="T12" fmla="*/ 0 60000 65536"/>
                <a:gd name="T13" fmla="*/ 0 60000 65536"/>
                <a:gd name="T14" fmla="*/ 0 60000 65536"/>
                <a:gd name="T15" fmla="*/ 0 w 192"/>
                <a:gd name="T16" fmla="*/ 0 h 24"/>
                <a:gd name="T17" fmla="*/ 192 w 192"/>
                <a:gd name="T18" fmla="*/ 24 h 24"/>
              </a:gdLst>
              <a:ahLst/>
              <a:cxnLst>
                <a:cxn ang="T10">
                  <a:pos x="T0" y="T1"/>
                </a:cxn>
                <a:cxn ang="T11">
                  <a:pos x="T2" y="T3"/>
                </a:cxn>
                <a:cxn ang="T12">
                  <a:pos x="T4" y="T5"/>
                </a:cxn>
                <a:cxn ang="T13">
                  <a:pos x="T6" y="T7"/>
                </a:cxn>
                <a:cxn ang="T14">
                  <a:pos x="T8" y="T9"/>
                </a:cxn>
              </a:cxnLst>
              <a:rect l="T15" t="T16" r="T17" b="T18"/>
              <a:pathLst>
                <a:path w="192" h="24">
                  <a:moveTo>
                    <a:pt x="0" y="0"/>
                  </a:moveTo>
                  <a:lnTo>
                    <a:pt x="192" y="0"/>
                  </a:lnTo>
                  <a:lnTo>
                    <a:pt x="192" y="24"/>
                  </a:lnTo>
                  <a:lnTo>
                    <a:pt x="24" y="24"/>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40998" name="Freeform 53"/>
            <p:cNvSpPr>
              <a:spLocks/>
            </p:cNvSpPr>
            <p:nvPr/>
          </p:nvSpPr>
          <p:spPr bwMode="auto">
            <a:xfrm>
              <a:off x="1509" y="1314"/>
              <a:ext cx="152" cy="24"/>
            </a:xfrm>
            <a:custGeom>
              <a:avLst/>
              <a:gdLst>
                <a:gd name="T0" fmla="*/ 96 w 152"/>
                <a:gd name="T1" fmla="*/ 24 h 24"/>
                <a:gd name="T2" fmla="*/ 96 w 152"/>
                <a:gd name="T3" fmla="*/ 16 h 24"/>
                <a:gd name="T4" fmla="*/ 144 w 152"/>
                <a:gd name="T5" fmla="*/ 16 h 24"/>
                <a:gd name="T6" fmla="*/ 152 w 152"/>
                <a:gd name="T7" fmla="*/ 8 h 24"/>
                <a:gd name="T8" fmla="*/ 96 w 152"/>
                <a:gd name="T9" fmla="*/ 8 h 24"/>
                <a:gd name="T10" fmla="*/ 96 w 152"/>
                <a:gd name="T11" fmla="*/ 0 h 24"/>
                <a:gd name="T12" fmla="*/ 48 w 152"/>
                <a:gd name="T13" fmla="*/ 0 h 24"/>
                <a:gd name="T14" fmla="*/ 48 w 152"/>
                <a:gd name="T15" fmla="*/ 8 h 24"/>
                <a:gd name="T16" fmla="*/ 0 w 152"/>
                <a:gd name="T17" fmla="*/ 8 h 24"/>
                <a:gd name="T18" fmla="*/ 0 w 152"/>
                <a:gd name="T19" fmla="*/ 16 h 24"/>
                <a:gd name="T20" fmla="*/ 48 w 152"/>
                <a:gd name="T21" fmla="*/ 16 h 24"/>
                <a:gd name="T22" fmla="*/ 48 w 152"/>
                <a:gd name="T23" fmla="*/ 24 h 24"/>
                <a:gd name="T24" fmla="*/ 96 w 152"/>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4"/>
                <a:gd name="T41" fmla="*/ 152 w 15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4">
                  <a:moveTo>
                    <a:pt x="96" y="24"/>
                  </a:moveTo>
                  <a:lnTo>
                    <a:pt x="96" y="16"/>
                  </a:lnTo>
                  <a:lnTo>
                    <a:pt x="144" y="16"/>
                  </a:lnTo>
                  <a:lnTo>
                    <a:pt x="152" y="8"/>
                  </a:lnTo>
                  <a:lnTo>
                    <a:pt x="96" y="8"/>
                  </a:lnTo>
                  <a:lnTo>
                    <a:pt x="96" y="0"/>
                  </a:lnTo>
                  <a:lnTo>
                    <a:pt x="48" y="0"/>
                  </a:lnTo>
                  <a:lnTo>
                    <a:pt x="48" y="8"/>
                  </a:lnTo>
                  <a:lnTo>
                    <a:pt x="0" y="8"/>
                  </a:lnTo>
                  <a:lnTo>
                    <a:pt x="0" y="16"/>
                  </a:lnTo>
                  <a:lnTo>
                    <a:pt x="48" y="16"/>
                  </a:lnTo>
                  <a:lnTo>
                    <a:pt x="48" y="24"/>
                  </a:lnTo>
                  <a:lnTo>
                    <a:pt x="96" y="24"/>
                  </a:lnTo>
                  <a:close/>
                </a:path>
              </a:pathLst>
            </a:custGeom>
            <a:solidFill>
              <a:srgbClr val="000000"/>
            </a:solidFill>
            <a:ln w="9525">
              <a:noFill/>
              <a:round/>
              <a:headEnd/>
              <a:tailEnd/>
            </a:ln>
          </p:spPr>
          <p:txBody>
            <a:bodyPr>
              <a:prstTxWarp prst="textNoShape">
                <a:avLst/>
              </a:prstTxWarp>
            </a:bodyPr>
            <a:lstStyle/>
            <a:p>
              <a:endParaRPr lang="en-US"/>
            </a:p>
          </p:txBody>
        </p:sp>
        <p:sp>
          <p:nvSpPr>
            <p:cNvPr id="40999" name="Freeform 54"/>
            <p:cNvSpPr>
              <a:spLocks/>
            </p:cNvSpPr>
            <p:nvPr/>
          </p:nvSpPr>
          <p:spPr bwMode="auto">
            <a:xfrm>
              <a:off x="1517" y="1226"/>
              <a:ext cx="32" cy="32"/>
            </a:xfrm>
            <a:custGeom>
              <a:avLst/>
              <a:gdLst>
                <a:gd name="T0" fmla="*/ 32 w 32"/>
                <a:gd name="T1" fmla="*/ 0 h 32"/>
                <a:gd name="T2" fmla="*/ 24 w 32"/>
                <a:gd name="T3" fmla="*/ 32 h 32"/>
                <a:gd name="T4" fmla="*/ 0 w 32"/>
                <a:gd name="T5" fmla="*/ 32 h 32"/>
                <a:gd name="T6" fmla="*/ 8 w 32"/>
                <a:gd name="T7" fmla="*/ 0 h 32"/>
                <a:gd name="T8" fmla="*/ 32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32" y="0"/>
                  </a:moveTo>
                  <a:lnTo>
                    <a:pt x="24" y="32"/>
                  </a:lnTo>
                  <a:lnTo>
                    <a:pt x="0" y="32"/>
                  </a:lnTo>
                  <a:lnTo>
                    <a:pt x="8" y="0"/>
                  </a:lnTo>
                  <a:lnTo>
                    <a:pt x="32" y="0"/>
                  </a:lnTo>
                  <a:close/>
                </a:path>
              </a:pathLst>
            </a:custGeom>
            <a:solidFill>
              <a:srgbClr val="000000"/>
            </a:solidFill>
            <a:ln w="9525">
              <a:noFill/>
              <a:round/>
              <a:headEnd/>
              <a:tailEnd/>
            </a:ln>
          </p:spPr>
          <p:txBody>
            <a:bodyPr>
              <a:prstTxWarp prst="textNoShape">
                <a:avLst/>
              </a:prstTxWarp>
            </a:bodyPr>
            <a:lstStyle/>
            <a:p>
              <a:endParaRPr lang="en-US"/>
            </a:p>
          </p:txBody>
        </p:sp>
        <p:sp>
          <p:nvSpPr>
            <p:cNvPr id="41000" name="Freeform 55"/>
            <p:cNvSpPr>
              <a:spLocks/>
            </p:cNvSpPr>
            <p:nvPr/>
          </p:nvSpPr>
          <p:spPr bwMode="auto">
            <a:xfrm>
              <a:off x="1473" y="1206"/>
              <a:ext cx="192" cy="48"/>
            </a:xfrm>
            <a:custGeom>
              <a:avLst/>
              <a:gdLst>
                <a:gd name="T0" fmla="*/ 24 w 192"/>
                <a:gd name="T1" fmla="*/ 0 h 48"/>
                <a:gd name="T2" fmla="*/ 0 w 192"/>
                <a:gd name="T3" fmla="*/ 48 h 48"/>
                <a:gd name="T4" fmla="*/ 192 w 192"/>
                <a:gd name="T5" fmla="*/ 48 h 48"/>
                <a:gd name="T6" fmla="*/ 192 w 192"/>
                <a:gd name="T7" fmla="*/ 0 h 48"/>
                <a:gd name="T8" fmla="*/ 24 w 192"/>
                <a:gd name="T9" fmla="*/ 0 h 48"/>
                <a:gd name="T10" fmla="*/ 0 60000 65536"/>
                <a:gd name="T11" fmla="*/ 0 60000 65536"/>
                <a:gd name="T12" fmla="*/ 0 60000 65536"/>
                <a:gd name="T13" fmla="*/ 0 60000 65536"/>
                <a:gd name="T14" fmla="*/ 0 60000 65536"/>
                <a:gd name="T15" fmla="*/ 0 w 192"/>
                <a:gd name="T16" fmla="*/ 0 h 48"/>
                <a:gd name="T17" fmla="*/ 192 w 192"/>
                <a:gd name="T18" fmla="*/ 48 h 48"/>
              </a:gdLst>
              <a:ahLst/>
              <a:cxnLst>
                <a:cxn ang="T10">
                  <a:pos x="T0" y="T1"/>
                </a:cxn>
                <a:cxn ang="T11">
                  <a:pos x="T2" y="T3"/>
                </a:cxn>
                <a:cxn ang="T12">
                  <a:pos x="T4" y="T5"/>
                </a:cxn>
                <a:cxn ang="T13">
                  <a:pos x="T6" y="T7"/>
                </a:cxn>
                <a:cxn ang="T14">
                  <a:pos x="T8" y="T9"/>
                </a:cxn>
              </a:cxnLst>
              <a:rect l="T15" t="T16" r="T17" b="T18"/>
              <a:pathLst>
                <a:path w="192" h="48">
                  <a:moveTo>
                    <a:pt x="24" y="0"/>
                  </a:moveTo>
                  <a:lnTo>
                    <a:pt x="0" y="48"/>
                  </a:lnTo>
                  <a:lnTo>
                    <a:pt x="192" y="48"/>
                  </a:lnTo>
                  <a:lnTo>
                    <a:pt x="192" y="0"/>
                  </a:lnTo>
                  <a:lnTo>
                    <a:pt x="24" y="0"/>
                  </a:lnTo>
                  <a:close/>
                </a:path>
              </a:pathLst>
            </a:custGeom>
            <a:noFill/>
            <a:ln w="12700">
              <a:solidFill>
                <a:srgbClr val="000000"/>
              </a:solidFill>
              <a:round/>
              <a:headEnd/>
              <a:tailEnd/>
            </a:ln>
          </p:spPr>
          <p:txBody>
            <a:bodyPr>
              <a:prstTxWarp prst="textNoShape">
                <a:avLst/>
              </a:prstTxWarp>
            </a:bodyPr>
            <a:lstStyle/>
            <a:p>
              <a:endParaRPr lang="en-US"/>
            </a:p>
          </p:txBody>
        </p:sp>
        <p:sp>
          <p:nvSpPr>
            <p:cNvPr id="41001" name="Rectangle 56"/>
            <p:cNvSpPr>
              <a:spLocks noChangeArrowheads="1"/>
            </p:cNvSpPr>
            <p:nvPr/>
          </p:nvSpPr>
          <p:spPr bwMode="auto">
            <a:xfrm>
              <a:off x="1513" y="1462"/>
              <a:ext cx="136" cy="208"/>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41002" name="Rectangle 57"/>
            <p:cNvSpPr>
              <a:spLocks noChangeArrowheads="1"/>
            </p:cNvSpPr>
            <p:nvPr/>
          </p:nvSpPr>
          <p:spPr bwMode="auto">
            <a:xfrm>
              <a:off x="1477" y="1794"/>
              <a:ext cx="192" cy="40"/>
            </a:xfrm>
            <a:prstGeom prst="rect">
              <a:avLst/>
            </a:prstGeom>
            <a:solidFill>
              <a:srgbClr val="D9D9D9"/>
            </a:solidFill>
            <a:ln w="9525">
              <a:noFill/>
              <a:miter lim="800000"/>
              <a:headEnd/>
              <a:tailEnd/>
            </a:ln>
          </p:spPr>
          <p:txBody>
            <a:bodyPr>
              <a:prstTxWarp prst="textNoShape">
                <a:avLst/>
              </a:prstTxWarp>
            </a:bodyPr>
            <a:lstStyle/>
            <a:p>
              <a:endParaRPr lang="en-US"/>
            </a:p>
          </p:txBody>
        </p:sp>
        <p:sp>
          <p:nvSpPr>
            <p:cNvPr id="41003" name="Rectangle 58"/>
            <p:cNvSpPr>
              <a:spLocks noChangeArrowheads="1"/>
            </p:cNvSpPr>
            <p:nvPr/>
          </p:nvSpPr>
          <p:spPr bwMode="auto">
            <a:xfrm>
              <a:off x="1477" y="1858"/>
              <a:ext cx="192" cy="40"/>
            </a:xfrm>
            <a:prstGeom prst="rect">
              <a:avLst/>
            </a:prstGeom>
            <a:solidFill>
              <a:srgbClr val="D9D9D9"/>
            </a:solidFill>
            <a:ln w="9525">
              <a:noFill/>
              <a:miter lim="800000"/>
              <a:headEnd/>
              <a:tailEnd/>
            </a:ln>
          </p:spPr>
          <p:txBody>
            <a:bodyPr>
              <a:prstTxWarp prst="textNoShape">
                <a:avLst/>
              </a:prstTxWarp>
            </a:bodyPr>
            <a:lstStyle/>
            <a:p>
              <a:endParaRPr lang="en-US"/>
            </a:p>
          </p:txBody>
        </p:sp>
      </p:grpSp>
      <p:sp>
        <p:nvSpPr>
          <p:cNvPr id="40969" name="Text Box 59"/>
          <p:cNvSpPr txBox="1">
            <a:spLocks noChangeArrowheads="1"/>
          </p:cNvSpPr>
          <p:nvPr/>
        </p:nvSpPr>
        <p:spPr bwMode="auto">
          <a:xfrm>
            <a:off x="430149" y="1301750"/>
            <a:ext cx="1786066" cy="1015663"/>
          </a:xfrm>
          <a:prstGeom prst="rect">
            <a:avLst/>
          </a:prstGeom>
          <a:noFill/>
          <a:ln w="9525">
            <a:noFill/>
            <a:miter lim="800000"/>
            <a:headEnd/>
            <a:tailEnd/>
          </a:ln>
        </p:spPr>
        <p:txBody>
          <a:bodyPr wrap="none">
            <a:prstTxWarp prst="textNoShape">
              <a:avLst/>
            </a:prstTxWarp>
            <a:spAutoFit/>
          </a:bodyPr>
          <a:lstStyle/>
          <a:p>
            <a:pPr algn="ctr"/>
            <a:r>
              <a:rPr lang="en-US" sz="2000" b="1" dirty="0">
                <a:latin typeface="Helvetica Neue" panose="02000503000000020004" pitchFamily="2" charset="0"/>
                <a:ea typeface="Helvetica Neue" panose="02000503000000020004" pitchFamily="2" charset="0"/>
                <a:cs typeface="Helvetica Neue" panose="02000503000000020004" pitchFamily="2" charset="0"/>
              </a:rPr>
              <a:t>My Laptop -</a:t>
            </a:r>
          </a:p>
          <a:p>
            <a:pPr algn="ctr"/>
            <a:r>
              <a:rPr lang="en-US" sz="2000" b="1" dirty="0">
                <a:latin typeface="Helvetica Neue" panose="02000503000000020004" pitchFamily="2" charset="0"/>
                <a:ea typeface="Helvetica Neue" panose="02000503000000020004" pitchFamily="2" charset="0"/>
                <a:cs typeface="Helvetica Neue" panose="02000503000000020004" pitchFamily="2" charset="0"/>
              </a:rPr>
              <a:t>Running web</a:t>
            </a:r>
          </a:p>
          <a:p>
            <a:pPr algn="ctr"/>
            <a:r>
              <a:rPr lang="en-US" sz="2000" b="1" dirty="0">
                <a:latin typeface="Helvetica Neue" panose="02000503000000020004" pitchFamily="2" charset="0"/>
                <a:ea typeface="Helvetica Neue" panose="02000503000000020004" pitchFamily="2" charset="0"/>
                <a:cs typeface="Helvetica Neue" panose="02000503000000020004" pitchFamily="2" charset="0"/>
              </a:rPr>
              <a:t>browser</a:t>
            </a:r>
          </a:p>
        </p:txBody>
      </p:sp>
      <p:sp>
        <p:nvSpPr>
          <p:cNvPr id="40970" name="Text Box 60"/>
          <p:cNvSpPr txBox="1">
            <a:spLocks noChangeArrowheads="1"/>
          </p:cNvSpPr>
          <p:nvPr/>
        </p:nvSpPr>
        <p:spPr bwMode="auto">
          <a:xfrm>
            <a:off x="6728387" y="1434653"/>
            <a:ext cx="1925848" cy="707886"/>
          </a:xfrm>
          <a:prstGeom prst="rect">
            <a:avLst/>
          </a:prstGeom>
          <a:noFill/>
          <a:ln w="9525">
            <a:noFill/>
            <a:miter lim="800000"/>
            <a:headEnd/>
            <a:tailEnd/>
          </a:ln>
        </p:spPr>
        <p:txBody>
          <a:bodyPr wrap="none">
            <a:prstTxWarp prst="textNoShape">
              <a:avLst/>
            </a:prstTxWarp>
            <a:spAutoFit/>
          </a:bodyPr>
          <a:lstStyle/>
          <a:p>
            <a:pPr algn="ctr"/>
            <a:r>
              <a:rPr lang="en-US" sz="2000" b="1" dirty="0">
                <a:latin typeface="Helvetica Neue" panose="02000503000000020004" pitchFamily="2" charset="0"/>
                <a:ea typeface="Helvetica Neue" panose="02000503000000020004" pitchFamily="2" charset="0"/>
                <a:cs typeface="Helvetica Neue" panose="02000503000000020004" pitchFamily="2" charset="0"/>
              </a:rPr>
              <a:t>Web Server</a:t>
            </a:r>
          </a:p>
          <a:p>
            <a:pPr algn="ctr"/>
            <a:r>
              <a:rPr lang="en-US" sz="2000" b="1" dirty="0" err="1">
                <a:latin typeface="Helvetica Neue" panose="02000503000000020004" pitchFamily="2" charset="0"/>
                <a:ea typeface="Helvetica Neue" panose="02000503000000020004" pitchFamily="2" charset="0"/>
                <a:cs typeface="Helvetica Neue" panose="02000503000000020004" pitchFamily="2" charset="0"/>
              </a:rPr>
              <a:t>www.cnn.com</a:t>
            </a:r>
            <a:endParaRPr lang="en-US" sz="20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974" name="Rectangle 64"/>
          <p:cNvSpPr>
            <a:spLocks noChangeArrowheads="1"/>
          </p:cNvSpPr>
          <p:nvPr/>
        </p:nvSpPr>
        <p:spPr bwMode="auto">
          <a:xfrm>
            <a:off x="757238" y="3502058"/>
            <a:ext cx="992187" cy="396875"/>
          </a:xfrm>
          <a:prstGeom prst="rect">
            <a:avLst/>
          </a:prstGeom>
          <a:noFill/>
          <a:ln w="9525">
            <a:noFill/>
            <a:miter lim="800000"/>
            <a:headEnd/>
            <a:tailEnd/>
          </a:ln>
        </p:spPr>
        <p:txBody>
          <a:bodyPr wrap="none">
            <a:prstTxWarp prst="textNoShape">
              <a:avLst/>
            </a:prstTxWarp>
            <a:spAutoFit/>
          </a:bodyPr>
          <a:lstStyle/>
          <a:p>
            <a:r>
              <a:rPr lang="en-US" sz="2000" b="1" dirty="0">
                <a:solidFill>
                  <a:srgbClr val="0000FF"/>
                </a:solidFill>
                <a:latin typeface="Synchro LET" charset="0"/>
              </a:rPr>
              <a:t>client</a:t>
            </a:r>
          </a:p>
        </p:txBody>
      </p:sp>
      <p:sp>
        <p:nvSpPr>
          <p:cNvPr id="40975" name="Rectangle 65"/>
          <p:cNvSpPr>
            <a:spLocks noChangeArrowheads="1"/>
          </p:cNvSpPr>
          <p:nvPr/>
        </p:nvSpPr>
        <p:spPr bwMode="auto">
          <a:xfrm>
            <a:off x="7109114" y="3461634"/>
            <a:ext cx="1069975" cy="396875"/>
          </a:xfrm>
          <a:prstGeom prst="rect">
            <a:avLst/>
          </a:prstGeom>
          <a:noFill/>
          <a:ln w="9525">
            <a:noFill/>
            <a:miter lim="800000"/>
            <a:headEnd/>
            <a:tailEnd/>
          </a:ln>
        </p:spPr>
        <p:txBody>
          <a:bodyPr wrap="none">
            <a:prstTxWarp prst="textNoShape">
              <a:avLst/>
            </a:prstTxWarp>
            <a:spAutoFit/>
          </a:bodyPr>
          <a:lstStyle/>
          <a:p>
            <a:r>
              <a:rPr lang="en-US" sz="2000" b="1" dirty="0">
                <a:solidFill>
                  <a:srgbClr val="0000FF"/>
                </a:solidFill>
                <a:latin typeface="Synchro LET" charset="0"/>
              </a:rPr>
              <a:t>server</a:t>
            </a:r>
          </a:p>
        </p:txBody>
      </p:sp>
      <p:sp>
        <p:nvSpPr>
          <p:cNvPr id="40976" name="Text Box 66"/>
          <p:cNvSpPr txBox="1">
            <a:spLocks noChangeArrowheads="1"/>
          </p:cNvSpPr>
          <p:nvPr/>
        </p:nvSpPr>
        <p:spPr bwMode="auto">
          <a:xfrm>
            <a:off x="207963" y="3805270"/>
            <a:ext cx="3362870" cy="400110"/>
          </a:xfrm>
          <a:prstGeom prst="rect">
            <a:avLst/>
          </a:prstGeom>
          <a:noFill/>
          <a:ln w="9525">
            <a:noFill/>
            <a:miter lim="800000"/>
            <a:headEnd/>
            <a:tailEnd/>
          </a:ln>
        </p:spPr>
        <p:txBody>
          <a:bodyPr wrap="none">
            <a:prstTxWarp prst="textNoShape">
              <a:avLst/>
            </a:prstTxWarp>
            <a:spAutoFit/>
          </a:bodyPr>
          <a:lstStyle/>
          <a:p>
            <a:r>
              <a:rPr lang="en-US" sz="2000" dirty="0">
                <a:latin typeface="Helvetica" charset="0"/>
              </a:rPr>
              <a:t>(Chrome, Safari, Firefox, ...)</a:t>
            </a:r>
          </a:p>
        </p:txBody>
      </p:sp>
      <p:sp>
        <p:nvSpPr>
          <p:cNvPr id="40977" name="Text Box 67"/>
          <p:cNvSpPr txBox="1">
            <a:spLocks noChangeArrowheads="1"/>
          </p:cNvSpPr>
          <p:nvPr/>
        </p:nvSpPr>
        <p:spPr bwMode="auto">
          <a:xfrm>
            <a:off x="6501684" y="3724829"/>
            <a:ext cx="2331087" cy="400110"/>
          </a:xfrm>
          <a:prstGeom prst="rect">
            <a:avLst/>
          </a:prstGeom>
          <a:noFill/>
          <a:ln w="9525">
            <a:noFill/>
            <a:miter lim="800000"/>
            <a:headEnd/>
            <a:tailEnd/>
          </a:ln>
        </p:spPr>
        <p:txBody>
          <a:bodyPr wrap="none">
            <a:prstTxWarp prst="textNoShape">
              <a:avLst/>
            </a:prstTxWarp>
            <a:spAutoFit/>
          </a:bodyPr>
          <a:lstStyle/>
          <a:p>
            <a:r>
              <a:rPr lang="en-US" sz="2000" dirty="0">
                <a:latin typeface="Helvetica" charset="0"/>
              </a:rPr>
              <a:t>(Apache, </a:t>
            </a:r>
            <a:r>
              <a:rPr lang="en-US" sz="1800" dirty="0">
                <a:latin typeface="Helvetica" charset="0"/>
              </a:rPr>
              <a:t>GWS</a:t>
            </a:r>
            <a:r>
              <a:rPr lang="en-US" sz="2000" dirty="0">
                <a:latin typeface="Helvetica" charset="0"/>
              </a:rPr>
              <a:t>, ...)</a:t>
            </a:r>
          </a:p>
        </p:txBody>
      </p:sp>
      <p:sp>
        <p:nvSpPr>
          <p:cNvPr id="40978" name="Line 68"/>
          <p:cNvSpPr>
            <a:spLocks noChangeShapeType="1"/>
          </p:cNvSpPr>
          <p:nvPr/>
        </p:nvSpPr>
        <p:spPr bwMode="auto">
          <a:xfrm flipH="1" flipV="1">
            <a:off x="2205038" y="4113245"/>
            <a:ext cx="38100" cy="41116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0979" name="Line 69"/>
          <p:cNvSpPr>
            <a:spLocks noChangeShapeType="1"/>
          </p:cNvSpPr>
          <p:nvPr/>
        </p:nvSpPr>
        <p:spPr bwMode="auto">
          <a:xfrm flipV="1">
            <a:off x="4120587" y="4084669"/>
            <a:ext cx="2419913" cy="255837"/>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1334" name="Text Box 70"/>
          <p:cNvSpPr txBox="1">
            <a:spLocks noChangeArrowheads="1"/>
          </p:cNvSpPr>
          <p:nvPr/>
        </p:nvSpPr>
        <p:spPr bwMode="auto">
          <a:xfrm>
            <a:off x="231775" y="5147075"/>
            <a:ext cx="8724900" cy="1480213"/>
          </a:xfrm>
          <a:prstGeom prst="rect">
            <a:avLst/>
          </a:prstGeom>
          <a:solidFill>
            <a:schemeClr val="bg1">
              <a:lumMod val="95000"/>
            </a:schemeClr>
          </a:solidFill>
          <a:ln w="9525">
            <a:noFill/>
            <a:miter lim="800000"/>
            <a:headEnd/>
            <a:tailEnd/>
          </a:ln>
        </p:spPr>
        <p:txBody>
          <a:bodyPr wrap="square">
            <a:prstTxWarp prst="textNoShape">
              <a:avLst/>
            </a:prstTxWarp>
            <a:spAutoFit/>
          </a:bodyPr>
          <a:lstStyle/>
          <a:p>
            <a:pPr>
              <a:lnSpc>
                <a:spcPct val="110000"/>
              </a:lnSpc>
            </a:pPr>
            <a:r>
              <a:rPr lang="en-US" sz="2000" b="1" i="1" dirty="0">
                <a:latin typeface="Helvetica Neue" panose="02000503000000020004" pitchFamily="2" charset="0"/>
                <a:ea typeface="Helvetica Neue" panose="02000503000000020004" pitchFamily="2" charset="0"/>
                <a:cs typeface="Helvetica Neue" panose="02000503000000020004" pitchFamily="2" charset="0"/>
              </a:rPr>
              <a:t>Application </a:t>
            </a:r>
            <a:r>
              <a:rPr lang="en-US" sz="2000" b="1" i="1"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protocols</a:t>
            </a:r>
            <a:r>
              <a:rPr lang="en-US" sz="2000" b="1" dirty="0">
                <a:latin typeface="Helvetica Neue" panose="02000503000000020004" pitchFamily="2" charset="0"/>
                <a:ea typeface="Helvetica Neue" panose="02000503000000020004" pitchFamily="2" charset="0"/>
                <a:cs typeface="Helvetica Neue" panose="02000503000000020004" pitchFamily="2" charset="0"/>
              </a:rPr>
              <a:t> </a:t>
            </a:r>
          </a:p>
          <a:p>
            <a:pPr>
              <a:lnSpc>
                <a:spcPct val="110000"/>
              </a:lnSpc>
              <a:buFontTx/>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 Assume network can send data to any hosts on the Internet </a:t>
            </a:r>
          </a:p>
          <a:p>
            <a:pPr>
              <a:lnSpc>
                <a:spcPct val="110000"/>
              </a:lnSpc>
              <a:buFontTx/>
              <a:buChar char="•"/>
            </a:pPr>
            <a:r>
              <a:rPr lang="en-US" sz="2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en-US" sz="2000"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Don’t know/</a:t>
            </a:r>
            <a:r>
              <a:rPr lang="en-US" sz="2000" i="1"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care</a:t>
            </a:r>
            <a:r>
              <a:rPr lang="en-US" sz="2000"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 </a:t>
            </a:r>
            <a:r>
              <a:rPr lang="en-US" sz="2000" u="sng"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how</a:t>
            </a:r>
            <a:r>
              <a:rPr lang="en-US" sz="2000"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 data is sent, and assume all data delivered reliably</a:t>
            </a:r>
          </a:p>
          <a:p>
            <a:pPr>
              <a:lnSpc>
                <a:spcPct val="110000"/>
              </a:lnSpc>
              <a:buFontTx/>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sz="2000" dirty="0">
                <a:latin typeface="Helvetica Neue" panose="02000503000000020004" pitchFamily="2" charset="0"/>
                <a:ea typeface="Helvetica Neue" panose="02000503000000020004" pitchFamily="2" charset="0"/>
                <a:cs typeface="Helvetica Neue" panose="02000503000000020004" pitchFamily="2" charset="0"/>
              </a:rPr>
              <a:t>Runs on top of a transport protocol</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0" name="Picture 60">
            <a:extLst>
              <a:ext uri="{FF2B5EF4-FFF2-40B4-BE49-F238E27FC236}">
                <a16:creationId xmlns:a16="http://schemas.microsoft.com/office/drawing/2014/main" id="{DF8FC4B3-4953-F74C-BEBC-D10595CD53B4}"/>
              </a:ext>
            </a:extLst>
          </p:cNvPr>
          <p:cNvPicPr>
            <a:picLocks noChangeAspect="1" noChangeArrowheads="1"/>
          </p:cNvPicPr>
          <p:nvPr/>
        </p:nvPicPr>
        <p:blipFill>
          <a:blip r:embed="rId3"/>
          <a:srcRect/>
          <a:stretch>
            <a:fillRect/>
          </a:stretch>
        </p:blipFill>
        <p:spPr bwMode="auto">
          <a:xfrm>
            <a:off x="626768" y="2325642"/>
            <a:ext cx="1255195" cy="1099665"/>
          </a:xfrm>
          <a:prstGeom prst="rect">
            <a:avLst/>
          </a:prstGeom>
          <a:noFill/>
          <a:ln w="9525">
            <a:noFill/>
            <a:miter lim="800000"/>
            <a:headEnd/>
            <a:tailEnd/>
          </a:ln>
        </p:spPr>
      </p:pic>
      <p:grpSp>
        <p:nvGrpSpPr>
          <p:cNvPr id="41" name="Group 5">
            <a:extLst>
              <a:ext uri="{FF2B5EF4-FFF2-40B4-BE49-F238E27FC236}">
                <a16:creationId xmlns:a16="http://schemas.microsoft.com/office/drawing/2014/main" id="{4FB340FD-599D-9543-A073-9D0B04817517}"/>
              </a:ext>
            </a:extLst>
          </p:cNvPr>
          <p:cNvGrpSpPr>
            <a:grpSpLocks/>
          </p:cNvGrpSpPr>
          <p:nvPr/>
        </p:nvGrpSpPr>
        <p:grpSpPr bwMode="auto">
          <a:xfrm>
            <a:off x="8462822" y="-18472"/>
            <a:ext cx="662306" cy="1891455"/>
            <a:chOff x="2941" y="765"/>
            <a:chExt cx="1499" cy="2101"/>
          </a:xfrm>
        </p:grpSpPr>
        <p:sp>
          <p:nvSpPr>
            <p:cNvPr id="42" name="Rectangle 6">
              <a:extLst>
                <a:ext uri="{FF2B5EF4-FFF2-40B4-BE49-F238E27FC236}">
                  <a16:creationId xmlns:a16="http://schemas.microsoft.com/office/drawing/2014/main" id="{A0DF5CBA-81BB-F743-B12C-A02B168DB12F}"/>
                </a:ext>
              </a:extLst>
            </p:cNvPr>
            <p:cNvSpPr>
              <a:spLocks noChangeArrowheads="1"/>
            </p:cNvSpPr>
            <p:nvPr/>
          </p:nvSpPr>
          <p:spPr bwMode="auto">
            <a:xfrm>
              <a:off x="3080" y="888"/>
              <a:ext cx="1192" cy="1928"/>
            </a:xfrm>
            <a:prstGeom prst="rect">
              <a:avLst/>
            </a:prstGeom>
            <a:solidFill>
              <a:schemeClr val="bg1"/>
            </a:solidFill>
            <a:ln w="38100">
              <a:solidFill>
                <a:schemeClr val="accent2"/>
              </a:solidFill>
              <a:miter lim="800000"/>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3" name="Text Box 7">
              <a:extLst>
                <a:ext uri="{FF2B5EF4-FFF2-40B4-BE49-F238E27FC236}">
                  <a16:creationId xmlns:a16="http://schemas.microsoft.com/office/drawing/2014/main" id="{188F9CA9-5140-A143-A14E-5F2B41E5024C}"/>
                </a:ext>
              </a:extLst>
            </p:cNvPr>
            <p:cNvSpPr txBox="1">
              <a:spLocks noChangeArrowheads="1"/>
            </p:cNvSpPr>
            <p:nvPr/>
          </p:nvSpPr>
          <p:spPr bwMode="auto">
            <a:xfrm>
              <a:off x="2941" y="765"/>
              <a:ext cx="1499" cy="2101"/>
            </a:xfrm>
            <a:prstGeom prst="rect">
              <a:avLst/>
            </a:prstGeom>
            <a:noFill/>
            <a:ln w="9525">
              <a:noFill/>
              <a:miter lim="800000"/>
              <a:headEnd/>
              <a:tailEnd/>
            </a:ln>
          </p:spPr>
          <p:txBody>
            <a:bodyPr wrap="none">
              <a:prstTxWarp prst="textNoShape">
                <a:avLst/>
              </a:prstTxWarp>
              <a:spAutoFit/>
            </a:bodyPr>
            <a:lstStyle/>
            <a:p>
              <a:pPr algn="ctr">
                <a:lnSpc>
                  <a:spcPct val="150000"/>
                </a:lnSpc>
              </a:pPr>
              <a:r>
                <a:rPr lang="en-US" sz="16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apps</a:t>
              </a:r>
            </a:p>
            <a:p>
              <a:pPr algn="ctr">
                <a:lnSpc>
                  <a:spcPct val="15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trans</a:t>
              </a:r>
            </a:p>
            <a:p>
              <a:pPr algn="ctr">
                <a:lnSpc>
                  <a:spcPct val="15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net</a:t>
              </a:r>
            </a:p>
            <a:p>
              <a:pPr algn="ctr">
                <a:lnSpc>
                  <a:spcPct val="15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link</a:t>
              </a:r>
            </a:p>
            <a:p>
              <a:pPr algn="ctr">
                <a:lnSpc>
                  <a:spcPct val="150000"/>
                </a:lnSpc>
              </a:pPr>
              <a:r>
                <a:rPr lang="en-US" sz="1600" dirty="0" err="1">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phy</a:t>
              </a:r>
              <a:endParaRPr lang="en-US" sz="1600"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4" name="Line 8">
              <a:extLst>
                <a:ext uri="{FF2B5EF4-FFF2-40B4-BE49-F238E27FC236}">
                  <a16:creationId xmlns:a16="http://schemas.microsoft.com/office/drawing/2014/main" id="{90753B02-8A0B-984B-8E0C-FECD6CAF20B7}"/>
                </a:ext>
              </a:extLst>
            </p:cNvPr>
            <p:cNvSpPr>
              <a:spLocks noChangeShapeType="1"/>
            </p:cNvSpPr>
            <p:nvPr/>
          </p:nvSpPr>
          <p:spPr bwMode="auto">
            <a:xfrm>
              <a:off x="3092" y="1277"/>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5" name="Line 9">
              <a:extLst>
                <a:ext uri="{FF2B5EF4-FFF2-40B4-BE49-F238E27FC236}">
                  <a16:creationId xmlns:a16="http://schemas.microsoft.com/office/drawing/2014/main" id="{915A94A1-83C4-894C-806D-8415D7A33B4F}"/>
                </a:ext>
              </a:extLst>
            </p:cNvPr>
            <p:cNvSpPr>
              <a:spLocks noChangeShapeType="1"/>
            </p:cNvSpPr>
            <p:nvPr/>
          </p:nvSpPr>
          <p:spPr bwMode="auto">
            <a:xfrm>
              <a:off x="3100" y="1650"/>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6" name="Line 10">
              <a:extLst>
                <a:ext uri="{FF2B5EF4-FFF2-40B4-BE49-F238E27FC236}">
                  <a16:creationId xmlns:a16="http://schemas.microsoft.com/office/drawing/2014/main" id="{0C388800-1B72-9A47-8961-60F47DA0C7D7}"/>
                </a:ext>
              </a:extLst>
            </p:cNvPr>
            <p:cNvSpPr>
              <a:spLocks noChangeShapeType="1"/>
            </p:cNvSpPr>
            <p:nvPr/>
          </p:nvSpPr>
          <p:spPr bwMode="auto">
            <a:xfrm>
              <a:off x="3116" y="2039"/>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7" name="Line 11">
              <a:extLst>
                <a:ext uri="{FF2B5EF4-FFF2-40B4-BE49-F238E27FC236}">
                  <a16:creationId xmlns:a16="http://schemas.microsoft.com/office/drawing/2014/main" id="{6147771E-3BE6-E847-A8C7-E5831AE3239A}"/>
                </a:ext>
              </a:extLst>
            </p:cNvPr>
            <p:cNvSpPr>
              <a:spLocks noChangeShapeType="1"/>
            </p:cNvSpPr>
            <p:nvPr/>
          </p:nvSpPr>
          <p:spPr bwMode="auto">
            <a:xfrm>
              <a:off x="3078" y="2420"/>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loud">
            <a:extLst>
              <a:ext uri="{FF2B5EF4-FFF2-40B4-BE49-F238E27FC236}">
                <a16:creationId xmlns:a16="http://schemas.microsoft.com/office/drawing/2014/main" id="{787CE2E9-2B08-4044-97EA-86AA21CC04B4}"/>
              </a:ext>
            </a:extLst>
          </p:cNvPr>
          <p:cNvSpPr>
            <a:spLocks noChangeAspect="1" noEditPoints="1" noChangeArrowheads="1"/>
          </p:cNvSpPr>
          <p:nvPr/>
        </p:nvSpPr>
        <p:spPr bwMode="auto">
          <a:xfrm>
            <a:off x="1669312" y="1454150"/>
            <a:ext cx="5765962" cy="1905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2700">
            <a:solidFill>
              <a:schemeClr val="accent2"/>
            </a:solidFill>
            <a:miter lim="800000"/>
            <a:headEnd/>
            <a:tailEnd/>
          </a:ln>
          <a:effectLst/>
        </p:spPr>
        <p:txBody>
          <a:bodyPr lIns="101882" tIns="50941" rIns="101882" bIns="50941">
            <a:prstTxWarp prst="textNoShape">
              <a:avLst/>
            </a:prstTxWarp>
          </a:bodyPr>
          <a:lstStyle/>
          <a:p>
            <a:pPr defTabSz="1019175">
              <a:defRPr/>
            </a:pPr>
            <a:endParaRPr lang="en-US" sz="2700" dirty="0">
              <a:latin typeface="Times New Roman" charset="0"/>
            </a:endParaRPr>
          </a:p>
          <a:p>
            <a:pPr algn="ctr" defTabSz="1019175">
              <a:defRPr/>
            </a:pPr>
            <a:r>
              <a:rPr lang="en-US" sz="3200" b="1" dirty="0">
                <a:ln w="6600">
                  <a:solidFill>
                    <a:schemeClr val="accent2"/>
                  </a:solidFill>
                  <a:prstDash val="solid"/>
                </a:ln>
                <a:solidFill>
                  <a:srgbClr val="FFFFFF"/>
                </a:solidFill>
                <a:effectLst>
                  <a:outerShdw dist="38100" dir="2700000" algn="tl" rotWithShape="0">
                    <a:schemeClr val="accent2"/>
                  </a:outerShdw>
                </a:effectLst>
                <a:latin typeface="Helvetica Neue" panose="02000503000000020004" pitchFamily="2" charset="0"/>
                <a:ea typeface="Helvetica Neue" panose="02000503000000020004" pitchFamily="2" charset="0"/>
                <a:cs typeface="Helvetica Neue" panose="02000503000000020004" pitchFamily="2" charset="0"/>
              </a:rPr>
              <a:t>Internet</a:t>
            </a:r>
          </a:p>
        </p:txBody>
      </p:sp>
      <p:sp>
        <p:nvSpPr>
          <p:cNvPr id="45059" name="Rectangle 4"/>
          <p:cNvSpPr>
            <a:spLocks noGrp="1" noChangeArrowheads="1"/>
          </p:cNvSpPr>
          <p:nvPr>
            <p:ph type="title"/>
          </p:nvPr>
        </p:nvSpPr>
        <p:spPr/>
        <p:txBody>
          <a:bodyPr/>
          <a:lstStyle/>
          <a:p>
            <a:pPr eaLnBrk="1" hangingPunct="1"/>
            <a:r>
              <a:rPr lang="en-US" dirty="0"/>
              <a:t>Transport View</a:t>
            </a:r>
          </a:p>
        </p:txBody>
      </p:sp>
      <p:sp>
        <p:nvSpPr>
          <p:cNvPr id="45060" name="Rectangle 5"/>
          <p:cNvSpPr>
            <a:spLocks noGrp="1" noChangeArrowheads="1"/>
          </p:cNvSpPr>
          <p:nvPr>
            <p:ph idx="1"/>
          </p:nvPr>
        </p:nvSpPr>
        <p:spPr>
          <a:xfrm>
            <a:off x="381000" y="3955313"/>
            <a:ext cx="8629650" cy="2669474"/>
          </a:xfrm>
        </p:spPr>
        <p:txBody>
          <a:bodyPr>
            <a:normAutofit/>
          </a:bodyPr>
          <a:lstStyle/>
          <a:p>
            <a:pPr eaLnBrk="1" hangingPunct="1">
              <a:lnSpc>
                <a:spcPct val="90000"/>
              </a:lnSpc>
            </a:pPr>
            <a:r>
              <a:rPr lang="en-US" sz="2400" b="1" dirty="0"/>
              <a:t>A transport protocol</a:t>
            </a:r>
            <a:r>
              <a:rPr lang="en-US" sz="2400" dirty="0"/>
              <a:t>'s job: </a:t>
            </a:r>
            <a:r>
              <a:rPr lang="en-US" sz="2400" b="1" dirty="0"/>
              <a:t>delivering data</a:t>
            </a:r>
            <a:r>
              <a:rPr lang="en-US" sz="2400" dirty="0"/>
              <a:t> between the two communicating ends</a:t>
            </a:r>
          </a:p>
          <a:p>
            <a:pPr lvl="1">
              <a:lnSpc>
                <a:spcPct val="90000"/>
              </a:lnSpc>
            </a:pPr>
            <a:r>
              <a:rPr lang="en-US" sz="2000" i="1" dirty="0"/>
              <a:t>Don’t know or care about which paths data may traverse through the network</a:t>
            </a:r>
            <a:endParaRPr lang="en-US" sz="2000" dirty="0"/>
          </a:p>
          <a:p>
            <a:pPr eaLnBrk="1" hangingPunct="1">
              <a:lnSpc>
                <a:spcPct val="90000"/>
              </a:lnSpc>
            </a:pPr>
            <a:r>
              <a:rPr lang="en-US" sz="2400" dirty="0"/>
              <a:t>Multiple transport protocols exist, each offers somewhat different functions (e.g. reliability, congestion control)</a:t>
            </a:r>
          </a:p>
        </p:txBody>
      </p:sp>
      <p:sp>
        <p:nvSpPr>
          <p:cNvPr id="3" name="Footer Placeholder 2"/>
          <p:cNvSpPr>
            <a:spLocks noGrp="1"/>
          </p:cNvSpPr>
          <p:nvPr>
            <p:ph type="ftr" sz="quarter" idx="11"/>
          </p:nvPr>
        </p:nvSpPr>
        <p:spPr/>
        <p:txBody>
          <a:bodyPr/>
          <a:lstStyle/>
          <a:p>
            <a:pPr>
              <a:defRPr/>
            </a:pPr>
            <a:r>
              <a:rPr lang="nl-NL" dirty="0"/>
              <a:t>CS118 - Winter 2025</a:t>
            </a:r>
            <a:endParaRPr lang="en-US" dirty="0"/>
          </a:p>
        </p:txBody>
      </p:sp>
      <p:sp>
        <p:nvSpPr>
          <p:cNvPr id="4" name="Slide Number Placeholder 3">
            <a:extLst>
              <a:ext uri="{FF2B5EF4-FFF2-40B4-BE49-F238E27FC236}">
                <a16:creationId xmlns:a16="http://schemas.microsoft.com/office/drawing/2014/main" id="{A7F6C3A4-B17D-E141-9DD3-66D36BA772DE}"/>
              </a:ext>
            </a:extLst>
          </p:cNvPr>
          <p:cNvSpPr>
            <a:spLocks noGrp="1"/>
          </p:cNvSpPr>
          <p:nvPr>
            <p:ph type="sldNum" sz="quarter" idx="12"/>
          </p:nvPr>
        </p:nvSpPr>
        <p:spPr/>
        <p:txBody>
          <a:bodyPr/>
          <a:lstStyle/>
          <a:p>
            <a:pPr>
              <a:defRPr/>
            </a:pPr>
            <a:fld id="{5839C53E-9712-814C-9BC8-2C6C5C482B7D}" type="slidenum">
              <a:rPr lang="en-US" smtClean="0"/>
              <a:pPr>
                <a:defRPr/>
              </a:pPr>
              <a:t>19</a:t>
            </a:fld>
            <a:endParaRPr lang="en-US" dirty="0"/>
          </a:p>
        </p:txBody>
      </p:sp>
      <p:sp>
        <p:nvSpPr>
          <p:cNvPr id="59" name="Text Box 59">
            <a:extLst>
              <a:ext uri="{FF2B5EF4-FFF2-40B4-BE49-F238E27FC236}">
                <a16:creationId xmlns:a16="http://schemas.microsoft.com/office/drawing/2014/main" id="{94D281BA-D220-194B-8B95-DD0DE87F85B2}"/>
              </a:ext>
            </a:extLst>
          </p:cNvPr>
          <p:cNvSpPr txBox="1">
            <a:spLocks noChangeArrowheads="1"/>
          </p:cNvSpPr>
          <p:nvPr/>
        </p:nvSpPr>
        <p:spPr bwMode="auto">
          <a:xfrm>
            <a:off x="430149" y="1301750"/>
            <a:ext cx="1786066" cy="1015663"/>
          </a:xfrm>
          <a:prstGeom prst="rect">
            <a:avLst/>
          </a:prstGeom>
          <a:noFill/>
          <a:ln w="9525">
            <a:noFill/>
            <a:miter lim="800000"/>
            <a:headEnd/>
            <a:tailEnd/>
          </a:ln>
        </p:spPr>
        <p:txBody>
          <a:bodyPr wrap="none">
            <a:prstTxWarp prst="textNoShape">
              <a:avLst/>
            </a:prstTxWarp>
            <a:spAutoFit/>
          </a:bodyPr>
          <a:lstStyle/>
          <a:p>
            <a:pPr algn="ctr"/>
            <a:r>
              <a:rPr lang="en-US" sz="2000" b="1" dirty="0">
                <a:latin typeface="Helvetica Neue" panose="02000503000000020004" pitchFamily="2" charset="0"/>
                <a:ea typeface="Helvetica Neue" panose="02000503000000020004" pitchFamily="2" charset="0"/>
                <a:cs typeface="Helvetica Neue" panose="02000503000000020004" pitchFamily="2" charset="0"/>
              </a:rPr>
              <a:t>My Laptop -</a:t>
            </a:r>
          </a:p>
          <a:p>
            <a:pPr algn="ctr"/>
            <a:r>
              <a:rPr lang="en-US" sz="2000" b="1" dirty="0">
                <a:latin typeface="Helvetica Neue" panose="02000503000000020004" pitchFamily="2" charset="0"/>
                <a:ea typeface="Helvetica Neue" panose="02000503000000020004" pitchFamily="2" charset="0"/>
                <a:cs typeface="Helvetica Neue" panose="02000503000000020004" pitchFamily="2" charset="0"/>
              </a:rPr>
              <a:t>Running web</a:t>
            </a:r>
          </a:p>
          <a:p>
            <a:pPr algn="ctr"/>
            <a:r>
              <a:rPr lang="en-US" sz="2000" b="1" dirty="0">
                <a:latin typeface="Helvetica Neue" panose="02000503000000020004" pitchFamily="2" charset="0"/>
                <a:ea typeface="Helvetica Neue" panose="02000503000000020004" pitchFamily="2" charset="0"/>
                <a:cs typeface="Helvetica Neue" panose="02000503000000020004" pitchFamily="2" charset="0"/>
              </a:rPr>
              <a:t>browser</a:t>
            </a:r>
          </a:p>
        </p:txBody>
      </p:sp>
      <p:cxnSp>
        <p:nvCxnSpPr>
          <p:cNvPr id="62" name="AutoShape 62">
            <a:extLst>
              <a:ext uri="{FF2B5EF4-FFF2-40B4-BE49-F238E27FC236}">
                <a16:creationId xmlns:a16="http://schemas.microsoft.com/office/drawing/2014/main" id="{B106AEB9-C5F6-104E-BB36-A45B23E46F60}"/>
              </a:ext>
            </a:extLst>
          </p:cNvPr>
          <p:cNvCxnSpPr>
            <a:cxnSpLocks noChangeShapeType="1"/>
          </p:cNvCxnSpPr>
          <p:nvPr/>
        </p:nvCxnSpPr>
        <p:spPr bwMode="auto">
          <a:xfrm flipV="1">
            <a:off x="1648047" y="2578705"/>
            <a:ext cx="867763" cy="334617"/>
          </a:xfrm>
          <a:prstGeom prst="straightConnector1">
            <a:avLst/>
          </a:prstGeom>
          <a:noFill/>
          <a:ln w="57150">
            <a:solidFill>
              <a:schemeClr val="accent4">
                <a:lumMod val="60000"/>
                <a:lumOff val="40000"/>
              </a:schemeClr>
            </a:solidFill>
            <a:round/>
            <a:headEnd/>
            <a:tailEnd/>
          </a:ln>
        </p:spPr>
      </p:cxnSp>
      <p:sp>
        <p:nvSpPr>
          <p:cNvPr id="64" name="Rectangle 64">
            <a:extLst>
              <a:ext uri="{FF2B5EF4-FFF2-40B4-BE49-F238E27FC236}">
                <a16:creationId xmlns:a16="http://schemas.microsoft.com/office/drawing/2014/main" id="{769CDA26-FE81-BF41-9524-DB57E8754174}"/>
              </a:ext>
            </a:extLst>
          </p:cNvPr>
          <p:cNvSpPr>
            <a:spLocks noChangeArrowheads="1"/>
          </p:cNvSpPr>
          <p:nvPr/>
        </p:nvSpPr>
        <p:spPr bwMode="auto">
          <a:xfrm>
            <a:off x="757238" y="3502058"/>
            <a:ext cx="992187" cy="396875"/>
          </a:xfrm>
          <a:prstGeom prst="rect">
            <a:avLst/>
          </a:prstGeom>
          <a:noFill/>
          <a:ln w="9525">
            <a:noFill/>
            <a:miter lim="800000"/>
            <a:headEnd/>
            <a:tailEnd/>
          </a:ln>
        </p:spPr>
        <p:txBody>
          <a:bodyPr wrap="none">
            <a:prstTxWarp prst="textNoShape">
              <a:avLst/>
            </a:prstTxWarp>
            <a:spAutoFit/>
          </a:bodyPr>
          <a:lstStyle/>
          <a:p>
            <a:r>
              <a:rPr lang="en-US" sz="2000" b="1" dirty="0">
                <a:solidFill>
                  <a:srgbClr val="0000FF"/>
                </a:solidFill>
                <a:latin typeface="Synchro LET" charset="0"/>
              </a:rPr>
              <a:t>client</a:t>
            </a:r>
          </a:p>
        </p:txBody>
      </p:sp>
      <p:sp>
        <p:nvSpPr>
          <p:cNvPr id="8" name="Freeform 7">
            <a:extLst>
              <a:ext uri="{FF2B5EF4-FFF2-40B4-BE49-F238E27FC236}">
                <a16:creationId xmlns:a16="http://schemas.microsoft.com/office/drawing/2014/main" id="{DA1D381C-36A4-1D46-BA1C-A2270A7E3D5E}"/>
              </a:ext>
            </a:extLst>
          </p:cNvPr>
          <p:cNvSpPr/>
          <p:nvPr/>
        </p:nvSpPr>
        <p:spPr bwMode="auto">
          <a:xfrm>
            <a:off x="2510971" y="2158407"/>
            <a:ext cx="4591958" cy="420298"/>
          </a:xfrm>
          <a:custGeom>
            <a:avLst/>
            <a:gdLst>
              <a:gd name="connsiteX0" fmla="*/ 0 w 3806456"/>
              <a:gd name="connsiteY0" fmla="*/ 340242 h 340242"/>
              <a:gd name="connsiteX1" fmla="*/ 74428 w 3806456"/>
              <a:gd name="connsiteY1" fmla="*/ 329609 h 340242"/>
              <a:gd name="connsiteX2" fmla="*/ 138223 w 3806456"/>
              <a:gd name="connsiteY2" fmla="*/ 308344 h 340242"/>
              <a:gd name="connsiteX3" fmla="*/ 202018 w 3806456"/>
              <a:gd name="connsiteY3" fmla="*/ 287079 h 340242"/>
              <a:gd name="connsiteX4" fmla="*/ 233916 w 3806456"/>
              <a:gd name="connsiteY4" fmla="*/ 276446 h 340242"/>
              <a:gd name="connsiteX5" fmla="*/ 276446 w 3806456"/>
              <a:gd name="connsiteY5" fmla="*/ 265814 h 340242"/>
              <a:gd name="connsiteX6" fmla="*/ 340242 w 3806456"/>
              <a:gd name="connsiteY6" fmla="*/ 244548 h 340242"/>
              <a:gd name="connsiteX7" fmla="*/ 404037 w 3806456"/>
              <a:gd name="connsiteY7" fmla="*/ 223283 h 340242"/>
              <a:gd name="connsiteX8" fmla="*/ 467832 w 3806456"/>
              <a:gd name="connsiteY8" fmla="*/ 202018 h 340242"/>
              <a:gd name="connsiteX9" fmla="*/ 499730 w 3806456"/>
              <a:gd name="connsiteY9" fmla="*/ 191386 h 340242"/>
              <a:gd name="connsiteX10" fmla="*/ 542260 w 3806456"/>
              <a:gd name="connsiteY10" fmla="*/ 180753 h 340242"/>
              <a:gd name="connsiteX11" fmla="*/ 606056 w 3806456"/>
              <a:gd name="connsiteY11" fmla="*/ 159488 h 340242"/>
              <a:gd name="connsiteX12" fmla="*/ 637953 w 3806456"/>
              <a:gd name="connsiteY12" fmla="*/ 148855 h 340242"/>
              <a:gd name="connsiteX13" fmla="*/ 733646 w 3806456"/>
              <a:gd name="connsiteY13" fmla="*/ 127590 h 340242"/>
              <a:gd name="connsiteX14" fmla="*/ 871870 w 3806456"/>
              <a:gd name="connsiteY14" fmla="*/ 95693 h 340242"/>
              <a:gd name="connsiteX15" fmla="*/ 988828 w 3806456"/>
              <a:gd name="connsiteY15" fmla="*/ 85060 h 340242"/>
              <a:gd name="connsiteX16" fmla="*/ 1275907 w 3806456"/>
              <a:gd name="connsiteY16" fmla="*/ 95693 h 340242"/>
              <a:gd name="connsiteX17" fmla="*/ 1382232 w 3806456"/>
              <a:gd name="connsiteY17" fmla="*/ 116958 h 340242"/>
              <a:gd name="connsiteX18" fmla="*/ 1446028 w 3806456"/>
              <a:gd name="connsiteY18" fmla="*/ 127590 h 340242"/>
              <a:gd name="connsiteX19" fmla="*/ 1552353 w 3806456"/>
              <a:gd name="connsiteY19" fmla="*/ 148855 h 340242"/>
              <a:gd name="connsiteX20" fmla="*/ 1701209 w 3806456"/>
              <a:gd name="connsiteY20" fmla="*/ 138223 h 340242"/>
              <a:gd name="connsiteX21" fmla="*/ 1743739 w 3806456"/>
              <a:gd name="connsiteY21" fmla="*/ 116958 h 340242"/>
              <a:gd name="connsiteX22" fmla="*/ 1818167 w 3806456"/>
              <a:gd name="connsiteY22" fmla="*/ 95693 h 340242"/>
              <a:gd name="connsiteX23" fmla="*/ 1988288 w 3806456"/>
              <a:gd name="connsiteY23" fmla="*/ 106325 h 340242"/>
              <a:gd name="connsiteX24" fmla="*/ 2062716 w 3806456"/>
              <a:gd name="connsiteY24" fmla="*/ 127590 h 340242"/>
              <a:gd name="connsiteX25" fmla="*/ 2105246 w 3806456"/>
              <a:gd name="connsiteY25" fmla="*/ 138223 h 340242"/>
              <a:gd name="connsiteX26" fmla="*/ 2243470 w 3806456"/>
              <a:gd name="connsiteY26" fmla="*/ 116958 h 340242"/>
              <a:gd name="connsiteX27" fmla="*/ 2275367 w 3806456"/>
              <a:gd name="connsiteY27" fmla="*/ 95693 h 340242"/>
              <a:gd name="connsiteX28" fmla="*/ 2339163 w 3806456"/>
              <a:gd name="connsiteY28" fmla="*/ 74428 h 340242"/>
              <a:gd name="connsiteX29" fmla="*/ 2371060 w 3806456"/>
              <a:gd name="connsiteY29" fmla="*/ 63795 h 340242"/>
              <a:gd name="connsiteX30" fmla="*/ 2402958 w 3806456"/>
              <a:gd name="connsiteY30" fmla="*/ 53162 h 340242"/>
              <a:gd name="connsiteX31" fmla="*/ 2445488 w 3806456"/>
              <a:gd name="connsiteY31" fmla="*/ 31897 h 340242"/>
              <a:gd name="connsiteX32" fmla="*/ 2509284 w 3806456"/>
              <a:gd name="connsiteY32" fmla="*/ 21265 h 340242"/>
              <a:gd name="connsiteX33" fmla="*/ 2658139 w 3806456"/>
              <a:gd name="connsiteY33" fmla="*/ 0 h 340242"/>
              <a:gd name="connsiteX34" fmla="*/ 3009014 w 3806456"/>
              <a:gd name="connsiteY34" fmla="*/ 10632 h 340242"/>
              <a:gd name="connsiteX35" fmla="*/ 3072809 w 3806456"/>
              <a:gd name="connsiteY35" fmla="*/ 31897 h 340242"/>
              <a:gd name="connsiteX36" fmla="*/ 3104707 w 3806456"/>
              <a:gd name="connsiteY36" fmla="*/ 42530 h 340242"/>
              <a:gd name="connsiteX37" fmla="*/ 3136604 w 3806456"/>
              <a:gd name="connsiteY37" fmla="*/ 53162 h 340242"/>
              <a:gd name="connsiteX38" fmla="*/ 3179135 w 3806456"/>
              <a:gd name="connsiteY38" fmla="*/ 74428 h 340242"/>
              <a:gd name="connsiteX39" fmla="*/ 3221665 w 3806456"/>
              <a:gd name="connsiteY39" fmla="*/ 85060 h 340242"/>
              <a:gd name="connsiteX40" fmla="*/ 3285460 w 3806456"/>
              <a:gd name="connsiteY40" fmla="*/ 106325 h 340242"/>
              <a:gd name="connsiteX41" fmla="*/ 3498111 w 3806456"/>
              <a:gd name="connsiteY41" fmla="*/ 116958 h 340242"/>
              <a:gd name="connsiteX42" fmla="*/ 3540642 w 3806456"/>
              <a:gd name="connsiteY42" fmla="*/ 127590 h 340242"/>
              <a:gd name="connsiteX43" fmla="*/ 3615070 w 3806456"/>
              <a:gd name="connsiteY43" fmla="*/ 148855 h 340242"/>
              <a:gd name="connsiteX44" fmla="*/ 3753293 w 3806456"/>
              <a:gd name="connsiteY44" fmla="*/ 159488 h 340242"/>
              <a:gd name="connsiteX45" fmla="*/ 3806456 w 3806456"/>
              <a:gd name="connsiteY45" fmla="*/ 18075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06456" h="340242">
                <a:moveTo>
                  <a:pt x="0" y="340242"/>
                </a:moveTo>
                <a:cubicBezTo>
                  <a:pt x="24809" y="336698"/>
                  <a:pt x="50009" y="335244"/>
                  <a:pt x="74428" y="329609"/>
                </a:cubicBezTo>
                <a:cubicBezTo>
                  <a:pt x="96269" y="324569"/>
                  <a:pt x="116958" y="315432"/>
                  <a:pt x="138223" y="308344"/>
                </a:cubicBezTo>
                <a:lnTo>
                  <a:pt x="202018" y="287079"/>
                </a:lnTo>
                <a:cubicBezTo>
                  <a:pt x="212651" y="283535"/>
                  <a:pt x="223043" y="279164"/>
                  <a:pt x="233916" y="276446"/>
                </a:cubicBezTo>
                <a:cubicBezTo>
                  <a:pt x="248093" y="272902"/>
                  <a:pt x="262449" y="270013"/>
                  <a:pt x="276446" y="265814"/>
                </a:cubicBezTo>
                <a:cubicBezTo>
                  <a:pt x="297916" y="259373"/>
                  <a:pt x="318977" y="251637"/>
                  <a:pt x="340242" y="244548"/>
                </a:cubicBezTo>
                <a:lnTo>
                  <a:pt x="404037" y="223283"/>
                </a:lnTo>
                <a:lnTo>
                  <a:pt x="467832" y="202018"/>
                </a:lnTo>
                <a:cubicBezTo>
                  <a:pt x="478465" y="198474"/>
                  <a:pt x="488857" y="194104"/>
                  <a:pt x="499730" y="191386"/>
                </a:cubicBezTo>
                <a:cubicBezTo>
                  <a:pt x="513907" y="187842"/>
                  <a:pt x="528263" y="184952"/>
                  <a:pt x="542260" y="180753"/>
                </a:cubicBezTo>
                <a:cubicBezTo>
                  <a:pt x="563730" y="174312"/>
                  <a:pt x="584791" y="166577"/>
                  <a:pt x="606056" y="159488"/>
                </a:cubicBezTo>
                <a:cubicBezTo>
                  <a:pt x="616688" y="155944"/>
                  <a:pt x="627080" y="151573"/>
                  <a:pt x="637953" y="148855"/>
                </a:cubicBezTo>
                <a:cubicBezTo>
                  <a:pt x="785406" y="111994"/>
                  <a:pt x="558083" y="168105"/>
                  <a:pt x="733646" y="127590"/>
                </a:cubicBezTo>
                <a:cubicBezTo>
                  <a:pt x="761073" y="121261"/>
                  <a:pt x="836527" y="100111"/>
                  <a:pt x="871870" y="95693"/>
                </a:cubicBezTo>
                <a:cubicBezTo>
                  <a:pt x="910714" y="90837"/>
                  <a:pt x="949842" y="88604"/>
                  <a:pt x="988828" y="85060"/>
                </a:cubicBezTo>
                <a:cubicBezTo>
                  <a:pt x="1084521" y="88604"/>
                  <a:pt x="1180324" y="89900"/>
                  <a:pt x="1275907" y="95693"/>
                </a:cubicBezTo>
                <a:cubicBezTo>
                  <a:pt x="1328196" y="98862"/>
                  <a:pt x="1336357" y="107783"/>
                  <a:pt x="1382232" y="116958"/>
                </a:cubicBezTo>
                <a:cubicBezTo>
                  <a:pt x="1403372" y="121186"/>
                  <a:pt x="1424839" y="123617"/>
                  <a:pt x="1446028" y="127590"/>
                </a:cubicBezTo>
                <a:cubicBezTo>
                  <a:pt x="1481553" y="134251"/>
                  <a:pt x="1552353" y="148855"/>
                  <a:pt x="1552353" y="148855"/>
                </a:cubicBezTo>
                <a:cubicBezTo>
                  <a:pt x="1601972" y="145311"/>
                  <a:pt x="1652141" y="146401"/>
                  <a:pt x="1701209" y="138223"/>
                </a:cubicBezTo>
                <a:cubicBezTo>
                  <a:pt x="1716843" y="135617"/>
                  <a:pt x="1729171" y="123202"/>
                  <a:pt x="1743739" y="116958"/>
                </a:cubicBezTo>
                <a:cubicBezTo>
                  <a:pt x="1765098" y="107804"/>
                  <a:pt x="1796579" y="101090"/>
                  <a:pt x="1818167" y="95693"/>
                </a:cubicBezTo>
                <a:cubicBezTo>
                  <a:pt x="1874874" y="99237"/>
                  <a:pt x="1931752" y="100671"/>
                  <a:pt x="1988288" y="106325"/>
                </a:cubicBezTo>
                <a:cubicBezTo>
                  <a:pt x="2013847" y="108881"/>
                  <a:pt x="2038311" y="120617"/>
                  <a:pt x="2062716" y="127590"/>
                </a:cubicBezTo>
                <a:cubicBezTo>
                  <a:pt x="2076767" y="131604"/>
                  <a:pt x="2091069" y="134679"/>
                  <a:pt x="2105246" y="138223"/>
                </a:cubicBezTo>
                <a:cubicBezTo>
                  <a:pt x="2124448" y="136089"/>
                  <a:pt x="2211244" y="130769"/>
                  <a:pt x="2243470" y="116958"/>
                </a:cubicBezTo>
                <a:cubicBezTo>
                  <a:pt x="2255215" y="111924"/>
                  <a:pt x="2263690" y="100883"/>
                  <a:pt x="2275367" y="95693"/>
                </a:cubicBezTo>
                <a:cubicBezTo>
                  <a:pt x="2295851" y="86589"/>
                  <a:pt x="2317898" y="81517"/>
                  <a:pt x="2339163" y="74428"/>
                </a:cubicBezTo>
                <a:lnTo>
                  <a:pt x="2371060" y="63795"/>
                </a:lnTo>
                <a:cubicBezTo>
                  <a:pt x="2381693" y="60251"/>
                  <a:pt x="2392933" y="58174"/>
                  <a:pt x="2402958" y="53162"/>
                </a:cubicBezTo>
                <a:cubicBezTo>
                  <a:pt x="2417135" y="46074"/>
                  <a:pt x="2430306" y="36451"/>
                  <a:pt x="2445488" y="31897"/>
                </a:cubicBezTo>
                <a:cubicBezTo>
                  <a:pt x="2466137" y="25702"/>
                  <a:pt x="2487964" y="24463"/>
                  <a:pt x="2509284" y="21265"/>
                </a:cubicBezTo>
                <a:lnTo>
                  <a:pt x="2658139" y="0"/>
                </a:lnTo>
                <a:cubicBezTo>
                  <a:pt x="2775097" y="3544"/>
                  <a:pt x="2892347" y="1658"/>
                  <a:pt x="3009014" y="10632"/>
                </a:cubicBezTo>
                <a:cubicBezTo>
                  <a:pt x="3031363" y="12351"/>
                  <a:pt x="3051544" y="24809"/>
                  <a:pt x="3072809" y="31897"/>
                </a:cubicBezTo>
                <a:lnTo>
                  <a:pt x="3104707" y="42530"/>
                </a:lnTo>
                <a:cubicBezTo>
                  <a:pt x="3115339" y="46074"/>
                  <a:pt x="3126580" y="48150"/>
                  <a:pt x="3136604" y="53162"/>
                </a:cubicBezTo>
                <a:cubicBezTo>
                  <a:pt x="3150781" y="60251"/>
                  <a:pt x="3164294" y="68863"/>
                  <a:pt x="3179135" y="74428"/>
                </a:cubicBezTo>
                <a:cubicBezTo>
                  <a:pt x="3192818" y="79559"/>
                  <a:pt x="3207668" y="80861"/>
                  <a:pt x="3221665" y="85060"/>
                </a:cubicBezTo>
                <a:cubicBezTo>
                  <a:pt x="3243135" y="91501"/>
                  <a:pt x="3263073" y="105206"/>
                  <a:pt x="3285460" y="106325"/>
                </a:cubicBezTo>
                <a:lnTo>
                  <a:pt x="3498111" y="116958"/>
                </a:lnTo>
                <a:cubicBezTo>
                  <a:pt x="3512288" y="120502"/>
                  <a:pt x="3526591" y="123575"/>
                  <a:pt x="3540642" y="127590"/>
                </a:cubicBezTo>
                <a:cubicBezTo>
                  <a:pt x="3567124" y="135156"/>
                  <a:pt x="3586803" y="145530"/>
                  <a:pt x="3615070" y="148855"/>
                </a:cubicBezTo>
                <a:cubicBezTo>
                  <a:pt x="3660964" y="154254"/>
                  <a:pt x="3707219" y="155944"/>
                  <a:pt x="3753293" y="159488"/>
                </a:cubicBezTo>
                <a:cubicBezTo>
                  <a:pt x="3792709" y="172627"/>
                  <a:pt x="3775166" y="165109"/>
                  <a:pt x="3806456" y="180753"/>
                </a:cubicBezTo>
              </a:path>
            </a:pathLst>
          </a:custGeom>
          <a:noFill/>
          <a:ln w="57150" cap="flat" cmpd="sng" algn="ctr">
            <a:solidFill>
              <a:schemeClr val="accent4">
                <a:lumMod val="60000"/>
                <a:lumOff val="4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cxnSp>
        <p:nvCxnSpPr>
          <p:cNvPr id="63" name="AutoShape 63">
            <a:extLst>
              <a:ext uri="{FF2B5EF4-FFF2-40B4-BE49-F238E27FC236}">
                <a16:creationId xmlns:a16="http://schemas.microsoft.com/office/drawing/2014/main" id="{48A2C90E-5A70-3F4F-B458-58E3DA667BEC}"/>
              </a:ext>
            </a:extLst>
          </p:cNvPr>
          <p:cNvCxnSpPr>
            <a:cxnSpLocks noChangeShapeType="1"/>
          </p:cNvCxnSpPr>
          <p:nvPr/>
        </p:nvCxnSpPr>
        <p:spPr bwMode="auto">
          <a:xfrm>
            <a:off x="7034775" y="2406650"/>
            <a:ext cx="904313" cy="307528"/>
          </a:xfrm>
          <a:prstGeom prst="straightConnector1">
            <a:avLst/>
          </a:prstGeom>
          <a:noFill/>
          <a:ln w="57150">
            <a:solidFill>
              <a:schemeClr val="accent4">
                <a:lumMod val="60000"/>
                <a:lumOff val="40000"/>
              </a:schemeClr>
            </a:solidFill>
            <a:round/>
            <a:headEnd/>
            <a:tailEnd/>
          </a:ln>
        </p:spPr>
      </p:cxnSp>
      <p:sp>
        <p:nvSpPr>
          <p:cNvPr id="12" name="TextBox 11">
            <a:extLst>
              <a:ext uri="{FF2B5EF4-FFF2-40B4-BE49-F238E27FC236}">
                <a16:creationId xmlns:a16="http://schemas.microsoft.com/office/drawing/2014/main" id="{6154E67A-40BA-BA4E-A53F-1FA1895A108F}"/>
              </a:ext>
            </a:extLst>
          </p:cNvPr>
          <p:cNvSpPr txBox="1"/>
          <p:nvPr/>
        </p:nvSpPr>
        <p:spPr>
          <a:xfrm>
            <a:off x="256363" y="6198780"/>
            <a:ext cx="8132739" cy="400110"/>
          </a:xfrm>
          <a:prstGeom prst="rect">
            <a:avLst/>
          </a:prstGeom>
          <a:noFill/>
          <a:ln>
            <a:solidFill>
              <a:schemeClr val="accent4">
                <a:lumMod val="60000"/>
                <a:lumOff val="40000"/>
              </a:schemeClr>
            </a:solidFill>
          </a:ln>
        </p:spPr>
        <p:txBody>
          <a:bodyPr wrap="none" rtlCol="0">
            <a:spAutoFit/>
          </a:bodyPr>
          <a:lstStyle/>
          <a:p>
            <a:r>
              <a:rPr lang="en-US" sz="2000" dirty="0"/>
              <a:t>Actually, transport protocols don’t do delivery </a:t>
            </a:r>
            <a:r>
              <a:rPr lang="en-US" sz="2000" dirty="0">
                <a:sym typeface="Wingdings" pitchFamily="2" charset="2"/>
              </a:rPr>
              <a:t> network protocol’s job</a:t>
            </a:r>
            <a:endParaRPr lang="en-US" sz="2000" dirty="0"/>
          </a:p>
        </p:txBody>
      </p:sp>
      <p:pic>
        <p:nvPicPr>
          <p:cNvPr id="61" name="Picture 60">
            <a:extLst>
              <a:ext uri="{FF2B5EF4-FFF2-40B4-BE49-F238E27FC236}">
                <a16:creationId xmlns:a16="http://schemas.microsoft.com/office/drawing/2014/main" id="{1C23EE74-1E39-C74E-963F-F7191E4F1FFA}"/>
              </a:ext>
            </a:extLst>
          </p:cNvPr>
          <p:cNvPicPr>
            <a:picLocks noChangeAspect="1" noChangeArrowheads="1"/>
          </p:cNvPicPr>
          <p:nvPr/>
        </p:nvPicPr>
        <p:blipFill>
          <a:blip r:embed="rId3"/>
          <a:srcRect/>
          <a:stretch>
            <a:fillRect/>
          </a:stretch>
        </p:blipFill>
        <p:spPr bwMode="auto">
          <a:xfrm>
            <a:off x="626768" y="2325642"/>
            <a:ext cx="1255195" cy="1099665"/>
          </a:xfrm>
          <a:prstGeom prst="rect">
            <a:avLst/>
          </a:prstGeom>
          <a:noFill/>
          <a:ln w="9525">
            <a:noFill/>
            <a:miter lim="800000"/>
            <a:headEnd/>
            <a:tailEnd/>
          </a:ln>
        </p:spPr>
      </p:pic>
      <p:grpSp>
        <p:nvGrpSpPr>
          <p:cNvPr id="66" name="Group 5">
            <a:extLst>
              <a:ext uri="{FF2B5EF4-FFF2-40B4-BE49-F238E27FC236}">
                <a16:creationId xmlns:a16="http://schemas.microsoft.com/office/drawing/2014/main" id="{DF46E6A0-8D75-CA48-8F01-74C46139D904}"/>
              </a:ext>
            </a:extLst>
          </p:cNvPr>
          <p:cNvGrpSpPr>
            <a:grpSpLocks/>
          </p:cNvGrpSpPr>
          <p:nvPr/>
        </p:nvGrpSpPr>
        <p:grpSpPr bwMode="auto">
          <a:xfrm>
            <a:off x="8450893" y="-18472"/>
            <a:ext cx="686607" cy="1891455"/>
            <a:chOff x="2914" y="765"/>
            <a:chExt cx="1554" cy="2101"/>
          </a:xfrm>
        </p:grpSpPr>
        <p:sp>
          <p:nvSpPr>
            <p:cNvPr id="67" name="Rectangle 6">
              <a:extLst>
                <a:ext uri="{FF2B5EF4-FFF2-40B4-BE49-F238E27FC236}">
                  <a16:creationId xmlns:a16="http://schemas.microsoft.com/office/drawing/2014/main" id="{15B95374-0F57-E640-A7D1-A321A870F59A}"/>
                </a:ext>
              </a:extLst>
            </p:cNvPr>
            <p:cNvSpPr>
              <a:spLocks noChangeArrowheads="1"/>
            </p:cNvSpPr>
            <p:nvPr/>
          </p:nvSpPr>
          <p:spPr bwMode="auto">
            <a:xfrm>
              <a:off x="3080" y="888"/>
              <a:ext cx="1192" cy="1928"/>
            </a:xfrm>
            <a:prstGeom prst="rect">
              <a:avLst/>
            </a:prstGeom>
            <a:solidFill>
              <a:schemeClr val="bg1"/>
            </a:solidFill>
            <a:ln w="38100">
              <a:solidFill>
                <a:schemeClr val="accent2"/>
              </a:solidFill>
              <a:miter lim="800000"/>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8" name="Text Box 7">
              <a:extLst>
                <a:ext uri="{FF2B5EF4-FFF2-40B4-BE49-F238E27FC236}">
                  <a16:creationId xmlns:a16="http://schemas.microsoft.com/office/drawing/2014/main" id="{A7F4BEC8-C592-4A44-8CBE-C84EE68715FE}"/>
                </a:ext>
              </a:extLst>
            </p:cNvPr>
            <p:cNvSpPr txBox="1">
              <a:spLocks noChangeArrowheads="1"/>
            </p:cNvSpPr>
            <p:nvPr/>
          </p:nvSpPr>
          <p:spPr bwMode="auto">
            <a:xfrm>
              <a:off x="2914" y="765"/>
              <a:ext cx="1554" cy="2101"/>
            </a:xfrm>
            <a:prstGeom prst="rect">
              <a:avLst/>
            </a:prstGeom>
            <a:noFill/>
            <a:ln w="9525">
              <a:noFill/>
              <a:miter lim="800000"/>
              <a:headEnd/>
              <a:tailEnd/>
            </a:ln>
          </p:spPr>
          <p:txBody>
            <a:bodyPr wrap="none">
              <a:prstTxWarp prst="textNoShape">
                <a:avLst/>
              </a:prstTxWarp>
              <a:spAutoFit/>
            </a:bodyPr>
            <a:lstStyle/>
            <a:p>
              <a:pPr algn="ctr">
                <a:lnSpc>
                  <a:spcPct val="15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apps</a:t>
              </a:r>
            </a:p>
            <a:p>
              <a:pPr algn="ctr">
                <a:lnSpc>
                  <a:spcPct val="150000"/>
                </a:lnSpc>
              </a:pPr>
              <a:r>
                <a:rPr lang="en-US" sz="16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trans</a:t>
              </a:r>
            </a:p>
            <a:p>
              <a:pPr algn="ctr">
                <a:lnSpc>
                  <a:spcPct val="15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net</a:t>
              </a:r>
            </a:p>
            <a:p>
              <a:pPr algn="ctr">
                <a:lnSpc>
                  <a:spcPct val="15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link</a:t>
              </a:r>
            </a:p>
            <a:p>
              <a:pPr algn="ctr">
                <a:lnSpc>
                  <a:spcPct val="150000"/>
                </a:lnSpc>
              </a:pPr>
              <a:r>
                <a:rPr lang="en-US" sz="1600" dirty="0" err="1">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phy</a:t>
              </a:r>
              <a:endParaRPr lang="en-US" sz="1600"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9" name="Line 8">
              <a:extLst>
                <a:ext uri="{FF2B5EF4-FFF2-40B4-BE49-F238E27FC236}">
                  <a16:creationId xmlns:a16="http://schemas.microsoft.com/office/drawing/2014/main" id="{7E921341-47E8-A746-9318-B016DCE63CFC}"/>
                </a:ext>
              </a:extLst>
            </p:cNvPr>
            <p:cNvSpPr>
              <a:spLocks noChangeShapeType="1"/>
            </p:cNvSpPr>
            <p:nvPr/>
          </p:nvSpPr>
          <p:spPr bwMode="auto">
            <a:xfrm>
              <a:off x="3092" y="1277"/>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0" name="Line 9">
              <a:extLst>
                <a:ext uri="{FF2B5EF4-FFF2-40B4-BE49-F238E27FC236}">
                  <a16:creationId xmlns:a16="http://schemas.microsoft.com/office/drawing/2014/main" id="{97A3A99F-76F1-CA49-B3BD-E3A2BDCEC211}"/>
                </a:ext>
              </a:extLst>
            </p:cNvPr>
            <p:cNvSpPr>
              <a:spLocks noChangeShapeType="1"/>
            </p:cNvSpPr>
            <p:nvPr/>
          </p:nvSpPr>
          <p:spPr bwMode="auto">
            <a:xfrm>
              <a:off x="3100" y="1650"/>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1" name="Line 10">
              <a:extLst>
                <a:ext uri="{FF2B5EF4-FFF2-40B4-BE49-F238E27FC236}">
                  <a16:creationId xmlns:a16="http://schemas.microsoft.com/office/drawing/2014/main" id="{BF7D8FA7-4934-3E4B-A42C-86B03E5217AA}"/>
                </a:ext>
              </a:extLst>
            </p:cNvPr>
            <p:cNvSpPr>
              <a:spLocks noChangeShapeType="1"/>
            </p:cNvSpPr>
            <p:nvPr/>
          </p:nvSpPr>
          <p:spPr bwMode="auto">
            <a:xfrm>
              <a:off x="3116" y="2039"/>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2" name="Line 11">
              <a:extLst>
                <a:ext uri="{FF2B5EF4-FFF2-40B4-BE49-F238E27FC236}">
                  <a16:creationId xmlns:a16="http://schemas.microsoft.com/office/drawing/2014/main" id="{CB77E6DB-5BD0-574C-AF97-56BC3B3B4C85}"/>
                </a:ext>
              </a:extLst>
            </p:cNvPr>
            <p:cNvSpPr>
              <a:spLocks noChangeShapeType="1"/>
            </p:cNvSpPr>
            <p:nvPr/>
          </p:nvSpPr>
          <p:spPr bwMode="auto">
            <a:xfrm>
              <a:off x="3078" y="2420"/>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75" name="Group 36">
            <a:extLst>
              <a:ext uri="{FF2B5EF4-FFF2-40B4-BE49-F238E27FC236}">
                <a16:creationId xmlns:a16="http://schemas.microsoft.com/office/drawing/2014/main" id="{904F9CBC-8971-F84E-A256-83BF1F991785}"/>
              </a:ext>
            </a:extLst>
          </p:cNvPr>
          <p:cNvGrpSpPr>
            <a:grpSpLocks/>
          </p:cNvGrpSpPr>
          <p:nvPr/>
        </p:nvGrpSpPr>
        <p:grpSpPr bwMode="auto">
          <a:xfrm>
            <a:off x="7461124" y="2256978"/>
            <a:ext cx="628650" cy="1250950"/>
            <a:chOff x="1457" y="1174"/>
            <a:chExt cx="396" cy="788"/>
          </a:xfrm>
        </p:grpSpPr>
        <p:sp>
          <p:nvSpPr>
            <p:cNvPr id="76" name="Rectangle 37">
              <a:extLst>
                <a:ext uri="{FF2B5EF4-FFF2-40B4-BE49-F238E27FC236}">
                  <a16:creationId xmlns:a16="http://schemas.microsoft.com/office/drawing/2014/main" id="{287A0E57-BF0F-1A48-ACF4-1033F79FC7CA}"/>
                </a:ext>
              </a:extLst>
            </p:cNvPr>
            <p:cNvSpPr>
              <a:spLocks noChangeArrowheads="1"/>
            </p:cNvSpPr>
            <p:nvPr/>
          </p:nvSpPr>
          <p:spPr bwMode="auto">
            <a:xfrm>
              <a:off x="1461" y="1178"/>
              <a:ext cx="232" cy="784"/>
            </a:xfrm>
            <a:prstGeom prst="rect">
              <a:avLst/>
            </a:prstGeom>
            <a:solidFill>
              <a:srgbClr val="3399CC"/>
            </a:solidFill>
            <a:ln w="9525">
              <a:noFill/>
              <a:miter lim="800000"/>
              <a:headEnd/>
              <a:tailEnd/>
            </a:ln>
          </p:spPr>
          <p:txBody>
            <a:bodyPr>
              <a:prstTxWarp prst="textNoShape">
                <a:avLst/>
              </a:prstTxWarp>
            </a:bodyPr>
            <a:lstStyle/>
            <a:p>
              <a:endParaRPr lang="en-US"/>
            </a:p>
          </p:txBody>
        </p:sp>
        <p:sp>
          <p:nvSpPr>
            <p:cNvPr id="77" name="Freeform 38">
              <a:extLst>
                <a:ext uri="{FF2B5EF4-FFF2-40B4-BE49-F238E27FC236}">
                  <a16:creationId xmlns:a16="http://schemas.microsoft.com/office/drawing/2014/main" id="{DAFA577B-4BEF-D84F-9DCA-6D092CEE88D5}"/>
                </a:ext>
              </a:extLst>
            </p:cNvPr>
            <p:cNvSpPr>
              <a:spLocks/>
            </p:cNvSpPr>
            <p:nvPr/>
          </p:nvSpPr>
          <p:spPr bwMode="auto">
            <a:xfrm>
              <a:off x="1693" y="1178"/>
              <a:ext cx="160" cy="784"/>
            </a:xfrm>
            <a:custGeom>
              <a:avLst/>
              <a:gdLst>
                <a:gd name="T0" fmla="*/ 0 w 160"/>
                <a:gd name="T1" fmla="*/ 784 h 784"/>
                <a:gd name="T2" fmla="*/ 0 w 160"/>
                <a:gd name="T3" fmla="*/ 0 h 784"/>
                <a:gd name="T4" fmla="*/ 160 w 160"/>
                <a:gd name="T5" fmla="*/ 56 h 784"/>
                <a:gd name="T6" fmla="*/ 160 w 160"/>
                <a:gd name="T7" fmla="*/ 688 h 784"/>
                <a:gd name="T8" fmla="*/ 0 w 160"/>
                <a:gd name="T9" fmla="*/ 784 h 784"/>
                <a:gd name="T10" fmla="*/ 0 60000 65536"/>
                <a:gd name="T11" fmla="*/ 0 60000 65536"/>
                <a:gd name="T12" fmla="*/ 0 60000 65536"/>
                <a:gd name="T13" fmla="*/ 0 60000 65536"/>
                <a:gd name="T14" fmla="*/ 0 60000 65536"/>
                <a:gd name="T15" fmla="*/ 0 w 160"/>
                <a:gd name="T16" fmla="*/ 0 h 784"/>
                <a:gd name="T17" fmla="*/ 160 w 160"/>
                <a:gd name="T18" fmla="*/ 784 h 784"/>
              </a:gdLst>
              <a:ahLst/>
              <a:cxnLst>
                <a:cxn ang="T10">
                  <a:pos x="T0" y="T1"/>
                </a:cxn>
                <a:cxn ang="T11">
                  <a:pos x="T2" y="T3"/>
                </a:cxn>
                <a:cxn ang="T12">
                  <a:pos x="T4" y="T5"/>
                </a:cxn>
                <a:cxn ang="T13">
                  <a:pos x="T6" y="T7"/>
                </a:cxn>
                <a:cxn ang="T14">
                  <a:pos x="T8" y="T9"/>
                </a:cxn>
              </a:cxnLst>
              <a:rect l="T15" t="T16" r="T17" b="T18"/>
              <a:pathLst>
                <a:path w="160" h="784">
                  <a:moveTo>
                    <a:pt x="0" y="784"/>
                  </a:moveTo>
                  <a:lnTo>
                    <a:pt x="0" y="0"/>
                  </a:lnTo>
                  <a:lnTo>
                    <a:pt x="160" y="56"/>
                  </a:lnTo>
                  <a:lnTo>
                    <a:pt x="160" y="688"/>
                  </a:lnTo>
                  <a:lnTo>
                    <a:pt x="0" y="784"/>
                  </a:lnTo>
                  <a:close/>
                </a:path>
              </a:pathLst>
            </a:custGeom>
            <a:solidFill>
              <a:srgbClr val="3399CC"/>
            </a:solidFill>
            <a:ln w="9525">
              <a:noFill/>
              <a:round/>
              <a:headEnd/>
              <a:tailEnd/>
            </a:ln>
          </p:spPr>
          <p:txBody>
            <a:bodyPr>
              <a:prstTxWarp prst="textNoShape">
                <a:avLst/>
              </a:prstTxWarp>
            </a:bodyPr>
            <a:lstStyle/>
            <a:p>
              <a:endParaRPr lang="en-US"/>
            </a:p>
          </p:txBody>
        </p:sp>
        <p:sp>
          <p:nvSpPr>
            <p:cNvPr id="78" name="Rectangle 39">
              <a:extLst>
                <a:ext uri="{FF2B5EF4-FFF2-40B4-BE49-F238E27FC236}">
                  <a16:creationId xmlns:a16="http://schemas.microsoft.com/office/drawing/2014/main" id="{E3958DAA-2B29-B44B-83AD-B7F1A36F163A}"/>
                </a:ext>
              </a:extLst>
            </p:cNvPr>
            <p:cNvSpPr>
              <a:spLocks noChangeArrowheads="1"/>
            </p:cNvSpPr>
            <p:nvPr/>
          </p:nvSpPr>
          <p:spPr bwMode="auto">
            <a:xfrm>
              <a:off x="1477" y="1194"/>
              <a:ext cx="192" cy="544"/>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79" name="Freeform 40">
              <a:extLst>
                <a:ext uri="{FF2B5EF4-FFF2-40B4-BE49-F238E27FC236}">
                  <a16:creationId xmlns:a16="http://schemas.microsoft.com/office/drawing/2014/main" id="{AAE2E920-9471-4045-AFB0-3246F0A74FD5}"/>
                </a:ext>
              </a:extLst>
            </p:cNvPr>
            <p:cNvSpPr>
              <a:spLocks/>
            </p:cNvSpPr>
            <p:nvPr/>
          </p:nvSpPr>
          <p:spPr bwMode="auto">
            <a:xfrm>
              <a:off x="1457" y="1174"/>
              <a:ext cx="392" cy="784"/>
            </a:xfrm>
            <a:custGeom>
              <a:avLst/>
              <a:gdLst>
                <a:gd name="T0" fmla="*/ 232 w 392"/>
                <a:gd name="T1" fmla="*/ 784 h 784"/>
                <a:gd name="T2" fmla="*/ 232 w 392"/>
                <a:gd name="T3" fmla="*/ 0 h 784"/>
                <a:gd name="T4" fmla="*/ 0 w 392"/>
                <a:gd name="T5" fmla="*/ 0 h 784"/>
                <a:gd name="T6" fmla="*/ 0 w 392"/>
                <a:gd name="T7" fmla="*/ 784 h 784"/>
                <a:gd name="T8" fmla="*/ 232 w 392"/>
                <a:gd name="T9" fmla="*/ 784 h 784"/>
                <a:gd name="T10" fmla="*/ 232 w 392"/>
                <a:gd name="T11" fmla="*/ 0 h 784"/>
                <a:gd name="T12" fmla="*/ 392 w 392"/>
                <a:gd name="T13" fmla="*/ 56 h 784"/>
                <a:gd name="T14" fmla="*/ 392 w 392"/>
                <a:gd name="T15" fmla="*/ 688 h 784"/>
                <a:gd name="T16" fmla="*/ 232 w 392"/>
                <a:gd name="T17" fmla="*/ 784 h 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2"/>
                <a:gd name="T28" fmla="*/ 0 h 784"/>
                <a:gd name="T29" fmla="*/ 392 w 392"/>
                <a:gd name="T30" fmla="*/ 784 h 7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2" h="784">
                  <a:moveTo>
                    <a:pt x="232" y="784"/>
                  </a:moveTo>
                  <a:lnTo>
                    <a:pt x="232" y="0"/>
                  </a:lnTo>
                  <a:lnTo>
                    <a:pt x="0" y="0"/>
                  </a:lnTo>
                  <a:lnTo>
                    <a:pt x="0" y="784"/>
                  </a:lnTo>
                  <a:lnTo>
                    <a:pt x="232" y="784"/>
                  </a:lnTo>
                  <a:lnTo>
                    <a:pt x="232" y="0"/>
                  </a:lnTo>
                  <a:lnTo>
                    <a:pt x="392" y="56"/>
                  </a:lnTo>
                  <a:lnTo>
                    <a:pt x="392" y="688"/>
                  </a:lnTo>
                  <a:lnTo>
                    <a:pt x="232" y="784"/>
                  </a:lnTo>
                  <a:close/>
                </a:path>
              </a:pathLst>
            </a:custGeom>
            <a:noFill/>
            <a:ln w="12700">
              <a:solidFill>
                <a:srgbClr val="000000"/>
              </a:solidFill>
              <a:round/>
              <a:headEnd/>
              <a:tailEnd/>
            </a:ln>
          </p:spPr>
          <p:txBody>
            <a:bodyPr>
              <a:prstTxWarp prst="textNoShape">
                <a:avLst/>
              </a:prstTxWarp>
            </a:bodyPr>
            <a:lstStyle/>
            <a:p>
              <a:endParaRPr lang="en-US"/>
            </a:p>
          </p:txBody>
        </p:sp>
        <p:sp>
          <p:nvSpPr>
            <p:cNvPr id="80" name="Rectangle 41">
              <a:extLst>
                <a:ext uri="{FF2B5EF4-FFF2-40B4-BE49-F238E27FC236}">
                  <a16:creationId xmlns:a16="http://schemas.microsoft.com/office/drawing/2014/main" id="{521669F4-3745-6244-B99F-7C0555BF645C}"/>
                </a:ext>
              </a:extLst>
            </p:cNvPr>
            <p:cNvSpPr>
              <a:spLocks noChangeArrowheads="1"/>
            </p:cNvSpPr>
            <p:nvPr/>
          </p:nvSpPr>
          <p:spPr bwMode="auto">
            <a:xfrm>
              <a:off x="1473" y="1190"/>
              <a:ext cx="192" cy="544"/>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81" name="Freeform 42">
              <a:extLst>
                <a:ext uri="{FF2B5EF4-FFF2-40B4-BE49-F238E27FC236}">
                  <a16:creationId xmlns:a16="http://schemas.microsoft.com/office/drawing/2014/main" id="{6D6C0717-A4D8-B149-BCF7-5103AB82F077}"/>
                </a:ext>
              </a:extLst>
            </p:cNvPr>
            <p:cNvSpPr>
              <a:spLocks/>
            </p:cNvSpPr>
            <p:nvPr/>
          </p:nvSpPr>
          <p:spPr bwMode="auto">
            <a:xfrm>
              <a:off x="1473" y="1686"/>
              <a:ext cx="184" cy="48"/>
            </a:xfrm>
            <a:custGeom>
              <a:avLst/>
              <a:gdLst>
                <a:gd name="T0" fmla="*/ 184 w 184"/>
                <a:gd name="T1" fmla="*/ 0 h 48"/>
                <a:gd name="T2" fmla="*/ 24 w 184"/>
                <a:gd name="T3" fmla="*/ 0 h 48"/>
                <a:gd name="T4" fmla="*/ 0 w 184"/>
                <a:gd name="T5" fmla="*/ 48 h 48"/>
                <a:gd name="T6" fmla="*/ 0 60000 65536"/>
                <a:gd name="T7" fmla="*/ 0 60000 65536"/>
                <a:gd name="T8" fmla="*/ 0 60000 65536"/>
                <a:gd name="T9" fmla="*/ 0 w 184"/>
                <a:gd name="T10" fmla="*/ 0 h 48"/>
                <a:gd name="T11" fmla="*/ 184 w 184"/>
                <a:gd name="T12" fmla="*/ 48 h 48"/>
              </a:gdLst>
              <a:ahLst/>
              <a:cxnLst>
                <a:cxn ang="T6">
                  <a:pos x="T0" y="T1"/>
                </a:cxn>
                <a:cxn ang="T7">
                  <a:pos x="T2" y="T3"/>
                </a:cxn>
                <a:cxn ang="T8">
                  <a:pos x="T4" y="T5"/>
                </a:cxn>
              </a:cxnLst>
              <a:rect l="T9" t="T10" r="T11" b="T12"/>
              <a:pathLst>
                <a:path w="184" h="48">
                  <a:moveTo>
                    <a:pt x="184" y="0"/>
                  </a:moveTo>
                  <a:lnTo>
                    <a:pt x="24" y="0"/>
                  </a:lnTo>
                  <a:lnTo>
                    <a:pt x="0" y="48"/>
                  </a:lnTo>
                </a:path>
              </a:pathLst>
            </a:custGeom>
            <a:noFill/>
            <a:ln w="12700">
              <a:solidFill>
                <a:srgbClr val="000000"/>
              </a:solidFill>
              <a:round/>
              <a:headEnd/>
              <a:tailEnd/>
            </a:ln>
          </p:spPr>
          <p:txBody>
            <a:bodyPr>
              <a:prstTxWarp prst="textNoShape">
                <a:avLst/>
              </a:prstTxWarp>
            </a:bodyPr>
            <a:lstStyle/>
            <a:p>
              <a:endParaRPr lang="en-US"/>
            </a:p>
          </p:txBody>
        </p:sp>
        <p:sp>
          <p:nvSpPr>
            <p:cNvPr id="82" name="Line 43">
              <a:extLst>
                <a:ext uri="{FF2B5EF4-FFF2-40B4-BE49-F238E27FC236}">
                  <a16:creationId xmlns:a16="http://schemas.microsoft.com/office/drawing/2014/main" id="{0715E4B9-6832-5846-8FA9-861C8D6CF9C9}"/>
                </a:ext>
              </a:extLst>
            </p:cNvPr>
            <p:cNvSpPr>
              <a:spLocks noChangeShapeType="1"/>
            </p:cNvSpPr>
            <p:nvPr/>
          </p:nvSpPr>
          <p:spPr bwMode="auto">
            <a:xfrm flipV="1">
              <a:off x="1497" y="1206"/>
              <a:ext cx="1" cy="48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3" name="Freeform 44">
              <a:extLst>
                <a:ext uri="{FF2B5EF4-FFF2-40B4-BE49-F238E27FC236}">
                  <a16:creationId xmlns:a16="http://schemas.microsoft.com/office/drawing/2014/main" id="{9F96AFF6-5F46-B648-9A92-B340E1C6C435}"/>
                </a:ext>
              </a:extLst>
            </p:cNvPr>
            <p:cNvSpPr>
              <a:spLocks/>
            </p:cNvSpPr>
            <p:nvPr/>
          </p:nvSpPr>
          <p:spPr bwMode="auto">
            <a:xfrm>
              <a:off x="1477" y="1306"/>
              <a:ext cx="192" cy="40"/>
            </a:xfrm>
            <a:custGeom>
              <a:avLst/>
              <a:gdLst>
                <a:gd name="T0" fmla="*/ 24 w 192"/>
                <a:gd name="T1" fmla="*/ 0 h 40"/>
                <a:gd name="T2" fmla="*/ 0 w 192"/>
                <a:gd name="T3" fmla="*/ 40 h 40"/>
                <a:gd name="T4" fmla="*/ 192 w 192"/>
                <a:gd name="T5" fmla="*/ 40 h 40"/>
                <a:gd name="T6" fmla="*/ 192 w 192"/>
                <a:gd name="T7" fmla="*/ 0 h 40"/>
                <a:gd name="T8" fmla="*/ 24 w 192"/>
                <a:gd name="T9" fmla="*/ 0 h 40"/>
                <a:gd name="T10" fmla="*/ 0 60000 65536"/>
                <a:gd name="T11" fmla="*/ 0 60000 65536"/>
                <a:gd name="T12" fmla="*/ 0 60000 65536"/>
                <a:gd name="T13" fmla="*/ 0 60000 65536"/>
                <a:gd name="T14" fmla="*/ 0 60000 65536"/>
                <a:gd name="T15" fmla="*/ 0 w 192"/>
                <a:gd name="T16" fmla="*/ 0 h 40"/>
                <a:gd name="T17" fmla="*/ 192 w 192"/>
                <a:gd name="T18" fmla="*/ 40 h 40"/>
              </a:gdLst>
              <a:ahLst/>
              <a:cxnLst>
                <a:cxn ang="T10">
                  <a:pos x="T0" y="T1"/>
                </a:cxn>
                <a:cxn ang="T11">
                  <a:pos x="T2" y="T3"/>
                </a:cxn>
                <a:cxn ang="T12">
                  <a:pos x="T4" y="T5"/>
                </a:cxn>
                <a:cxn ang="T13">
                  <a:pos x="T6" y="T7"/>
                </a:cxn>
                <a:cxn ang="T14">
                  <a:pos x="T8" y="T9"/>
                </a:cxn>
              </a:cxnLst>
              <a:rect l="T15" t="T16" r="T17" b="T18"/>
              <a:pathLst>
                <a:path w="192" h="40">
                  <a:moveTo>
                    <a:pt x="24" y="0"/>
                  </a:moveTo>
                  <a:lnTo>
                    <a:pt x="0" y="40"/>
                  </a:lnTo>
                  <a:lnTo>
                    <a:pt x="192" y="40"/>
                  </a:lnTo>
                  <a:lnTo>
                    <a:pt x="192" y="0"/>
                  </a:lnTo>
                  <a:lnTo>
                    <a:pt x="24" y="0"/>
                  </a:lnTo>
                  <a:close/>
                </a:path>
              </a:pathLst>
            </a:custGeom>
            <a:solidFill>
              <a:srgbClr val="FFFFFF"/>
            </a:solidFill>
            <a:ln w="9525">
              <a:noFill/>
              <a:round/>
              <a:headEnd/>
              <a:tailEnd/>
            </a:ln>
          </p:spPr>
          <p:txBody>
            <a:bodyPr>
              <a:prstTxWarp prst="textNoShape">
                <a:avLst/>
              </a:prstTxWarp>
            </a:bodyPr>
            <a:lstStyle/>
            <a:p>
              <a:endParaRPr lang="en-US"/>
            </a:p>
          </p:txBody>
        </p:sp>
        <p:sp>
          <p:nvSpPr>
            <p:cNvPr id="84" name="Freeform 45">
              <a:extLst>
                <a:ext uri="{FF2B5EF4-FFF2-40B4-BE49-F238E27FC236}">
                  <a16:creationId xmlns:a16="http://schemas.microsoft.com/office/drawing/2014/main" id="{8B67DB11-8EAA-E046-8A72-F8557F583429}"/>
                </a:ext>
              </a:extLst>
            </p:cNvPr>
            <p:cNvSpPr>
              <a:spLocks/>
            </p:cNvSpPr>
            <p:nvPr/>
          </p:nvSpPr>
          <p:spPr bwMode="auto">
            <a:xfrm>
              <a:off x="1477" y="1346"/>
              <a:ext cx="192" cy="8"/>
            </a:xfrm>
            <a:custGeom>
              <a:avLst/>
              <a:gdLst>
                <a:gd name="T0" fmla="*/ 192 w 192"/>
                <a:gd name="T1" fmla="*/ 0 h 8"/>
                <a:gd name="T2" fmla="*/ 0 w 192"/>
                <a:gd name="T3" fmla="*/ 0 h 8"/>
                <a:gd name="T4" fmla="*/ 24 w 192"/>
                <a:gd name="T5" fmla="*/ 8 h 8"/>
                <a:gd name="T6" fmla="*/ 192 w 192"/>
                <a:gd name="T7" fmla="*/ 8 h 8"/>
                <a:gd name="T8" fmla="*/ 192 w 192"/>
                <a:gd name="T9" fmla="*/ 0 h 8"/>
                <a:gd name="T10" fmla="*/ 0 60000 65536"/>
                <a:gd name="T11" fmla="*/ 0 60000 65536"/>
                <a:gd name="T12" fmla="*/ 0 60000 65536"/>
                <a:gd name="T13" fmla="*/ 0 60000 65536"/>
                <a:gd name="T14" fmla="*/ 0 60000 65536"/>
                <a:gd name="T15" fmla="*/ 0 w 192"/>
                <a:gd name="T16" fmla="*/ 0 h 8"/>
                <a:gd name="T17" fmla="*/ 192 w 192"/>
                <a:gd name="T18" fmla="*/ 8 h 8"/>
              </a:gdLst>
              <a:ahLst/>
              <a:cxnLst>
                <a:cxn ang="T10">
                  <a:pos x="T0" y="T1"/>
                </a:cxn>
                <a:cxn ang="T11">
                  <a:pos x="T2" y="T3"/>
                </a:cxn>
                <a:cxn ang="T12">
                  <a:pos x="T4" y="T5"/>
                </a:cxn>
                <a:cxn ang="T13">
                  <a:pos x="T6" y="T7"/>
                </a:cxn>
                <a:cxn ang="T14">
                  <a:pos x="T8" y="T9"/>
                </a:cxn>
              </a:cxnLst>
              <a:rect l="T15" t="T16" r="T17" b="T18"/>
              <a:pathLst>
                <a:path w="192" h="8">
                  <a:moveTo>
                    <a:pt x="192" y="0"/>
                  </a:moveTo>
                  <a:lnTo>
                    <a:pt x="0" y="0"/>
                  </a:lnTo>
                  <a:lnTo>
                    <a:pt x="24" y="8"/>
                  </a:lnTo>
                  <a:lnTo>
                    <a:pt x="192" y="8"/>
                  </a:lnTo>
                  <a:lnTo>
                    <a:pt x="192" y="0"/>
                  </a:lnTo>
                  <a:close/>
                </a:path>
              </a:pathLst>
            </a:custGeom>
            <a:solidFill>
              <a:srgbClr val="000000"/>
            </a:solidFill>
            <a:ln w="9525">
              <a:noFill/>
              <a:round/>
              <a:headEnd/>
              <a:tailEnd/>
            </a:ln>
          </p:spPr>
          <p:txBody>
            <a:bodyPr>
              <a:prstTxWarp prst="textNoShape">
                <a:avLst/>
              </a:prstTxWarp>
            </a:bodyPr>
            <a:lstStyle/>
            <a:p>
              <a:endParaRPr lang="en-US"/>
            </a:p>
          </p:txBody>
        </p:sp>
        <p:sp>
          <p:nvSpPr>
            <p:cNvPr id="85" name="Freeform 46">
              <a:extLst>
                <a:ext uri="{FF2B5EF4-FFF2-40B4-BE49-F238E27FC236}">
                  <a16:creationId xmlns:a16="http://schemas.microsoft.com/office/drawing/2014/main" id="{F1951E7E-13FC-4544-8F0E-8140A722D6FF}"/>
                </a:ext>
              </a:extLst>
            </p:cNvPr>
            <p:cNvSpPr>
              <a:spLocks/>
            </p:cNvSpPr>
            <p:nvPr/>
          </p:nvSpPr>
          <p:spPr bwMode="auto">
            <a:xfrm>
              <a:off x="1477" y="1394"/>
              <a:ext cx="192" cy="40"/>
            </a:xfrm>
            <a:custGeom>
              <a:avLst/>
              <a:gdLst>
                <a:gd name="T0" fmla="*/ 24 w 192"/>
                <a:gd name="T1" fmla="*/ 0 h 40"/>
                <a:gd name="T2" fmla="*/ 0 w 192"/>
                <a:gd name="T3" fmla="*/ 40 h 40"/>
                <a:gd name="T4" fmla="*/ 192 w 192"/>
                <a:gd name="T5" fmla="*/ 40 h 40"/>
                <a:gd name="T6" fmla="*/ 192 w 192"/>
                <a:gd name="T7" fmla="*/ 0 h 40"/>
                <a:gd name="T8" fmla="*/ 24 w 192"/>
                <a:gd name="T9" fmla="*/ 0 h 40"/>
                <a:gd name="T10" fmla="*/ 0 60000 65536"/>
                <a:gd name="T11" fmla="*/ 0 60000 65536"/>
                <a:gd name="T12" fmla="*/ 0 60000 65536"/>
                <a:gd name="T13" fmla="*/ 0 60000 65536"/>
                <a:gd name="T14" fmla="*/ 0 60000 65536"/>
                <a:gd name="T15" fmla="*/ 0 w 192"/>
                <a:gd name="T16" fmla="*/ 0 h 40"/>
                <a:gd name="T17" fmla="*/ 192 w 192"/>
                <a:gd name="T18" fmla="*/ 40 h 40"/>
              </a:gdLst>
              <a:ahLst/>
              <a:cxnLst>
                <a:cxn ang="T10">
                  <a:pos x="T0" y="T1"/>
                </a:cxn>
                <a:cxn ang="T11">
                  <a:pos x="T2" y="T3"/>
                </a:cxn>
                <a:cxn ang="T12">
                  <a:pos x="T4" y="T5"/>
                </a:cxn>
                <a:cxn ang="T13">
                  <a:pos x="T6" y="T7"/>
                </a:cxn>
                <a:cxn ang="T14">
                  <a:pos x="T8" y="T9"/>
                </a:cxn>
              </a:cxnLst>
              <a:rect l="T15" t="T16" r="T17" b="T18"/>
              <a:pathLst>
                <a:path w="192" h="40">
                  <a:moveTo>
                    <a:pt x="24" y="0"/>
                  </a:moveTo>
                  <a:lnTo>
                    <a:pt x="0" y="40"/>
                  </a:lnTo>
                  <a:lnTo>
                    <a:pt x="192" y="40"/>
                  </a:lnTo>
                  <a:lnTo>
                    <a:pt x="192" y="0"/>
                  </a:lnTo>
                  <a:lnTo>
                    <a:pt x="24" y="0"/>
                  </a:lnTo>
                  <a:close/>
                </a:path>
              </a:pathLst>
            </a:custGeom>
            <a:solidFill>
              <a:srgbClr val="3399CC"/>
            </a:solidFill>
            <a:ln w="9525">
              <a:noFill/>
              <a:round/>
              <a:headEnd/>
              <a:tailEnd/>
            </a:ln>
          </p:spPr>
          <p:txBody>
            <a:bodyPr>
              <a:prstTxWarp prst="textNoShape">
                <a:avLst/>
              </a:prstTxWarp>
            </a:bodyPr>
            <a:lstStyle/>
            <a:p>
              <a:endParaRPr lang="en-US"/>
            </a:p>
          </p:txBody>
        </p:sp>
        <p:sp>
          <p:nvSpPr>
            <p:cNvPr id="86" name="Freeform 47">
              <a:extLst>
                <a:ext uri="{FF2B5EF4-FFF2-40B4-BE49-F238E27FC236}">
                  <a16:creationId xmlns:a16="http://schemas.microsoft.com/office/drawing/2014/main" id="{ABFB82B7-4AAA-B943-B79C-71ED992BDC36}"/>
                </a:ext>
              </a:extLst>
            </p:cNvPr>
            <p:cNvSpPr>
              <a:spLocks/>
            </p:cNvSpPr>
            <p:nvPr/>
          </p:nvSpPr>
          <p:spPr bwMode="auto">
            <a:xfrm>
              <a:off x="1473" y="1294"/>
              <a:ext cx="192" cy="48"/>
            </a:xfrm>
            <a:custGeom>
              <a:avLst/>
              <a:gdLst>
                <a:gd name="T0" fmla="*/ 24 w 192"/>
                <a:gd name="T1" fmla="*/ 0 h 48"/>
                <a:gd name="T2" fmla="*/ 0 w 192"/>
                <a:gd name="T3" fmla="*/ 48 h 48"/>
                <a:gd name="T4" fmla="*/ 192 w 192"/>
                <a:gd name="T5" fmla="*/ 48 h 48"/>
                <a:gd name="T6" fmla="*/ 192 w 192"/>
                <a:gd name="T7" fmla="*/ 0 h 48"/>
                <a:gd name="T8" fmla="*/ 24 w 192"/>
                <a:gd name="T9" fmla="*/ 0 h 48"/>
                <a:gd name="T10" fmla="*/ 0 60000 65536"/>
                <a:gd name="T11" fmla="*/ 0 60000 65536"/>
                <a:gd name="T12" fmla="*/ 0 60000 65536"/>
                <a:gd name="T13" fmla="*/ 0 60000 65536"/>
                <a:gd name="T14" fmla="*/ 0 60000 65536"/>
                <a:gd name="T15" fmla="*/ 0 w 192"/>
                <a:gd name="T16" fmla="*/ 0 h 48"/>
                <a:gd name="T17" fmla="*/ 192 w 192"/>
                <a:gd name="T18" fmla="*/ 48 h 48"/>
              </a:gdLst>
              <a:ahLst/>
              <a:cxnLst>
                <a:cxn ang="T10">
                  <a:pos x="T0" y="T1"/>
                </a:cxn>
                <a:cxn ang="T11">
                  <a:pos x="T2" y="T3"/>
                </a:cxn>
                <a:cxn ang="T12">
                  <a:pos x="T4" y="T5"/>
                </a:cxn>
                <a:cxn ang="T13">
                  <a:pos x="T6" y="T7"/>
                </a:cxn>
                <a:cxn ang="T14">
                  <a:pos x="T8" y="T9"/>
                </a:cxn>
              </a:cxnLst>
              <a:rect l="T15" t="T16" r="T17" b="T18"/>
              <a:pathLst>
                <a:path w="192" h="48">
                  <a:moveTo>
                    <a:pt x="24" y="0"/>
                  </a:moveTo>
                  <a:lnTo>
                    <a:pt x="0" y="48"/>
                  </a:lnTo>
                  <a:lnTo>
                    <a:pt x="192" y="48"/>
                  </a:lnTo>
                  <a:lnTo>
                    <a:pt x="192" y="0"/>
                  </a:lnTo>
                  <a:lnTo>
                    <a:pt x="24" y="0"/>
                  </a:lnTo>
                  <a:close/>
                </a:path>
              </a:pathLst>
            </a:custGeom>
            <a:noFill/>
            <a:ln w="12700">
              <a:solidFill>
                <a:srgbClr val="000000"/>
              </a:solidFill>
              <a:round/>
              <a:headEnd/>
              <a:tailEnd/>
            </a:ln>
          </p:spPr>
          <p:txBody>
            <a:bodyPr>
              <a:prstTxWarp prst="textNoShape">
                <a:avLst/>
              </a:prstTxWarp>
            </a:bodyPr>
            <a:lstStyle/>
            <a:p>
              <a:endParaRPr lang="en-US"/>
            </a:p>
          </p:txBody>
        </p:sp>
        <p:sp>
          <p:nvSpPr>
            <p:cNvPr id="87" name="Freeform 48">
              <a:extLst>
                <a:ext uri="{FF2B5EF4-FFF2-40B4-BE49-F238E27FC236}">
                  <a16:creationId xmlns:a16="http://schemas.microsoft.com/office/drawing/2014/main" id="{E723B30A-9B38-9944-9D5C-DEDD6F02A1D2}"/>
                </a:ext>
              </a:extLst>
            </p:cNvPr>
            <p:cNvSpPr>
              <a:spLocks/>
            </p:cNvSpPr>
            <p:nvPr/>
          </p:nvSpPr>
          <p:spPr bwMode="auto">
            <a:xfrm>
              <a:off x="1473" y="1382"/>
              <a:ext cx="192" cy="48"/>
            </a:xfrm>
            <a:custGeom>
              <a:avLst/>
              <a:gdLst>
                <a:gd name="T0" fmla="*/ 24 w 192"/>
                <a:gd name="T1" fmla="*/ 0 h 48"/>
                <a:gd name="T2" fmla="*/ 0 w 192"/>
                <a:gd name="T3" fmla="*/ 48 h 48"/>
                <a:gd name="T4" fmla="*/ 192 w 192"/>
                <a:gd name="T5" fmla="*/ 48 h 48"/>
                <a:gd name="T6" fmla="*/ 192 w 192"/>
                <a:gd name="T7" fmla="*/ 0 h 48"/>
                <a:gd name="T8" fmla="*/ 24 w 192"/>
                <a:gd name="T9" fmla="*/ 0 h 48"/>
                <a:gd name="T10" fmla="*/ 0 60000 65536"/>
                <a:gd name="T11" fmla="*/ 0 60000 65536"/>
                <a:gd name="T12" fmla="*/ 0 60000 65536"/>
                <a:gd name="T13" fmla="*/ 0 60000 65536"/>
                <a:gd name="T14" fmla="*/ 0 60000 65536"/>
                <a:gd name="T15" fmla="*/ 0 w 192"/>
                <a:gd name="T16" fmla="*/ 0 h 48"/>
                <a:gd name="T17" fmla="*/ 192 w 192"/>
                <a:gd name="T18" fmla="*/ 48 h 48"/>
              </a:gdLst>
              <a:ahLst/>
              <a:cxnLst>
                <a:cxn ang="T10">
                  <a:pos x="T0" y="T1"/>
                </a:cxn>
                <a:cxn ang="T11">
                  <a:pos x="T2" y="T3"/>
                </a:cxn>
                <a:cxn ang="T12">
                  <a:pos x="T4" y="T5"/>
                </a:cxn>
                <a:cxn ang="T13">
                  <a:pos x="T6" y="T7"/>
                </a:cxn>
                <a:cxn ang="T14">
                  <a:pos x="T8" y="T9"/>
                </a:cxn>
              </a:cxnLst>
              <a:rect l="T15" t="T16" r="T17" b="T18"/>
              <a:pathLst>
                <a:path w="192" h="48">
                  <a:moveTo>
                    <a:pt x="24" y="0"/>
                  </a:moveTo>
                  <a:lnTo>
                    <a:pt x="0" y="48"/>
                  </a:lnTo>
                  <a:lnTo>
                    <a:pt x="192" y="48"/>
                  </a:lnTo>
                  <a:lnTo>
                    <a:pt x="192" y="0"/>
                  </a:lnTo>
                  <a:lnTo>
                    <a:pt x="24" y="0"/>
                  </a:lnTo>
                  <a:close/>
                </a:path>
              </a:pathLst>
            </a:custGeom>
            <a:noFill/>
            <a:ln w="12700">
              <a:solidFill>
                <a:srgbClr val="000000"/>
              </a:solidFill>
              <a:round/>
              <a:headEnd/>
              <a:tailEnd/>
            </a:ln>
          </p:spPr>
          <p:txBody>
            <a:bodyPr>
              <a:prstTxWarp prst="textNoShape">
                <a:avLst/>
              </a:prstTxWarp>
            </a:bodyPr>
            <a:lstStyle/>
            <a:p>
              <a:endParaRPr lang="en-US"/>
            </a:p>
          </p:txBody>
        </p:sp>
        <p:sp>
          <p:nvSpPr>
            <p:cNvPr id="88" name="Freeform 49">
              <a:extLst>
                <a:ext uri="{FF2B5EF4-FFF2-40B4-BE49-F238E27FC236}">
                  <a16:creationId xmlns:a16="http://schemas.microsoft.com/office/drawing/2014/main" id="{832E13FF-CCF3-6B46-BE34-2832613ECFC3}"/>
                </a:ext>
              </a:extLst>
            </p:cNvPr>
            <p:cNvSpPr>
              <a:spLocks/>
            </p:cNvSpPr>
            <p:nvPr/>
          </p:nvSpPr>
          <p:spPr bwMode="auto">
            <a:xfrm>
              <a:off x="1477" y="1434"/>
              <a:ext cx="192" cy="8"/>
            </a:xfrm>
            <a:custGeom>
              <a:avLst/>
              <a:gdLst>
                <a:gd name="T0" fmla="*/ 192 w 192"/>
                <a:gd name="T1" fmla="*/ 0 h 8"/>
                <a:gd name="T2" fmla="*/ 0 w 192"/>
                <a:gd name="T3" fmla="*/ 0 h 8"/>
                <a:gd name="T4" fmla="*/ 24 w 192"/>
                <a:gd name="T5" fmla="*/ 8 h 8"/>
                <a:gd name="T6" fmla="*/ 192 w 192"/>
                <a:gd name="T7" fmla="*/ 8 h 8"/>
                <a:gd name="T8" fmla="*/ 192 w 192"/>
                <a:gd name="T9" fmla="*/ 0 h 8"/>
                <a:gd name="T10" fmla="*/ 0 60000 65536"/>
                <a:gd name="T11" fmla="*/ 0 60000 65536"/>
                <a:gd name="T12" fmla="*/ 0 60000 65536"/>
                <a:gd name="T13" fmla="*/ 0 60000 65536"/>
                <a:gd name="T14" fmla="*/ 0 60000 65536"/>
                <a:gd name="T15" fmla="*/ 0 w 192"/>
                <a:gd name="T16" fmla="*/ 0 h 8"/>
                <a:gd name="T17" fmla="*/ 192 w 192"/>
                <a:gd name="T18" fmla="*/ 8 h 8"/>
              </a:gdLst>
              <a:ahLst/>
              <a:cxnLst>
                <a:cxn ang="T10">
                  <a:pos x="T0" y="T1"/>
                </a:cxn>
                <a:cxn ang="T11">
                  <a:pos x="T2" y="T3"/>
                </a:cxn>
                <a:cxn ang="T12">
                  <a:pos x="T4" y="T5"/>
                </a:cxn>
                <a:cxn ang="T13">
                  <a:pos x="T6" y="T7"/>
                </a:cxn>
                <a:cxn ang="T14">
                  <a:pos x="T8" y="T9"/>
                </a:cxn>
              </a:cxnLst>
              <a:rect l="T15" t="T16" r="T17" b="T18"/>
              <a:pathLst>
                <a:path w="192" h="8">
                  <a:moveTo>
                    <a:pt x="192" y="0"/>
                  </a:moveTo>
                  <a:lnTo>
                    <a:pt x="0" y="0"/>
                  </a:lnTo>
                  <a:lnTo>
                    <a:pt x="24" y="8"/>
                  </a:lnTo>
                  <a:lnTo>
                    <a:pt x="192" y="8"/>
                  </a:lnTo>
                  <a:lnTo>
                    <a:pt x="192" y="0"/>
                  </a:lnTo>
                  <a:close/>
                </a:path>
              </a:pathLst>
            </a:custGeom>
            <a:solidFill>
              <a:srgbClr val="000000"/>
            </a:solidFill>
            <a:ln w="9525">
              <a:noFill/>
              <a:round/>
              <a:headEnd/>
              <a:tailEnd/>
            </a:ln>
          </p:spPr>
          <p:txBody>
            <a:bodyPr>
              <a:prstTxWarp prst="textNoShape">
                <a:avLst/>
              </a:prstTxWarp>
            </a:bodyPr>
            <a:lstStyle/>
            <a:p>
              <a:endParaRPr lang="en-US"/>
            </a:p>
          </p:txBody>
        </p:sp>
        <p:sp>
          <p:nvSpPr>
            <p:cNvPr id="89" name="Freeform 50">
              <a:extLst>
                <a:ext uri="{FF2B5EF4-FFF2-40B4-BE49-F238E27FC236}">
                  <a16:creationId xmlns:a16="http://schemas.microsoft.com/office/drawing/2014/main" id="{9D73ACD9-F91A-3144-A566-081D9885266B}"/>
                </a:ext>
              </a:extLst>
            </p:cNvPr>
            <p:cNvSpPr>
              <a:spLocks/>
            </p:cNvSpPr>
            <p:nvPr/>
          </p:nvSpPr>
          <p:spPr bwMode="auto">
            <a:xfrm>
              <a:off x="1477" y="1218"/>
              <a:ext cx="192" cy="40"/>
            </a:xfrm>
            <a:custGeom>
              <a:avLst/>
              <a:gdLst>
                <a:gd name="T0" fmla="*/ 24 w 192"/>
                <a:gd name="T1" fmla="*/ 0 h 40"/>
                <a:gd name="T2" fmla="*/ 0 w 192"/>
                <a:gd name="T3" fmla="*/ 40 h 40"/>
                <a:gd name="T4" fmla="*/ 192 w 192"/>
                <a:gd name="T5" fmla="*/ 40 h 40"/>
                <a:gd name="T6" fmla="*/ 192 w 192"/>
                <a:gd name="T7" fmla="*/ 0 h 40"/>
                <a:gd name="T8" fmla="*/ 24 w 192"/>
                <a:gd name="T9" fmla="*/ 0 h 40"/>
                <a:gd name="T10" fmla="*/ 0 60000 65536"/>
                <a:gd name="T11" fmla="*/ 0 60000 65536"/>
                <a:gd name="T12" fmla="*/ 0 60000 65536"/>
                <a:gd name="T13" fmla="*/ 0 60000 65536"/>
                <a:gd name="T14" fmla="*/ 0 60000 65536"/>
                <a:gd name="T15" fmla="*/ 0 w 192"/>
                <a:gd name="T16" fmla="*/ 0 h 40"/>
                <a:gd name="T17" fmla="*/ 192 w 192"/>
                <a:gd name="T18" fmla="*/ 40 h 40"/>
              </a:gdLst>
              <a:ahLst/>
              <a:cxnLst>
                <a:cxn ang="T10">
                  <a:pos x="T0" y="T1"/>
                </a:cxn>
                <a:cxn ang="T11">
                  <a:pos x="T2" y="T3"/>
                </a:cxn>
                <a:cxn ang="T12">
                  <a:pos x="T4" y="T5"/>
                </a:cxn>
                <a:cxn ang="T13">
                  <a:pos x="T6" y="T7"/>
                </a:cxn>
                <a:cxn ang="T14">
                  <a:pos x="T8" y="T9"/>
                </a:cxn>
              </a:cxnLst>
              <a:rect l="T15" t="T16" r="T17" b="T18"/>
              <a:pathLst>
                <a:path w="192" h="40">
                  <a:moveTo>
                    <a:pt x="24" y="0"/>
                  </a:moveTo>
                  <a:lnTo>
                    <a:pt x="0" y="40"/>
                  </a:lnTo>
                  <a:lnTo>
                    <a:pt x="192" y="40"/>
                  </a:lnTo>
                  <a:lnTo>
                    <a:pt x="192" y="0"/>
                  </a:lnTo>
                  <a:lnTo>
                    <a:pt x="24" y="0"/>
                  </a:lnTo>
                  <a:close/>
                </a:path>
              </a:pathLst>
            </a:custGeom>
            <a:solidFill>
              <a:srgbClr val="3399CC"/>
            </a:solidFill>
            <a:ln w="9525">
              <a:noFill/>
              <a:round/>
              <a:headEnd/>
              <a:tailEnd/>
            </a:ln>
          </p:spPr>
          <p:txBody>
            <a:bodyPr>
              <a:prstTxWarp prst="textNoShape">
                <a:avLst/>
              </a:prstTxWarp>
            </a:bodyPr>
            <a:lstStyle/>
            <a:p>
              <a:endParaRPr lang="en-US"/>
            </a:p>
          </p:txBody>
        </p:sp>
        <p:sp>
          <p:nvSpPr>
            <p:cNvPr id="90" name="Freeform 51">
              <a:extLst>
                <a:ext uri="{FF2B5EF4-FFF2-40B4-BE49-F238E27FC236}">
                  <a16:creationId xmlns:a16="http://schemas.microsoft.com/office/drawing/2014/main" id="{8406EA0F-0C17-9A46-87BD-3EC0ED8A80FE}"/>
                </a:ext>
              </a:extLst>
            </p:cNvPr>
            <p:cNvSpPr>
              <a:spLocks/>
            </p:cNvSpPr>
            <p:nvPr/>
          </p:nvSpPr>
          <p:spPr bwMode="auto">
            <a:xfrm>
              <a:off x="1477" y="1258"/>
              <a:ext cx="192" cy="8"/>
            </a:xfrm>
            <a:custGeom>
              <a:avLst/>
              <a:gdLst>
                <a:gd name="T0" fmla="*/ 192 w 192"/>
                <a:gd name="T1" fmla="*/ 0 h 8"/>
                <a:gd name="T2" fmla="*/ 0 w 192"/>
                <a:gd name="T3" fmla="*/ 0 h 8"/>
                <a:gd name="T4" fmla="*/ 24 w 192"/>
                <a:gd name="T5" fmla="*/ 8 h 8"/>
                <a:gd name="T6" fmla="*/ 192 w 192"/>
                <a:gd name="T7" fmla="*/ 8 h 8"/>
                <a:gd name="T8" fmla="*/ 192 w 192"/>
                <a:gd name="T9" fmla="*/ 0 h 8"/>
                <a:gd name="T10" fmla="*/ 0 60000 65536"/>
                <a:gd name="T11" fmla="*/ 0 60000 65536"/>
                <a:gd name="T12" fmla="*/ 0 60000 65536"/>
                <a:gd name="T13" fmla="*/ 0 60000 65536"/>
                <a:gd name="T14" fmla="*/ 0 60000 65536"/>
                <a:gd name="T15" fmla="*/ 0 w 192"/>
                <a:gd name="T16" fmla="*/ 0 h 8"/>
                <a:gd name="T17" fmla="*/ 192 w 192"/>
                <a:gd name="T18" fmla="*/ 8 h 8"/>
              </a:gdLst>
              <a:ahLst/>
              <a:cxnLst>
                <a:cxn ang="T10">
                  <a:pos x="T0" y="T1"/>
                </a:cxn>
                <a:cxn ang="T11">
                  <a:pos x="T2" y="T3"/>
                </a:cxn>
                <a:cxn ang="T12">
                  <a:pos x="T4" y="T5"/>
                </a:cxn>
                <a:cxn ang="T13">
                  <a:pos x="T6" y="T7"/>
                </a:cxn>
                <a:cxn ang="T14">
                  <a:pos x="T8" y="T9"/>
                </a:cxn>
              </a:cxnLst>
              <a:rect l="T15" t="T16" r="T17" b="T18"/>
              <a:pathLst>
                <a:path w="192" h="8">
                  <a:moveTo>
                    <a:pt x="192" y="0"/>
                  </a:moveTo>
                  <a:lnTo>
                    <a:pt x="0" y="0"/>
                  </a:lnTo>
                  <a:lnTo>
                    <a:pt x="24" y="8"/>
                  </a:lnTo>
                  <a:lnTo>
                    <a:pt x="192" y="8"/>
                  </a:lnTo>
                  <a:lnTo>
                    <a:pt x="192" y="0"/>
                  </a:lnTo>
                  <a:close/>
                </a:path>
              </a:pathLst>
            </a:custGeom>
            <a:solidFill>
              <a:srgbClr val="000000"/>
            </a:solidFill>
            <a:ln w="9525">
              <a:noFill/>
              <a:round/>
              <a:headEnd/>
              <a:tailEnd/>
            </a:ln>
          </p:spPr>
          <p:txBody>
            <a:bodyPr>
              <a:prstTxWarp prst="textNoShape">
                <a:avLst/>
              </a:prstTxWarp>
            </a:bodyPr>
            <a:lstStyle/>
            <a:p>
              <a:endParaRPr lang="en-US"/>
            </a:p>
          </p:txBody>
        </p:sp>
        <p:sp>
          <p:nvSpPr>
            <p:cNvPr id="91" name="Freeform 52">
              <a:extLst>
                <a:ext uri="{FF2B5EF4-FFF2-40B4-BE49-F238E27FC236}">
                  <a16:creationId xmlns:a16="http://schemas.microsoft.com/office/drawing/2014/main" id="{8B56CEA8-C064-F248-A745-20E19511166B}"/>
                </a:ext>
              </a:extLst>
            </p:cNvPr>
            <p:cNvSpPr>
              <a:spLocks/>
            </p:cNvSpPr>
            <p:nvPr/>
          </p:nvSpPr>
          <p:spPr bwMode="auto">
            <a:xfrm>
              <a:off x="1477" y="1194"/>
              <a:ext cx="192" cy="24"/>
            </a:xfrm>
            <a:custGeom>
              <a:avLst/>
              <a:gdLst>
                <a:gd name="T0" fmla="*/ 0 w 192"/>
                <a:gd name="T1" fmla="*/ 0 h 24"/>
                <a:gd name="T2" fmla="*/ 192 w 192"/>
                <a:gd name="T3" fmla="*/ 0 h 24"/>
                <a:gd name="T4" fmla="*/ 192 w 192"/>
                <a:gd name="T5" fmla="*/ 24 h 24"/>
                <a:gd name="T6" fmla="*/ 24 w 192"/>
                <a:gd name="T7" fmla="*/ 24 h 24"/>
                <a:gd name="T8" fmla="*/ 0 w 192"/>
                <a:gd name="T9" fmla="*/ 0 h 24"/>
                <a:gd name="T10" fmla="*/ 0 60000 65536"/>
                <a:gd name="T11" fmla="*/ 0 60000 65536"/>
                <a:gd name="T12" fmla="*/ 0 60000 65536"/>
                <a:gd name="T13" fmla="*/ 0 60000 65536"/>
                <a:gd name="T14" fmla="*/ 0 60000 65536"/>
                <a:gd name="T15" fmla="*/ 0 w 192"/>
                <a:gd name="T16" fmla="*/ 0 h 24"/>
                <a:gd name="T17" fmla="*/ 192 w 192"/>
                <a:gd name="T18" fmla="*/ 24 h 24"/>
              </a:gdLst>
              <a:ahLst/>
              <a:cxnLst>
                <a:cxn ang="T10">
                  <a:pos x="T0" y="T1"/>
                </a:cxn>
                <a:cxn ang="T11">
                  <a:pos x="T2" y="T3"/>
                </a:cxn>
                <a:cxn ang="T12">
                  <a:pos x="T4" y="T5"/>
                </a:cxn>
                <a:cxn ang="T13">
                  <a:pos x="T6" y="T7"/>
                </a:cxn>
                <a:cxn ang="T14">
                  <a:pos x="T8" y="T9"/>
                </a:cxn>
              </a:cxnLst>
              <a:rect l="T15" t="T16" r="T17" b="T18"/>
              <a:pathLst>
                <a:path w="192" h="24">
                  <a:moveTo>
                    <a:pt x="0" y="0"/>
                  </a:moveTo>
                  <a:lnTo>
                    <a:pt x="192" y="0"/>
                  </a:lnTo>
                  <a:lnTo>
                    <a:pt x="192" y="24"/>
                  </a:lnTo>
                  <a:lnTo>
                    <a:pt x="24" y="24"/>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92" name="Freeform 53">
              <a:extLst>
                <a:ext uri="{FF2B5EF4-FFF2-40B4-BE49-F238E27FC236}">
                  <a16:creationId xmlns:a16="http://schemas.microsoft.com/office/drawing/2014/main" id="{0EEA4EBB-A4E3-5C40-8BB0-3AF69D09BBE0}"/>
                </a:ext>
              </a:extLst>
            </p:cNvPr>
            <p:cNvSpPr>
              <a:spLocks/>
            </p:cNvSpPr>
            <p:nvPr/>
          </p:nvSpPr>
          <p:spPr bwMode="auto">
            <a:xfrm>
              <a:off x="1509" y="1314"/>
              <a:ext cx="152" cy="24"/>
            </a:xfrm>
            <a:custGeom>
              <a:avLst/>
              <a:gdLst>
                <a:gd name="T0" fmla="*/ 96 w 152"/>
                <a:gd name="T1" fmla="*/ 24 h 24"/>
                <a:gd name="T2" fmla="*/ 96 w 152"/>
                <a:gd name="T3" fmla="*/ 16 h 24"/>
                <a:gd name="T4" fmla="*/ 144 w 152"/>
                <a:gd name="T5" fmla="*/ 16 h 24"/>
                <a:gd name="T6" fmla="*/ 152 w 152"/>
                <a:gd name="T7" fmla="*/ 8 h 24"/>
                <a:gd name="T8" fmla="*/ 96 w 152"/>
                <a:gd name="T9" fmla="*/ 8 h 24"/>
                <a:gd name="T10" fmla="*/ 96 w 152"/>
                <a:gd name="T11" fmla="*/ 0 h 24"/>
                <a:gd name="T12" fmla="*/ 48 w 152"/>
                <a:gd name="T13" fmla="*/ 0 h 24"/>
                <a:gd name="T14" fmla="*/ 48 w 152"/>
                <a:gd name="T15" fmla="*/ 8 h 24"/>
                <a:gd name="T16" fmla="*/ 0 w 152"/>
                <a:gd name="T17" fmla="*/ 8 h 24"/>
                <a:gd name="T18" fmla="*/ 0 w 152"/>
                <a:gd name="T19" fmla="*/ 16 h 24"/>
                <a:gd name="T20" fmla="*/ 48 w 152"/>
                <a:gd name="T21" fmla="*/ 16 h 24"/>
                <a:gd name="T22" fmla="*/ 48 w 152"/>
                <a:gd name="T23" fmla="*/ 24 h 24"/>
                <a:gd name="T24" fmla="*/ 96 w 152"/>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4"/>
                <a:gd name="T41" fmla="*/ 152 w 15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4">
                  <a:moveTo>
                    <a:pt x="96" y="24"/>
                  </a:moveTo>
                  <a:lnTo>
                    <a:pt x="96" y="16"/>
                  </a:lnTo>
                  <a:lnTo>
                    <a:pt x="144" y="16"/>
                  </a:lnTo>
                  <a:lnTo>
                    <a:pt x="152" y="8"/>
                  </a:lnTo>
                  <a:lnTo>
                    <a:pt x="96" y="8"/>
                  </a:lnTo>
                  <a:lnTo>
                    <a:pt x="96" y="0"/>
                  </a:lnTo>
                  <a:lnTo>
                    <a:pt x="48" y="0"/>
                  </a:lnTo>
                  <a:lnTo>
                    <a:pt x="48" y="8"/>
                  </a:lnTo>
                  <a:lnTo>
                    <a:pt x="0" y="8"/>
                  </a:lnTo>
                  <a:lnTo>
                    <a:pt x="0" y="16"/>
                  </a:lnTo>
                  <a:lnTo>
                    <a:pt x="48" y="16"/>
                  </a:lnTo>
                  <a:lnTo>
                    <a:pt x="48" y="24"/>
                  </a:lnTo>
                  <a:lnTo>
                    <a:pt x="96" y="24"/>
                  </a:lnTo>
                  <a:close/>
                </a:path>
              </a:pathLst>
            </a:custGeom>
            <a:solidFill>
              <a:srgbClr val="000000"/>
            </a:solidFill>
            <a:ln w="9525">
              <a:noFill/>
              <a:round/>
              <a:headEnd/>
              <a:tailEnd/>
            </a:ln>
          </p:spPr>
          <p:txBody>
            <a:bodyPr>
              <a:prstTxWarp prst="textNoShape">
                <a:avLst/>
              </a:prstTxWarp>
            </a:bodyPr>
            <a:lstStyle/>
            <a:p>
              <a:endParaRPr lang="en-US"/>
            </a:p>
          </p:txBody>
        </p:sp>
        <p:sp>
          <p:nvSpPr>
            <p:cNvPr id="93" name="Freeform 54">
              <a:extLst>
                <a:ext uri="{FF2B5EF4-FFF2-40B4-BE49-F238E27FC236}">
                  <a16:creationId xmlns:a16="http://schemas.microsoft.com/office/drawing/2014/main" id="{09C86D88-B719-4446-8383-CE9866112416}"/>
                </a:ext>
              </a:extLst>
            </p:cNvPr>
            <p:cNvSpPr>
              <a:spLocks/>
            </p:cNvSpPr>
            <p:nvPr/>
          </p:nvSpPr>
          <p:spPr bwMode="auto">
            <a:xfrm>
              <a:off x="1517" y="1226"/>
              <a:ext cx="32" cy="32"/>
            </a:xfrm>
            <a:custGeom>
              <a:avLst/>
              <a:gdLst>
                <a:gd name="T0" fmla="*/ 32 w 32"/>
                <a:gd name="T1" fmla="*/ 0 h 32"/>
                <a:gd name="T2" fmla="*/ 24 w 32"/>
                <a:gd name="T3" fmla="*/ 32 h 32"/>
                <a:gd name="T4" fmla="*/ 0 w 32"/>
                <a:gd name="T5" fmla="*/ 32 h 32"/>
                <a:gd name="T6" fmla="*/ 8 w 32"/>
                <a:gd name="T7" fmla="*/ 0 h 32"/>
                <a:gd name="T8" fmla="*/ 32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32" y="0"/>
                  </a:moveTo>
                  <a:lnTo>
                    <a:pt x="24" y="32"/>
                  </a:lnTo>
                  <a:lnTo>
                    <a:pt x="0" y="32"/>
                  </a:lnTo>
                  <a:lnTo>
                    <a:pt x="8" y="0"/>
                  </a:lnTo>
                  <a:lnTo>
                    <a:pt x="32" y="0"/>
                  </a:lnTo>
                  <a:close/>
                </a:path>
              </a:pathLst>
            </a:custGeom>
            <a:solidFill>
              <a:srgbClr val="000000"/>
            </a:solidFill>
            <a:ln w="9525">
              <a:noFill/>
              <a:round/>
              <a:headEnd/>
              <a:tailEnd/>
            </a:ln>
          </p:spPr>
          <p:txBody>
            <a:bodyPr>
              <a:prstTxWarp prst="textNoShape">
                <a:avLst/>
              </a:prstTxWarp>
            </a:bodyPr>
            <a:lstStyle/>
            <a:p>
              <a:endParaRPr lang="en-US"/>
            </a:p>
          </p:txBody>
        </p:sp>
        <p:sp>
          <p:nvSpPr>
            <p:cNvPr id="94" name="Freeform 55">
              <a:extLst>
                <a:ext uri="{FF2B5EF4-FFF2-40B4-BE49-F238E27FC236}">
                  <a16:creationId xmlns:a16="http://schemas.microsoft.com/office/drawing/2014/main" id="{4C66354D-EE74-9D4E-896B-1CD854684CC4}"/>
                </a:ext>
              </a:extLst>
            </p:cNvPr>
            <p:cNvSpPr>
              <a:spLocks/>
            </p:cNvSpPr>
            <p:nvPr/>
          </p:nvSpPr>
          <p:spPr bwMode="auto">
            <a:xfrm>
              <a:off x="1473" y="1206"/>
              <a:ext cx="192" cy="48"/>
            </a:xfrm>
            <a:custGeom>
              <a:avLst/>
              <a:gdLst>
                <a:gd name="T0" fmla="*/ 24 w 192"/>
                <a:gd name="T1" fmla="*/ 0 h 48"/>
                <a:gd name="T2" fmla="*/ 0 w 192"/>
                <a:gd name="T3" fmla="*/ 48 h 48"/>
                <a:gd name="T4" fmla="*/ 192 w 192"/>
                <a:gd name="T5" fmla="*/ 48 h 48"/>
                <a:gd name="T6" fmla="*/ 192 w 192"/>
                <a:gd name="T7" fmla="*/ 0 h 48"/>
                <a:gd name="T8" fmla="*/ 24 w 192"/>
                <a:gd name="T9" fmla="*/ 0 h 48"/>
                <a:gd name="T10" fmla="*/ 0 60000 65536"/>
                <a:gd name="T11" fmla="*/ 0 60000 65536"/>
                <a:gd name="T12" fmla="*/ 0 60000 65536"/>
                <a:gd name="T13" fmla="*/ 0 60000 65536"/>
                <a:gd name="T14" fmla="*/ 0 60000 65536"/>
                <a:gd name="T15" fmla="*/ 0 w 192"/>
                <a:gd name="T16" fmla="*/ 0 h 48"/>
                <a:gd name="T17" fmla="*/ 192 w 192"/>
                <a:gd name="T18" fmla="*/ 48 h 48"/>
              </a:gdLst>
              <a:ahLst/>
              <a:cxnLst>
                <a:cxn ang="T10">
                  <a:pos x="T0" y="T1"/>
                </a:cxn>
                <a:cxn ang="T11">
                  <a:pos x="T2" y="T3"/>
                </a:cxn>
                <a:cxn ang="T12">
                  <a:pos x="T4" y="T5"/>
                </a:cxn>
                <a:cxn ang="T13">
                  <a:pos x="T6" y="T7"/>
                </a:cxn>
                <a:cxn ang="T14">
                  <a:pos x="T8" y="T9"/>
                </a:cxn>
              </a:cxnLst>
              <a:rect l="T15" t="T16" r="T17" b="T18"/>
              <a:pathLst>
                <a:path w="192" h="48">
                  <a:moveTo>
                    <a:pt x="24" y="0"/>
                  </a:moveTo>
                  <a:lnTo>
                    <a:pt x="0" y="48"/>
                  </a:lnTo>
                  <a:lnTo>
                    <a:pt x="192" y="48"/>
                  </a:lnTo>
                  <a:lnTo>
                    <a:pt x="192" y="0"/>
                  </a:lnTo>
                  <a:lnTo>
                    <a:pt x="24" y="0"/>
                  </a:lnTo>
                  <a:close/>
                </a:path>
              </a:pathLst>
            </a:custGeom>
            <a:noFill/>
            <a:ln w="12700">
              <a:solidFill>
                <a:srgbClr val="000000"/>
              </a:solidFill>
              <a:round/>
              <a:headEnd/>
              <a:tailEnd/>
            </a:ln>
          </p:spPr>
          <p:txBody>
            <a:bodyPr>
              <a:prstTxWarp prst="textNoShape">
                <a:avLst/>
              </a:prstTxWarp>
            </a:bodyPr>
            <a:lstStyle/>
            <a:p>
              <a:endParaRPr lang="en-US"/>
            </a:p>
          </p:txBody>
        </p:sp>
        <p:sp>
          <p:nvSpPr>
            <p:cNvPr id="95" name="Rectangle 56">
              <a:extLst>
                <a:ext uri="{FF2B5EF4-FFF2-40B4-BE49-F238E27FC236}">
                  <a16:creationId xmlns:a16="http://schemas.microsoft.com/office/drawing/2014/main" id="{2BDE696E-8D7E-FB4A-8E44-E94B85B19D52}"/>
                </a:ext>
              </a:extLst>
            </p:cNvPr>
            <p:cNvSpPr>
              <a:spLocks noChangeArrowheads="1"/>
            </p:cNvSpPr>
            <p:nvPr/>
          </p:nvSpPr>
          <p:spPr bwMode="auto">
            <a:xfrm>
              <a:off x="1513" y="1462"/>
              <a:ext cx="136" cy="208"/>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96" name="Rectangle 57">
              <a:extLst>
                <a:ext uri="{FF2B5EF4-FFF2-40B4-BE49-F238E27FC236}">
                  <a16:creationId xmlns:a16="http://schemas.microsoft.com/office/drawing/2014/main" id="{54139E08-FEF3-F24B-9159-9BD2516576A5}"/>
                </a:ext>
              </a:extLst>
            </p:cNvPr>
            <p:cNvSpPr>
              <a:spLocks noChangeArrowheads="1"/>
            </p:cNvSpPr>
            <p:nvPr/>
          </p:nvSpPr>
          <p:spPr bwMode="auto">
            <a:xfrm>
              <a:off x="1477" y="1794"/>
              <a:ext cx="192" cy="40"/>
            </a:xfrm>
            <a:prstGeom prst="rect">
              <a:avLst/>
            </a:prstGeom>
            <a:solidFill>
              <a:srgbClr val="D9D9D9"/>
            </a:solidFill>
            <a:ln w="9525">
              <a:noFill/>
              <a:miter lim="800000"/>
              <a:headEnd/>
              <a:tailEnd/>
            </a:ln>
          </p:spPr>
          <p:txBody>
            <a:bodyPr>
              <a:prstTxWarp prst="textNoShape">
                <a:avLst/>
              </a:prstTxWarp>
            </a:bodyPr>
            <a:lstStyle/>
            <a:p>
              <a:endParaRPr lang="en-US"/>
            </a:p>
          </p:txBody>
        </p:sp>
        <p:sp>
          <p:nvSpPr>
            <p:cNvPr id="97" name="Rectangle 58">
              <a:extLst>
                <a:ext uri="{FF2B5EF4-FFF2-40B4-BE49-F238E27FC236}">
                  <a16:creationId xmlns:a16="http://schemas.microsoft.com/office/drawing/2014/main" id="{00BC69A2-AD1C-1547-8A91-FBA848A9E92D}"/>
                </a:ext>
              </a:extLst>
            </p:cNvPr>
            <p:cNvSpPr>
              <a:spLocks noChangeArrowheads="1"/>
            </p:cNvSpPr>
            <p:nvPr/>
          </p:nvSpPr>
          <p:spPr bwMode="auto">
            <a:xfrm>
              <a:off x="1477" y="1858"/>
              <a:ext cx="192" cy="40"/>
            </a:xfrm>
            <a:prstGeom prst="rect">
              <a:avLst/>
            </a:prstGeom>
            <a:solidFill>
              <a:srgbClr val="D9D9D9"/>
            </a:solidFill>
            <a:ln w="9525">
              <a:noFill/>
              <a:miter lim="800000"/>
              <a:headEnd/>
              <a:tailEnd/>
            </a:ln>
          </p:spPr>
          <p:txBody>
            <a:bodyPr>
              <a:prstTxWarp prst="textNoShape">
                <a:avLst/>
              </a:prstTxWarp>
            </a:bodyPr>
            <a:lstStyle/>
            <a:p>
              <a:endParaRPr lang="en-US"/>
            </a:p>
          </p:txBody>
        </p:sp>
      </p:grpSp>
      <p:sp>
        <p:nvSpPr>
          <p:cNvPr id="98" name="Text Box 60">
            <a:extLst>
              <a:ext uri="{FF2B5EF4-FFF2-40B4-BE49-F238E27FC236}">
                <a16:creationId xmlns:a16="http://schemas.microsoft.com/office/drawing/2014/main" id="{253BEA3E-39F9-BF49-9EBA-D3645153877E}"/>
              </a:ext>
            </a:extLst>
          </p:cNvPr>
          <p:cNvSpPr txBox="1">
            <a:spLocks noChangeArrowheads="1"/>
          </p:cNvSpPr>
          <p:nvPr/>
        </p:nvSpPr>
        <p:spPr bwMode="auto">
          <a:xfrm>
            <a:off x="6728387" y="1434653"/>
            <a:ext cx="1925848" cy="707886"/>
          </a:xfrm>
          <a:prstGeom prst="rect">
            <a:avLst/>
          </a:prstGeom>
          <a:noFill/>
          <a:ln w="9525">
            <a:noFill/>
            <a:miter lim="800000"/>
            <a:headEnd/>
            <a:tailEnd/>
          </a:ln>
        </p:spPr>
        <p:txBody>
          <a:bodyPr wrap="none">
            <a:prstTxWarp prst="textNoShape">
              <a:avLst/>
            </a:prstTxWarp>
            <a:spAutoFit/>
          </a:bodyPr>
          <a:lstStyle/>
          <a:p>
            <a:pPr algn="ctr"/>
            <a:r>
              <a:rPr lang="en-US" sz="2000" b="1" dirty="0">
                <a:latin typeface="Helvetica Neue" panose="02000503000000020004" pitchFamily="2" charset="0"/>
                <a:ea typeface="Helvetica Neue" panose="02000503000000020004" pitchFamily="2" charset="0"/>
                <a:cs typeface="Helvetica Neue" panose="02000503000000020004" pitchFamily="2" charset="0"/>
              </a:rPr>
              <a:t>Web Server</a:t>
            </a:r>
          </a:p>
          <a:p>
            <a:pPr algn="ctr"/>
            <a:r>
              <a:rPr lang="en-US" sz="2000" b="1" dirty="0" err="1">
                <a:latin typeface="Helvetica Neue" panose="02000503000000020004" pitchFamily="2" charset="0"/>
                <a:ea typeface="Helvetica Neue" panose="02000503000000020004" pitchFamily="2" charset="0"/>
                <a:cs typeface="Helvetica Neue" panose="02000503000000020004" pitchFamily="2" charset="0"/>
              </a:rPr>
              <a:t>www.cnn.com</a:t>
            </a:r>
            <a:endParaRPr lang="en-US" sz="20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9" name="Rectangle 65">
            <a:extLst>
              <a:ext uri="{FF2B5EF4-FFF2-40B4-BE49-F238E27FC236}">
                <a16:creationId xmlns:a16="http://schemas.microsoft.com/office/drawing/2014/main" id="{B1CD8FC3-2475-EE49-83B4-0241DA4CD60F}"/>
              </a:ext>
            </a:extLst>
          </p:cNvPr>
          <p:cNvSpPr>
            <a:spLocks noChangeArrowheads="1"/>
          </p:cNvSpPr>
          <p:nvPr/>
        </p:nvSpPr>
        <p:spPr bwMode="auto">
          <a:xfrm>
            <a:off x="7109114" y="3461634"/>
            <a:ext cx="1069975" cy="396875"/>
          </a:xfrm>
          <a:prstGeom prst="rect">
            <a:avLst/>
          </a:prstGeom>
          <a:noFill/>
          <a:ln w="9525">
            <a:noFill/>
            <a:miter lim="800000"/>
            <a:headEnd/>
            <a:tailEnd/>
          </a:ln>
        </p:spPr>
        <p:txBody>
          <a:bodyPr wrap="none">
            <a:prstTxWarp prst="textNoShape">
              <a:avLst/>
            </a:prstTxWarp>
            <a:spAutoFit/>
          </a:bodyPr>
          <a:lstStyle/>
          <a:p>
            <a:r>
              <a:rPr lang="en-US" sz="2000" b="1" dirty="0">
                <a:solidFill>
                  <a:srgbClr val="0000FF"/>
                </a:solidFill>
                <a:latin typeface="Synchro LET" charset="0"/>
              </a:rPr>
              <a:t>server</a:t>
            </a:r>
          </a:p>
        </p:txBody>
      </p:sp>
    </p:spTree>
    <p:extLst>
      <p:ext uri="{BB962C8B-B14F-4D97-AF65-F5344CB8AC3E}">
        <p14:creationId xmlns:p14="http://schemas.microsoft.com/office/powerpoint/2010/main" val="173325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normAutofit fontScale="90000"/>
          </a:bodyPr>
          <a:lstStyle/>
          <a:p>
            <a:r>
              <a:rPr lang="en-US" dirty="0"/>
              <a:t>CS118: explains </a:t>
            </a:r>
            <a:r>
              <a:rPr lang="en-US" sz="2700" b="0" dirty="0"/>
              <a:t>(roughly)</a:t>
            </a:r>
            <a:r>
              <a:rPr lang="en-US" dirty="0"/>
              <a:t> how the Internet works</a:t>
            </a:r>
          </a:p>
        </p:txBody>
      </p:sp>
      <p:sp>
        <p:nvSpPr>
          <p:cNvPr id="199683" name="Rectangle 1027"/>
          <p:cNvSpPr>
            <a:spLocks noGrp="1" noChangeArrowheads="1"/>
          </p:cNvSpPr>
          <p:nvPr>
            <p:ph idx="1"/>
          </p:nvPr>
        </p:nvSpPr>
        <p:spPr/>
        <p:txBody>
          <a:bodyPr/>
          <a:lstStyle/>
          <a:p>
            <a:r>
              <a:rPr lang="en-US" dirty="0"/>
              <a:t>Internet: a huge, complex network of networks</a:t>
            </a:r>
          </a:p>
          <a:p>
            <a:r>
              <a:rPr lang="en-US" dirty="0"/>
              <a:t>Divide-and-conquer</a:t>
            </a:r>
          </a:p>
          <a:p>
            <a:pPr lvl="1"/>
            <a:r>
              <a:rPr lang="en-US" dirty="0"/>
              <a:t>Figure out how many major parts, </a:t>
            </a:r>
          </a:p>
          <a:p>
            <a:pPr lvl="1"/>
            <a:r>
              <a:rPr lang="en-US" dirty="0"/>
              <a:t>Learn one piece at a time </a:t>
            </a:r>
          </a:p>
          <a:p>
            <a:r>
              <a:rPr lang="en-US" dirty="0"/>
              <a:t>Your job:</a:t>
            </a:r>
          </a:p>
          <a:p>
            <a:pPr lvl="1"/>
            <a:r>
              <a:rPr lang="en-US" dirty="0"/>
              <a:t>Read textbook, think, collect a list of questions</a:t>
            </a:r>
          </a:p>
          <a:p>
            <a:pPr lvl="2"/>
            <a:r>
              <a:rPr lang="en-US" dirty="0"/>
              <a:t>review every lecture slide deck after each class</a:t>
            </a:r>
          </a:p>
          <a:p>
            <a:pPr lvl="1"/>
            <a:r>
              <a:rPr lang="en-US" dirty="0"/>
              <a:t>Ask questions in class/office hours/via Piazza </a:t>
            </a:r>
          </a:p>
          <a:p>
            <a:pPr lvl="1"/>
            <a:r>
              <a:rPr lang="en-US" dirty="0"/>
              <a:t>Practice what you learn through homework and projects</a:t>
            </a:r>
          </a:p>
        </p:txBody>
      </p:sp>
      <p:sp>
        <p:nvSpPr>
          <p:cNvPr id="3" name="Footer Placeholder 2"/>
          <p:cNvSpPr>
            <a:spLocks noGrp="1"/>
          </p:cNvSpPr>
          <p:nvPr>
            <p:ph type="ftr" sz="quarter" idx="11"/>
          </p:nvPr>
        </p:nvSpPr>
        <p:spPr/>
        <p:txBody>
          <a:bodyPr/>
          <a:lstStyle/>
          <a:p>
            <a:pPr>
              <a:defRPr/>
            </a:pPr>
            <a:r>
              <a:rPr lang="nl-NL" dirty="0"/>
              <a:t>CS118 - Winter 2025</a:t>
            </a:r>
            <a:endParaRPr lang="en-US" dirty="0"/>
          </a:p>
        </p:txBody>
      </p:sp>
      <p:sp>
        <p:nvSpPr>
          <p:cNvPr id="4" name="Slide Number Placeholder 3">
            <a:extLst>
              <a:ext uri="{FF2B5EF4-FFF2-40B4-BE49-F238E27FC236}">
                <a16:creationId xmlns:a16="http://schemas.microsoft.com/office/drawing/2014/main" id="{5E9D26F0-C28B-A84F-A635-AE8E2FEC6226}"/>
              </a:ext>
            </a:extLst>
          </p:cNvPr>
          <p:cNvSpPr>
            <a:spLocks noGrp="1"/>
          </p:cNvSpPr>
          <p:nvPr>
            <p:ph type="sldNum" sz="quarter" idx="12"/>
          </p:nvPr>
        </p:nvSpPr>
        <p:spPr/>
        <p:txBody>
          <a:bodyPr/>
          <a:lstStyle/>
          <a:p>
            <a:pPr>
              <a:defRPr/>
            </a:pPr>
            <a:fld id="{5839C53E-9712-814C-9BC8-2C6C5C482B7D}"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loud">
            <a:extLst>
              <a:ext uri="{FF2B5EF4-FFF2-40B4-BE49-F238E27FC236}">
                <a16:creationId xmlns:a16="http://schemas.microsoft.com/office/drawing/2014/main" id="{534ED4E7-B89D-6C41-B4B5-16A58E7FC3DC}"/>
              </a:ext>
            </a:extLst>
          </p:cNvPr>
          <p:cNvSpPr>
            <a:spLocks noChangeAspect="1" noEditPoints="1" noChangeArrowheads="1"/>
          </p:cNvSpPr>
          <p:nvPr/>
        </p:nvSpPr>
        <p:spPr bwMode="auto">
          <a:xfrm>
            <a:off x="1935121" y="1254643"/>
            <a:ext cx="5709683" cy="257307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2700">
            <a:solidFill>
              <a:schemeClr val="accent2"/>
            </a:solidFill>
            <a:miter lim="800000"/>
            <a:headEnd/>
            <a:tailEnd/>
          </a:ln>
          <a:effectLst/>
        </p:spPr>
        <p:txBody>
          <a:bodyPr lIns="640080" tIns="0" rIns="101882" bIns="50941">
            <a:prstTxWarp prst="textNoShape">
              <a:avLst/>
            </a:prstTxWarp>
          </a:bodyPr>
          <a:lstStyle/>
          <a:p>
            <a:pPr defTabSz="1019175">
              <a:defRPr/>
            </a:pPr>
            <a:endParaRPr lang="en-US" sz="2700" dirty="0">
              <a:latin typeface="Times New Roman" charset="0"/>
            </a:endParaRPr>
          </a:p>
          <a:p>
            <a:pPr algn="ctr" defTabSz="1019175">
              <a:defRPr/>
            </a:pPr>
            <a:r>
              <a:rPr lang="en-US" sz="3200" b="1" dirty="0">
                <a:ln w="6600">
                  <a:solidFill>
                    <a:schemeClr val="accent2"/>
                  </a:solidFill>
                  <a:prstDash val="solid"/>
                </a:ln>
                <a:solidFill>
                  <a:srgbClr val="FFFFFF"/>
                </a:solidFill>
                <a:effectLst>
                  <a:outerShdw dist="38100" dir="2700000" algn="tl" rotWithShape="0">
                    <a:schemeClr val="accent2"/>
                  </a:outerShdw>
                </a:effectLst>
                <a:latin typeface="Helvetica Neue" panose="02000503000000020004" pitchFamily="2" charset="0"/>
                <a:ea typeface="Helvetica Neue" panose="02000503000000020004" pitchFamily="2" charset="0"/>
                <a:cs typeface="Helvetica Neue" panose="02000503000000020004" pitchFamily="2" charset="0"/>
              </a:rPr>
              <a:t>Internet</a:t>
            </a:r>
          </a:p>
        </p:txBody>
      </p:sp>
      <p:sp>
        <p:nvSpPr>
          <p:cNvPr id="49155" name="Rectangle 2"/>
          <p:cNvSpPr>
            <a:spLocks noGrp="1" noChangeArrowheads="1"/>
          </p:cNvSpPr>
          <p:nvPr>
            <p:ph type="title"/>
          </p:nvPr>
        </p:nvSpPr>
        <p:spPr/>
        <p:txBody>
          <a:bodyPr/>
          <a:lstStyle/>
          <a:p>
            <a:r>
              <a:rPr lang="en-US"/>
              <a:t>Network Layer View</a:t>
            </a:r>
            <a:endParaRPr lang="en-US" dirty="0"/>
          </a:p>
        </p:txBody>
      </p:sp>
      <p:sp>
        <p:nvSpPr>
          <p:cNvPr id="49156" name="Rectangle 3"/>
          <p:cNvSpPr>
            <a:spLocks noGrp="1" noChangeArrowheads="1"/>
          </p:cNvSpPr>
          <p:nvPr>
            <p:ph idx="1"/>
          </p:nvPr>
        </p:nvSpPr>
        <p:spPr>
          <a:xfrm>
            <a:off x="163037" y="4306529"/>
            <a:ext cx="8915534" cy="2362558"/>
          </a:xfrm>
        </p:spPr>
        <p:txBody>
          <a:bodyPr>
            <a:noAutofit/>
          </a:bodyPr>
          <a:lstStyle/>
          <a:p>
            <a:pPr>
              <a:lnSpc>
                <a:spcPct val="90000"/>
              </a:lnSpc>
            </a:pPr>
            <a:r>
              <a:rPr lang="en-US" sz="2800" b="1" dirty="0"/>
              <a:t>network protocol</a:t>
            </a:r>
            <a:r>
              <a:rPr lang="en-US" sz="2800" dirty="0"/>
              <a:t>'s job: forward packets from source to destination host</a:t>
            </a:r>
          </a:p>
          <a:p>
            <a:pPr>
              <a:lnSpc>
                <a:spcPct val="90000"/>
              </a:lnSpc>
            </a:pPr>
            <a:r>
              <a:rPr lang="en-US" sz="2800" dirty="0"/>
              <a:t>A really hard problem: the Internet is large, run by many different parties</a:t>
            </a:r>
          </a:p>
          <a:p>
            <a:pPr lvl="1"/>
            <a:r>
              <a:rPr lang="en-US" sz="2400" dirty="0"/>
              <a:t>connection from laptop to </a:t>
            </a:r>
            <a:r>
              <a:rPr lang="en-US" sz="2400" dirty="0" err="1"/>
              <a:t>CNN.com</a:t>
            </a:r>
            <a:r>
              <a:rPr lang="en-US" sz="2400" dirty="0"/>
              <a:t>: </a:t>
            </a:r>
          </a:p>
          <a:p>
            <a:pPr marL="914400" lvl="2" indent="0">
              <a:buNone/>
            </a:pPr>
            <a:r>
              <a:rPr lang="en-US" sz="2000" dirty="0"/>
              <a:t>WiFi </a:t>
            </a:r>
            <a:r>
              <a:rPr lang="en-US" sz="2000" dirty="0">
                <a:sym typeface="Wingdings"/>
              </a:rPr>
              <a:t></a:t>
            </a:r>
            <a:r>
              <a:rPr lang="en-US" sz="2000" dirty="0"/>
              <a:t> campus backbone </a:t>
            </a:r>
            <a:r>
              <a:rPr lang="en-US" sz="2000" dirty="0">
                <a:sym typeface="Wingdings"/>
              </a:rPr>
              <a:t></a:t>
            </a:r>
            <a:r>
              <a:rPr lang="en-US" sz="2000" dirty="0"/>
              <a:t> local ISP </a:t>
            </a:r>
            <a:r>
              <a:rPr lang="en-US" sz="2000" dirty="0">
                <a:sym typeface="Wingdings"/>
              </a:rPr>
              <a:t></a:t>
            </a:r>
            <a:r>
              <a:rPr lang="en-US" sz="2000" dirty="0"/>
              <a:t> other ISP </a:t>
            </a:r>
            <a:r>
              <a:rPr lang="en-US" sz="2000" dirty="0">
                <a:sym typeface="Wingdings"/>
              </a:rPr>
              <a:t></a:t>
            </a:r>
            <a:r>
              <a:rPr lang="en-US" sz="2000" dirty="0"/>
              <a:t> CNN website</a:t>
            </a:r>
          </a:p>
        </p:txBody>
      </p:sp>
      <p:sp>
        <p:nvSpPr>
          <p:cNvPr id="5" name="Footer Placeholder 4"/>
          <p:cNvSpPr>
            <a:spLocks noGrp="1"/>
          </p:cNvSpPr>
          <p:nvPr>
            <p:ph type="ftr" sz="quarter" idx="11"/>
          </p:nvPr>
        </p:nvSpPr>
        <p:spPr/>
        <p:txBody>
          <a:bodyPr/>
          <a:lstStyle/>
          <a:p>
            <a:r>
              <a:rPr lang="nl-NL" dirty="0"/>
              <a:t>CS118 - Winter 2025</a:t>
            </a:r>
            <a:endParaRPr lang="en-US" dirty="0"/>
          </a:p>
        </p:txBody>
      </p:sp>
      <p:sp>
        <p:nvSpPr>
          <p:cNvPr id="6" name="Slide Number Placeholder 5">
            <a:extLst>
              <a:ext uri="{FF2B5EF4-FFF2-40B4-BE49-F238E27FC236}">
                <a16:creationId xmlns:a16="http://schemas.microsoft.com/office/drawing/2014/main" id="{502A929D-49C2-0045-A6E9-25246C5BB824}"/>
              </a:ext>
            </a:extLst>
          </p:cNvPr>
          <p:cNvSpPr>
            <a:spLocks noGrp="1"/>
          </p:cNvSpPr>
          <p:nvPr>
            <p:ph type="sldNum" sz="quarter" idx="12"/>
          </p:nvPr>
        </p:nvSpPr>
        <p:spPr/>
        <p:txBody>
          <a:bodyPr/>
          <a:lstStyle/>
          <a:p>
            <a:fld id="{5839C53E-9712-814C-9BC8-2C6C5C482B7D}" type="slidenum">
              <a:rPr lang="en-US" smtClean="0"/>
              <a:pPr/>
              <a:t>20</a:t>
            </a:fld>
            <a:endParaRPr lang="en-US" dirty="0"/>
          </a:p>
        </p:txBody>
      </p:sp>
      <p:grpSp>
        <p:nvGrpSpPr>
          <p:cNvPr id="8" name="Group 7">
            <a:extLst>
              <a:ext uri="{FF2B5EF4-FFF2-40B4-BE49-F238E27FC236}">
                <a16:creationId xmlns:a16="http://schemas.microsoft.com/office/drawing/2014/main" id="{1FF7D7D5-D76C-0B45-ACE0-B599CCCC313D}"/>
              </a:ext>
            </a:extLst>
          </p:cNvPr>
          <p:cNvGrpSpPr/>
          <p:nvPr/>
        </p:nvGrpSpPr>
        <p:grpSpPr>
          <a:xfrm>
            <a:off x="1470025" y="2158407"/>
            <a:ext cx="6469063" cy="810218"/>
            <a:chOff x="1745273" y="2158407"/>
            <a:chExt cx="6193815" cy="690301"/>
          </a:xfrm>
        </p:grpSpPr>
        <p:cxnSp>
          <p:nvCxnSpPr>
            <p:cNvPr id="54" name="AutoShape 62">
              <a:extLst>
                <a:ext uri="{FF2B5EF4-FFF2-40B4-BE49-F238E27FC236}">
                  <a16:creationId xmlns:a16="http://schemas.microsoft.com/office/drawing/2014/main" id="{99080C35-2817-D147-A4E7-A7F886969CEB}"/>
                </a:ext>
              </a:extLst>
            </p:cNvPr>
            <p:cNvCxnSpPr>
              <a:cxnSpLocks noChangeShapeType="1"/>
            </p:cNvCxnSpPr>
            <p:nvPr/>
          </p:nvCxnSpPr>
          <p:spPr bwMode="auto">
            <a:xfrm flipV="1">
              <a:off x="1745273" y="2578706"/>
              <a:ext cx="653574" cy="270002"/>
            </a:xfrm>
            <a:prstGeom prst="straightConnector1">
              <a:avLst/>
            </a:prstGeom>
            <a:noFill/>
            <a:ln w="57150">
              <a:solidFill>
                <a:schemeClr val="accent4">
                  <a:lumMod val="60000"/>
                  <a:lumOff val="40000"/>
                </a:schemeClr>
              </a:solidFill>
              <a:round/>
              <a:headEnd/>
              <a:tailEnd/>
            </a:ln>
          </p:spPr>
        </p:cxnSp>
        <p:sp>
          <p:nvSpPr>
            <p:cNvPr id="55" name="Freeform 54">
              <a:extLst>
                <a:ext uri="{FF2B5EF4-FFF2-40B4-BE49-F238E27FC236}">
                  <a16:creationId xmlns:a16="http://schemas.microsoft.com/office/drawing/2014/main" id="{DC2B67FD-7ED6-7B4D-9157-02C6FA366210}"/>
                </a:ext>
              </a:extLst>
            </p:cNvPr>
            <p:cNvSpPr/>
            <p:nvPr/>
          </p:nvSpPr>
          <p:spPr bwMode="auto">
            <a:xfrm>
              <a:off x="2394008" y="2158407"/>
              <a:ext cx="4591958" cy="420298"/>
            </a:xfrm>
            <a:custGeom>
              <a:avLst/>
              <a:gdLst>
                <a:gd name="connsiteX0" fmla="*/ 0 w 3806456"/>
                <a:gd name="connsiteY0" fmla="*/ 340242 h 340242"/>
                <a:gd name="connsiteX1" fmla="*/ 74428 w 3806456"/>
                <a:gd name="connsiteY1" fmla="*/ 329609 h 340242"/>
                <a:gd name="connsiteX2" fmla="*/ 138223 w 3806456"/>
                <a:gd name="connsiteY2" fmla="*/ 308344 h 340242"/>
                <a:gd name="connsiteX3" fmla="*/ 202018 w 3806456"/>
                <a:gd name="connsiteY3" fmla="*/ 287079 h 340242"/>
                <a:gd name="connsiteX4" fmla="*/ 233916 w 3806456"/>
                <a:gd name="connsiteY4" fmla="*/ 276446 h 340242"/>
                <a:gd name="connsiteX5" fmla="*/ 276446 w 3806456"/>
                <a:gd name="connsiteY5" fmla="*/ 265814 h 340242"/>
                <a:gd name="connsiteX6" fmla="*/ 340242 w 3806456"/>
                <a:gd name="connsiteY6" fmla="*/ 244548 h 340242"/>
                <a:gd name="connsiteX7" fmla="*/ 404037 w 3806456"/>
                <a:gd name="connsiteY7" fmla="*/ 223283 h 340242"/>
                <a:gd name="connsiteX8" fmla="*/ 467832 w 3806456"/>
                <a:gd name="connsiteY8" fmla="*/ 202018 h 340242"/>
                <a:gd name="connsiteX9" fmla="*/ 499730 w 3806456"/>
                <a:gd name="connsiteY9" fmla="*/ 191386 h 340242"/>
                <a:gd name="connsiteX10" fmla="*/ 542260 w 3806456"/>
                <a:gd name="connsiteY10" fmla="*/ 180753 h 340242"/>
                <a:gd name="connsiteX11" fmla="*/ 606056 w 3806456"/>
                <a:gd name="connsiteY11" fmla="*/ 159488 h 340242"/>
                <a:gd name="connsiteX12" fmla="*/ 637953 w 3806456"/>
                <a:gd name="connsiteY12" fmla="*/ 148855 h 340242"/>
                <a:gd name="connsiteX13" fmla="*/ 733646 w 3806456"/>
                <a:gd name="connsiteY13" fmla="*/ 127590 h 340242"/>
                <a:gd name="connsiteX14" fmla="*/ 871870 w 3806456"/>
                <a:gd name="connsiteY14" fmla="*/ 95693 h 340242"/>
                <a:gd name="connsiteX15" fmla="*/ 988828 w 3806456"/>
                <a:gd name="connsiteY15" fmla="*/ 85060 h 340242"/>
                <a:gd name="connsiteX16" fmla="*/ 1275907 w 3806456"/>
                <a:gd name="connsiteY16" fmla="*/ 95693 h 340242"/>
                <a:gd name="connsiteX17" fmla="*/ 1382232 w 3806456"/>
                <a:gd name="connsiteY17" fmla="*/ 116958 h 340242"/>
                <a:gd name="connsiteX18" fmla="*/ 1446028 w 3806456"/>
                <a:gd name="connsiteY18" fmla="*/ 127590 h 340242"/>
                <a:gd name="connsiteX19" fmla="*/ 1552353 w 3806456"/>
                <a:gd name="connsiteY19" fmla="*/ 148855 h 340242"/>
                <a:gd name="connsiteX20" fmla="*/ 1701209 w 3806456"/>
                <a:gd name="connsiteY20" fmla="*/ 138223 h 340242"/>
                <a:gd name="connsiteX21" fmla="*/ 1743739 w 3806456"/>
                <a:gd name="connsiteY21" fmla="*/ 116958 h 340242"/>
                <a:gd name="connsiteX22" fmla="*/ 1818167 w 3806456"/>
                <a:gd name="connsiteY22" fmla="*/ 95693 h 340242"/>
                <a:gd name="connsiteX23" fmla="*/ 1988288 w 3806456"/>
                <a:gd name="connsiteY23" fmla="*/ 106325 h 340242"/>
                <a:gd name="connsiteX24" fmla="*/ 2062716 w 3806456"/>
                <a:gd name="connsiteY24" fmla="*/ 127590 h 340242"/>
                <a:gd name="connsiteX25" fmla="*/ 2105246 w 3806456"/>
                <a:gd name="connsiteY25" fmla="*/ 138223 h 340242"/>
                <a:gd name="connsiteX26" fmla="*/ 2243470 w 3806456"/>
                <a:gd name="connsiteY26" fmla="*/ 116958 h 340242"/>
                <a:gd name="connsiteX27" fmla="*/ 2275367 w 3806456"/>
                <a:gd name="connsiteY27" fmla="*/ 95693 h 340242"/>
                <a:gd name="connsiteX28" fmla="*/ 2339163 w 3806456"/>
                <a:gd name="connsiteY28" fmla="*/ 74428 h 340242"/>
                <a:gd name="connsiteX29" fmla="*/ 2371060 w 3806456"/>
                <a:gd name="connsiteY29" fmla="*/ 63795 h 340242"/>
                <a:gd name="connsiteX30" fmla="*/ 2402958 w 3806456"/>
                <a:gd name="connsiteY30" fmla="*/ 53162 h 340242"/>
                <a:gd name="connsiteX31" fmla="*/ 2445488 w 3806456"/>
                <a:gd name="connsiteY31" fmla="*/ 31897 h 340242"/>
                <a:gd name="connsiteX32" fmla="*/ 2509284 w 3806456"/>
                <a:gd name="connsiteY32" fmla="*/ 21265 h 340242"/>
                <a:gd name="connsiteX33" fmla="*/ 2658139 w 3806456"/>
                <a:gd name="connsiteY33" fmla="*/ 0 h 340242"/>
                <a:gd name="connsiteX34" fmla="*/ 3009014 w 3806456"/>
                <a:gd name="connsiteY34" fmla="*/ 10632 h 340242"/>
                <a:gd name="connsiteX35" fmla="*/ 3072809 w 3806456"/>
                <a:gd name="connsiteY35" fmla="*/ 31897 h 340242"/>
                <a:gd name="connsiteX36" fmla="*/ 3104707 w 3806456"/>
                <a:gd name="connsiteY36" fmla="*/ 42530 h 340242"/>
                <a:gd name="connsiteX37" fmla="*/ 3136604 w 3806456"/>
                <a:gd name="connsiteY37" fmla="*/ 53162 h 340242"/>
                <a:gd name="connsiteX38" fmla="*/ 3179135 w 3806456"/>
                <a:gd name="connsiteY38" fmla="*/ 74428 h 340242"/>
                <a:gd name="connsiteX39" fmla="*/ 3221665 w 3806456"/>
                <a:gd name="connsiteY39" fmla="*/ 85060 h 340242"/>
                <a:gd name="connsiteX40" fmla="*/ 3285460 w 3806456"/>
                <a:gd name="connsiteY40" fmla="*/ 106325 h 340242"/>
                <a:gd name="connsiteX41" fmla="*/ 3498111 w 3806456"/>
                <a:gd name="connsiteY41" fmla="*/ 116958 h 340242"/>
                <a:gd name="connsiteX42" fmla="*/ 3540642 w 3806456"/>
                <a:gd name="connsiteY42" fmla="*/ 127590 h 340242"/>
                <a:gd name="connsiteX43" fmla="*/ 3615070 w 3806456"/>
                <a:gd name="connsiteY43" fmla="*/ 148855 h 340242"/>
                <a:gd name="connsiteX44" fmla="*/ 3753293 w 3806456"/>
                <a:gd name="connsiteY44" fmla="*/ 159488 h 340242"/>
                <a:gd name="connsiteX45" fmla="*/ 3806456 w 3806456"/>
                <a:gd name="connsiteY45" fmla="*/ 18075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06456" h="340242">
                  <a:moveTo>
                    <a:pt x="0" y="340242"/>
                  </a:moveTo>
                  <a:cubicBezTo>
                    <a:pt x="24809" y="336698"/>
                    <a:pt x="50009" y="335244"/>
                    <a:pt x="74428" y="329609"/>
                  </a:cubicBezTo>
                  <a:cubicBezTo>
                    <a:pt x="96269" y="324569"/>
                    <a:pt x="116958" y="315432"/>
                    <a:pt x="138223" y="308344"/>
                  </a:cubicBezTo>
                  <a:lnTo>
                    <a:pt x="202018" y="287079"/>
                  </a:lnTo>
                  <a:cubicBezTo>
                    <a:pt x="212651" y="283535"/>
                    <a:pt x="223043" y="279164"/>
                    <a:pt x="233916" y="276446"/>
                  </a:cubicBezTo>
                  <a:cubicBezTo>
                    <a:pt x="248093" y="272902"/>
                    <a:pt x="262449" y="270013"/>
                    <a:pt x="276446" y="265814"/>
                  </a:cubicBezTo>
                  <a:cubicBezTo>
                    <a:pt x="297916" y="259373"/>
                    <a:pt x="318977" y="251637"/>
                    <a:pt x="340242" y="244548"/>
                  </a:cubicBezTo>
                  <a:lnTo>
                    <a:pt x="404037" y="223283"/>
                  </a:lnTo>
                  <a:lnTo>
                    <a:pt x="467832" y="202018"/>
                  </a:lnTo>
                  <a:cubicBezTo>
                    <a:pt x="478465" y="198474"/>
                    <a:pt x="488857" y="194104"/>
                    <a:pt x="499730" y="191386"/>
                  </a:cubicBezTo>
                  <a:cubicBezTo>
                    <a:pt x="513907" y="187842"/>
                    <a:pt x="528263" y="184952"/>
                    <a:pt x="542260" y="180753"/>
                  </a:cubicBezTo>
                  <a:cubicBezTo>
                    <a:pt x="563730" y="174312"/>
                    <a:pt x="584791" y="166577"/>
                    <a:pt x="606056" y="159488"/>
                  </a:cubicBezTo>
                  <a:cubicBezTo>
                    <a:pt x="616688" y="155944"/>
                    <a:pt x="627080" y="151573"/>
                    <a:pt x="637953" y="148855"/>
                  </a:cubicBezTo>
                  <a:cubicBezTo>
                    <a:pt x="785406" y="111994"/>
                    <a:pt x="558083" y="168105"/>
                    <a:pt x="733646" y="127590"/>
                  </a:cubicBezTo>
                  <a:cubicBezTo>
                    <a:pt x="761073" y="121261"/>
                    <a:pt x="836527" y="100111"/>
                    <a:pt x="871870" y="95693"/>
                  </a:cubicBezTo>
                  <a:cubicBezTo>
                    <a:pt x="910714" y="90837"/>
                    <a:pt x="949842" y="88604"/>
                    <a:pt x="988828" y="85060"/>
                  </a:cubicBezTo>
                  <a:cubicBezTo>
                    <a:pt x="1084521" y="88604"/>
                    <a:pt x="1180324" y="89900"/>
                    <a:pt x="1275907" y="95693"/>
                  </a:cubicBezTo>
                  <a:cubicBezTo>
                    <a:pt x="1328196" y="98862"/>
                    <a:pt x="1336357" y="107783"/>
                    <a:pt x="1382232" y="116958"/>
                  </a:cubicBezTo>
                  <a:cubicBezTo>
                    <a:pt x="1403372" y="121186"/>
                    <a:pt x="1424839" y="123617"/>
                    <a:pt x="1446028" y="127590"/>
                  </a:cubicBezTo>
                  <a:cubicBezTo>
                    <a:pt x="1481553" y="134251"/>
                    <a:pt x="1552353" y="148855"/>
                    <a:pt x="1552353" y="148855"/>
                  </a:cubicBezTo>
                  <a:cubicBezTo>
                    <a:pt x="1601972" y="145311"/>
                    <a:pt x="1652141" y="146401"/>
                    <a:pt x="1701209" y="138223"/>
                  </a:cubicBezTo>
                  <a:cubicBezTo>
                    <a:pt x="1716843" y="135617"/>
                    <a:pt x="1729171" y="123202"/>
                    <a:pt x="1743739" y="116958"/>
                  </a:cubicBezTo>
                  <a:cubicBezTo>
                    <a:pt x="1765098" y="107804"/>
                    <a:pt x="1796579" y="101090"/>
                    <a:pt x="1818167" y="95693"/>
                  </a:cubicBezTo>
                  <a:cubicBezTo>
                    <a:pt x="1874874" y="99237"/>
                    <a:pt x="1931752" y="100671"/>
                    <a:pt x="1988288" y="106325"/>
                  </a:cubicBezTo>
                  <a:cubicBezTo>
                    <a:pt x="2013847" y="108881"/>
                    <a:pt x="2038311" y="120617"/>
                    <a:pt x="2062716" y="127590"/>
                  </a:cubicBezTo>
                  <a:cubicBezTo>
                    <a:pt x="2076767" y="131604"/>
                    <a:pt x="2091069" y="134679"/>
                    <a:pt x="2105246" y="138223"/>
                  </a:cubicBezTo>
                  <a:cubicBezTo>
                    <a:pt x="2124448" y="136089"/>
                    <a:pt x="2211244" y="130769"/>
                    <a:pt x="2243470" y="116958"/>
                  </a:cubicBezTo>
                  <a:cubicBezTo>
                    <a:pt x="2255215" y="111924"/>
                    <a:pt x="2263690" y="100883"/>
                    <a:pt x="2275367" y="95693"/>
                  </a:cubicBezTo>
                  <a:cubicBezTo>
                    <a:pt x="2295851" y="86589"/>
                    <a:pt x="2317898" y="81517"/>
                    <a:pt x="2339163" y="74428"/>
                  </a:cubicBezTo>
                  <a:lnTo>
                    <a:pt x="2371060" y="63795"/>
                  </a:lnTo>
                  <a:cubicBezTo>
                    <a:pt x="2381693" y="60251"/>
                    <a:pt x="2392933" y="58174"/>
                    <a:pt x="2402958" y="53162"/>
                  </a:cubicBezTo>
                  <a:cubicBezTo>
                    <a:pt x="2417135" y="46074"/>
                    <a:pt x="2430306" y="36451"/>
                    <a:pt x="2445488" y="31897"/>
                  </a:cubicBezTo>
                  <a:cubicBezTo>
                    <a:pt x="2466137" y="25702"/>
                    <a:pt x="2487964" y="24463"/>
                    <a:pt x="2509284" y="21265"/>
                  </a:cubicBezTo>
                  <a:lnTo>
                    <a:pt x="2658139" y="0"/>
                  </a:lnTo>
                  <a:cubicBezTo>
                    <a:pt x="2775097" y="3544"/>
                    <a:pt x="2892347" y="1658"/>
                    <a:pt x="3009014" y="10632"/>
                  </a:cubicBezTo>
                  <a:cubicBezTo>
                    <a:pt x="3031363" y="12351"/>
                    <a:pt x="3051544" y="24809"/>
                    <a:pt x="3072809" y="31897"/>
                  </a:cubicBezTo>
                  <a:lnTo>
                    <a:pt x="3104707" y="42530"/>
                  </a:lnTo>
                  <a:cubicBezTo>
                    <a:pt x="3115339" y="46074"/>
                    <a:pt x="3126580" y="48150"/>
                    <a:pt x="3136604" y="53162"/>
                  </a:cubicBezTo>
                  <a:cubicBezTo>
                    <a:pt x="3150781" y="60251"/>
                    <a:pt x="3164294" y="68863"/>
                    <a:pt x="3179135" y="74428"/>
                  </a:cubicBezTo>
                  <a:cubicBezTo>
                    <a:pt x="3192818" y="79559"/>
                    <a:pt x="3207668" y="80861"/>
                    <a:pt x="3221665" y="85060"/>
                  </a:cubicBezTo>
                  <a:cubicBezTo>
                    <a:pt x="3243135" y="91501"/>
                    <a:pt x="3263073" y="105206"/>
                    <a:pt x="3285460" y="106325"/>
                  </a:cubicBezTo>
                  <a:lnTo>
                    <a:pt x="3498111" y="116958"/>
                  </a:lnTo>
                  <a:cubicBezTo>
                    <a:pt x="3512288" y="120502"/>
                    <a:pt x="3526591" y="123575"/>
                    <a:pt x="3540642" y="127590"/>
                  </a:cubicBezTo>
                  <a:cubicBezTo>
                    <a:pt x="3567124" y="135156"/>
                    <a:pt x="3586803" y="145530"/>
                    <a:pt x="3615070" y="148855"/>
                  </a:cubicBezTo>
                  <a:cubicBezTo>
                    <a:pt x="3660964" y="154254"/>
                    <a:pt x="3707219" y="155944"/>
                    <a:pt x="3753293" y="159488"/>
                  </a:cubicBezTo>
                  <a:cubicBezTo>
                    <a:pt x="3792709" y="172627"/>
                    <a:pt x="3775166" y="165109"/>
                    <a:pt x="3806456" y="180753"/>
                  </a:cubicBezTo>
                </a:path>
              </a:pathLst>
            </a:custGeom>
            <a:noFill/>
            <a:ln w="57150" cap="flat" cmpd="sng" algn="ctr">
              <a:solidFill>
                <a:schemeClr val="accent4">
                  <a:lumMod val="60000"/>
                  <a:lumOff val="4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cxnSp>
          <p:nvCxnSpPr>
            <p:cNvPr id="56" name="AutoShape 63">
              <a:extLst>
                <a:ext uri="{FF2B5EF4-FFF2-40B4-BE49-F238E27FC236}">
                  <a16:creationId xmlns:a16="http://schemas.microsoft.com/office/drawing/2014/main" id="{5052F1DC-0047-114E-A9BC-5B61D618F3A4}"/>
                </a:ext>
              </a:extLst>
            </p:cNvPr>
            <p:cNvCxnSpPr>
              <a:cxnSpLocks noChangeShapeType="1"/>
            </p:cNvCxnSpPr>
            <p:nvPr/>
          </p:nvCxnSpPr>
          <p:spPr bwMode="auto">
            <a:xfrm>
              <a:off x="7034775" y="2406650"/>
              <a:ext cx="904313" cy="307528"/>
            </a:xfrm>
            <a:prstGeom prst="straightConnector1">
              <a:avLst/>
            </a:prstGeom>
            <a:noFill/>
            <a:ln w="57150">
              <a:solidFill>
                <a:schemeClr val="accent4">
                  <a:lumMod val="60000"/>
                  <a:lumOff val="40000"/>
                </a:schemeClr>
              </a:solidFill>
              <a:round/>
              <a:headEnd/>
              <a:tailEnd/>
            </a:ln>
          </p:spPr>
        </p:cxnSp>
      </p:grpSp>
      <p:grpSp>
        <p:nvGrpSpPr>
          <p:cNvPr id="10" name="Group 9">
            <a:extLst>
              <a:ext uri="{FF2B5EF4-FFF2-40B4-BE49-F238E27FC236}">
                <a16:creationId xmlns:a16="http://schemas.microsoft.com/office/drawing/2014/main" id="{46FF0F18-0C80-AF44-95CF-72C809BDBED6}"/>
              </a:ext>
            </a:extLst>
          </p:cNvPr>
          <p:cNvGrpSpPr/>
          <p:nvPr/>
        </p:nvGrpSpPr>
        <p:grpSpPr>
          <a:xfrm>
            <a:off x="224474" y="1259523"/>
            <a:ext cx="8463480" cy="2853644"/>
            <a:chOff x="224474" y="1259523"/>
            <a:chExt cx="8463480" cy="2853644"/>
          </a:xfrm>
        </p:grpSpPr>
        <p:sp>
          <p:nvSpPr>
            <p:cNvPr id="62" name="Freeform 51">
              <a:extLst>
                <a:ext uri="{FF2B5EF4-FFF2-40B4-BE49-F238E27FC236}">
                  <a16:creationId xmlns:a16="http://schemas.microsoft.com/office/drawing/2014/main" id="{9BF7D657-31D3-964B-A399-2D7809BBB790}"/>
                </a:ext>
              </a:extLst>
            </p:cNvPr>
            <p:cNvSpPr>
              <a:spLocks/>
            </p:cNvSpPr>
            <p:nvPr/>
          </p:nvSpPr>
          <p:spPr bwMode="auto">
            <a:xfrm rot="5400000">
              <a:off x="6791870" y="1796441"/>
              <a:ext cx="2386012" cy="1406157"/>
            </a:xfrm>
            <a:custGeom>
              <a:avLst/>
              <a:gdLst>
                <a:gd name="T0" fmla="*/ 383466 w 2128"/>
                <a:gd name="T1" fmla="*/ 1344916 h 1506"/>
                <a:gd name="T2" fmla="*/ 478772 w 2128"/>
                <a:gd name="T3" fmla="*/ 1498717 h 1506"/>
                <a:gd name="T4" fmla="*/ 597624 w 2128"/>
                <a:gd name="T5" fmla="*/ 1610980 h 1506"/>
                <a:gd name="T6" fmla="*/ 728810 w 2128"/>
                <a:gd name="T7" fmla="*/ 1674970 h 1506"/>
                <a:gd name="T8" fmla="*/ 870087 w 2128"/>
                <a:gd name="T9" fmla="*/ 1690687 h 1506"/>
                <a:gd name="T10" fmla="*/ 1008000 w 2128"/>
                <a:gd name="T11" fmla="*/ 1657008 h 1506"/>
                <a:gd name="T12" fmla="*/ 1133580 w 2128"/>
                <a:gd name="T13" fmla="*/ 1567197 h 1506"/>
                <a:gd name="T14" fmla="*/ 1246826 w 2128"/>
                <a:gd name="T15" fmla="*/ 1567197 h 1506"/>
                <a:gd name="T16" fmla="*/ 1373527 w 2128"/>
                <a:gd name="T17" fmla="*/ 1657008 h 1506"/>
                <a:gd name="T18" fmla="*/ 1515925 w 2128"/>
                <a:gd name="T19" fmla="*/ 1690687 h 1506"/>
                <a:gd name="T20" fmla="*/ 1648232 w 2128"/>
                <a:gd name="T21" fmla="*/ 1674970 h 1506"/>
                <a:gd name="T22" fmla="*/ 1783903 w 2128"/>
                <a:gd name="T23" fmla="*/ 1610980 h 1506"/>
                <a:gd name="T24" fmla="*/ 1899391 w 2128"/>
                <a:gd name="T25" fmla="*/ 1498717 h 1506"/>
                <a:gd name="T26" fmla="*/ 1994697 w 2128"/>
                <a:gd name="T27" fmla="*/ 1344916 h 1506"/>
                <a:gd name="T28" fmla="*/ 2082154 w 2128"/>
                <a:gd name="T29" fmla="*/ 1268577 h 1506"/>
                <a:gd name="T30" fmla="*/ 2184188 w 2128"/>
                <a:gd name="T31" fmla="*/ 1250614 h 1506"/>
                <a:gd name="T32" fmla="*/ 2278372 w 2128"/>
                <a:gd name="T33" fmla="*/ 1182134 h 1506"/>
                <a:gd name="T34" fmla="*/ 2344526 w 2128"/>
                <a:gd name="T35" fmla="*/ 1065380 h 1506"/>
                <a:gd name="T36" fmla="*/ 2380406 w 2128"/>
                <a:gd name="T37" fmla="*/ 922805 h 1506"/>
                <a:gd name="T38" fmla="*/ 2380406 w 2128"/>
                <a:gd name="T39" fmla="*/ 766759 h 1506"/>
                <a:gd name="T40" fmla="*/ 2344526 w 2128"/>
                <a:gd name="T41" fmla="*/ 624185 h 1506"/>
                <a:gd name="T42" fmla="*/ 2278372 w 2128"/>
                <a:gd name="T43" fmla="*/ 510799 h 1506"/>
                <a:gd name="T44" fmla="*/ 2184188 w 2128"/>
                <a:gd name="T45" fmla="*/ 437827 h 1506"/>
                <a:gd name="T46" fmla="*/ 2082154 w 2128"/>
                <a:gd name="T47" fmla="*/ 420988 h 1506"/>
                <a:gd name="T48" fmla="*/ 1994697 w 2128"/>
                <a:gd name="T49" fmla="*/ 346894 h 1506"/>
                <a:gd name="T50" fmla="*/ 1899391 w 2128"/>
                <a:gd name="T51" fmla="*/ 189725 h 1506"/>
                <a:gd name="T52" fmla="*/ 1783903 w 2128"/>
                <a:gd name="T53" fmla="*/ 76339 h 1506"/>
                <a:gd name="T54" fmla="*/ 1648232 w 2128"/>
                <a:gd name="T55" fmla="*/ 12349 h 1506"/>
                <a:gd name="T56" fmla="*/ 1515925 w 2128"/>
                <a:gd name="T57" fmla="*/ 0 h 1506"/>
                <a:gd name="T58" fmla="*/ 1373527 w 2128"/>
                <a:gd name="T59" fmla="*/ 35924 h 1506"/>
                <a:gd name="T60" fmla="*/ 1246826 w 2128"/>
                <a:gd name="T61" fmla="*/ 122367 h 1506"/>
                <a:gd name="T62" fmla="*/ 1133580 w 2128"/>
                <a:gd name="T63" fmla="*/ 122367 h 1506"/>
                <a:gd name="T64" fmla="*/ 1008000 w 2128"/>
                <a:gd name="T65" fmla="*/ 35924 h 1506"/>
                <a:gd name="T66" fmla="*/ 870087 w 2128"/>
                <a:gd name="T67" fmla="*/ 0 h 1506"/>
                <a:gd name="T68" fmla="*/ 728810 w 2128"/>
                <a:gd name="T69" fmla="*/ 12349 h 1506"/>
                <a:gd name="T70" fmla="*/ 597624 w 2128"/>
                <a:gd name="T71" fmla="*/ 76339 h 1506"/>
                <a:gd name="T72" fmla="*/ 478772 w 2128"/>
                <a:gd name="T73" fmla="*/ 189725 h 1506"/>
                <a:gd name="T74" fmla="*/ 383466 w 2128"/>
                <a:gd name="T75" fmla="*/ 346894 h 1506"/>
                <a:gd name="T76" fmla="*/ 298252 w 2128"/>
                <a:gd name="T77" fmla="*/ 420988 h 1506"/>
                <a:gd name="T78" fmla="*/ 197339 w 2128"/>
                <a:gd name="T79" fmla="*/ 437827 h 1506"/>
                <a:gd name="T80" fmla="*/ 105397 w 2128"/>
                <a:gd name="T81" fmla="*/ 510799 h 1506"/>
                <a:gd name="T82" fmla="*/ 37001 w 2128"/>
                <a:gd name="T83" fmla="*/ 624185 h 1506"/>
                <a:gd name="T84" fmla="*/ 1121 w 2128"/>
                <a:gd name="T85" fmla="*/ 766759 h 1506"/>
                <a:gd name="T86" fmla="*/ 1121 w 2128"/>
                <a:gd name="T87" fmla="*/ 922805 h 1506"/>
                <a:gd name="T88" fmla="*/ 37001 w 2128"/>
                <a:gd name="T89" fmla="*/ 1065380 h 1506"/>
                <a:gd name="T90" fmla="*/ 105397 w 2128"/>
                <a:gd name="T91" fmla="*/ 1182134 h 1506"/>
                <a:gd name="T92" fmla="*/ 197339 w 2128"/>
                <a:gd name="T93" fmla="*/ 1250614 h 1506"/>
                <a:gd name="T94" fmla="*/ 298252 w 2128"/>
                <a:gd name="T95" fmla="*/ 1268577 h 15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28"/>
                <a:gd name="T145" fmla="*/ 0 h 1506"/>
                <a:gd name="T146" fmla="*/ 2128 w 2128"/>
                <a:gd name="T147" fmla="*/ 1506 h 15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28" h="1506">
                  <a:moveTo>
                    <a:pt x="311" y="1119"/>
                  </a:moveTo>
                  <a:lnTo>
                    <a:pt x="342" y="1198"/>
                  </a:lnTo>
                  <a:lnTo>
                    <a:pt x="384" y="1270"/>
                  </a:lnTo>
                  <a:lnTo>
                    <a:pt x="427" y="1335"/>
                  </a:lnTo>
                  <a:lnTo>
                    <a:pt x="479" y="1390"/>
                  </a:lnTo>
                  <a:lnTo>
                    <a:pt x="533" y="1435"/>
                  </a:lnTo>
                  <a:lnTo>
                    <a:pt x="592" y="1468"/>
                  </a:lnTo>
                  <a:lnTo>
                    <a:pt x="650" y="1492"/>
                  </a:lnTo>
                  <a:lnTo>
                    <a:pt x="715" y="1506"/>
                  </a:lnTo>
                  <a:lnTo>
                    <a:pt x="776" y="1506"/>
                  </a:lnTo>
                  <a:lnTo>
                    <a:pt x="836" y="1497"/>
                  </a:lnTo>
                  <a:lnTo>
                    <a:pt x="899" y="1476"/>
                  </a:lnTo>
                  <a:lnTo>
                    <a:pt x="957" y="1442"/>
                  </a:lnTo>
                  <a:lnTo>
                    <a:pt x="1011" y="1396"/>
                  </a:lnTo>
                  <a:lnTo>
                    <a:pt x="1064" y="1341"/>
                  </a:lnTo>
                  <a:lnTo>
                    <a:pt x="1112" y="1396"/>
                  </a:lnTo>
                  <a:lnTo>
                    <a:pt x="1170" y="1442"/>
                  </a:lnTo>
                  <a:lnTo>
                    <a:pt x="1225" y="1476"/>
                  </a:lnTo>
                  <a:lnTo>
                    <a:pt x="1287" y="1497"/>
                  </a:lnTo>
                  <a:lnTo>
                    <a:pt x="1352" y="1506"/>
                  </a:lnTo>
                  <a:lnTo>
                    <a:pt x="1410" y="1506"/>
                  </a:lnTo>
                  <a:lnTo>
                    <a:pt x="1470" y="1492"/>
                  </a:lnTo>
                  <a:lnTo>
                    <a:pt x="1531" y="1468"/>
                  </a:lnTo>
                  <a:lnTo>
                    <a:pt x="1591" y="1435"/>
                  </a:lnTo>
                  <a:lnTo>
                    <a:pt x="1644" y="1390"/>
                  </a:lnTo>
                  <a:lnTo>
                    <a:pt x="1694" y="1335"/>
                  </a:lnTo>
                  <a:lnTo>
                    <a:pt x="1741" y="1270"/>
                  </a:lnTo>
                  <a:lnTo>
                    <a:pt x="1779" y="1198"/>
                  </a:lnTo>
                  <a:lnTo>
                    <a:pt x="1815" y="1119"/>
                  </a:lnTo>
                  <a:lnTo>
                    <a:pt x="1857" y="1130"/>
                  </a:lnTo>
                  <a:lnTo>
                    <a:pt x="1904" y="1125"/>
                  </a:lnTo>
                  <a:lnTo>
                    <a:pt x="1948" y="1114"/>
                  </a:lnTo>
                  <a:lnTo>
                    <a:pt x="1992" y="1089"/>
                  </a:lnTo>
                  <a:lnTo>
                    <a:pt x="2032" y="1053"/>
                  </a:lnTo>
                  <a:lnTo>
                    <a:pt x="2063" y="1006"/>
                  </a:lnTo>
                  <a:lnTo>
                    <a:pt x="2091" y="949"/>
                  </a:lnTo>
                  <a:lnTo>
                    <a:pt x="2108" y="888"/>
                  </a:lnTo>
                  <a:lnTo>
                    <a:pt x="2123" y="822"/>
                  </a:lnTo>
                  <a:lnTo>
                    <a:pt x="2128" y="754"/>
                  </a:lnTo>
                  <a:lnTo>
                    <a:pt x="2123" y="683"/>
                  </a:lnTo>
                  <a:lnTo>
                    <a:pt x="2108" y="616"/>
                  </a:lnTo>
                  <a:lnTo>
                    <a:pt x="2091" y="556"/>
                  </a:lnTo>
                  <a:lnTo>
                    <a:pt x="2063" y="502"/>
                  </a:lnTo>
                  <a:lnTo>
                    <a:pt x="2032" y="455"/>
                  </a:lnTo>
                  <a:lnTo>
                    <a:pt x="1992" y="419"/>
                  </a:lnTo>
                  <a:lnTo>
                    <a:pt x="1948" y="390"/>
                  </a:lnTo>
                  <a:lnTo>
                    <a:pt x="1904" y="378"/>
                  </a:lnTo>
                  <a:lnTo>
                    <a:pt x="1857" y="375"/>
                  </a:lnTo>
                  <a:lnTo>
                    <a:pt x="1815" y="389"/>
                  </a:lnTo>
                  <a:lnTo>
                    <a:pt x="1779" y="309"/>
                  </a:lnTo>
                  <a:lnTo>
                    <a:pt x="1741" y="233"/>
                  </a:lnTo>
                  <a:lnTo>
                    <a:pt x="1694" y="169"/>
                  </a:lnTo>
                  <a:lnTo>
                    <a:pt x="1644" y="117"/>
                  </a:lnTo>
                  <a:lnTo>
                    <a:pt x="1591" y="68"/>
                  </a:lnTo>
                  <a:lnTo>
                    <a:pt x="1531" y="36"/>
                  </a:lnTo>
                  <a:lnTo>
                    <a:pt x="1470" y="11"/>
                  </a:lnTo>
                  <a:lnTo>
                    <a:pt x="1410" y="0"/>
                  </a:lnTo>
                  <a:lnTo>
                    <a:pt x="1352" y="0"/>
                  </a:lnTo>
                  <a:lnTo>
                    <a:pt x="1287" y="8"/>
                  </a:lnTo>
                  <a:lnTo>
                    <a:pt x="1225" y="32"/>
                  </a:lnTo>
                  <a:lnTo>
                    <a:pt x="1170" y="66"/>
                  </a:lnTo>
                  <a:lnTo>
                    <a:pt x="1112" y="109"/>
                  </a:lnTo>
                  <a:lnTo>
                    <a:pt x="1064" y="162"/>
                  </a:lnTo>
                  <a:lnTo>
                    <a:pt x="1011" y="109"/>
                  </a:lnTo>
                  <a:lnTo>
                    <a:pt x="957" y="66"/>
                  </a:lnTo>
                  <a:lnTo>
                    <a:pt x="899" y="32"/>
                  </a:lnTo>
                  <a:lnTo>
                    <a:pt x="836" y="8"/>
                  </a:lnTo>
                  <a:lnTo>
                    <a:pt x="776" y="0"/>
                  </a:lnTo>
                  <a:lnTo>
                    <a:pt x="715" y="0"/>
                  </a:lnTo>
                  <a:lnTo>
                    <a:pt x="650" y="11"/>
                  </a:lnTo>
                  <a:lnTo>
                    <a:pt x="592" y="36"/>
                  </a:lnTo>
                  <a:lnTo>
                    <a:pt x="533" y="68"/>
                  </a:lnTo>
                  <a:lnTo>
                    <a:pt x="479" y="117"/>
                  </a:lnTo>
                  <a:lnTo>
                    <a:pt x="427" y="169"/>
                  </a:lnTo>
                  <a:lnTo>
                    <a:pt x="384" y="233"/>
                  </a:lnTo>
                  <a:lnTo>
                    <a:pt x="342" y="309"/>
                  </a:lnTo>
                  <a:lnTo>
                    <a:pt x="311" y="389"/>
                  </a:lnTo>
                  <a:lnTo>
                    <a:pt x="266" y="375"/>
                  </a:lnTo>
                  <a:lnTo>
                    <a:pt x="219" y="378"/>
                  </a:lnTo>
                  <a:lnTo>
                    <a:pt x="176" y="390"/>
                  </a:lnTo>
                  <a:lnTo>
                    <a:pt x="133" y="419"/>
                  </a:lnTo>
                  <a:lnTo>
                    <a:pt x="94" y="455"/>
                  </a:lnTo>
                  <a:lnTo>
                    <a:pt x="63" y="502"/>
                  </a:lnTo>
                  <a:lnTo>
                    <a:pt x="33" y="556"/>
                  </a:lnTo>
                  <a:lnTo>
                    <a:pt x="11" y="616"/>
                  </a:lnTo>
                  <a:lnTo>
                    <a:pt x="1" y="683"/>
                  </a:lnTo>
                  <a:lnTo>
                    <a:pt x="0" y="754"/>
                  </a:lnTo>
                  <a:lnTo>
                    <a:pt x="1" y="822"/>
                  </a:lnTo>
                  <a:lnTo>
                    <a:pt x="11" y="888"/>
                  </a:lnTo>
                  <a:lnTo>
                    <a:pt x="33" y="949"/>
                  </a:lnTo>
                  <a:lnTo>
                    <a:pt x="63" y="1006"/>
                  </a:lnTo>
                  <a:lnTo>
                    <a:pt x="94" y="1053"/>
                  </a:lnTo>
                  <a:lnTo>
                    <a:pt x="133" y="1089"/>
                  </a:lnTo>
                  <a:lnTo>
                    <a:pt x="176" y="1114"/>
                  </a:lnTo>
                  <a:lnTo>
                    <a:pt x="219" y="1125"/>
                  </a:lnTo>
                  <a:lnTo>
                    <a:pt x="266" y="1130"/>
                  </a:lnTo>
                  <a:lnTo>
                    <a:pt x="311" y="1119"/>
                  </a:lnTo>
                </a:path>
              </a:pathLst>
            </a:custGeom>
            <a:solidFill>
              <a:schemeClr val="bg1"/>
            </a:solidFill>
            <a:ln w="28575">
              <a:solidFill>
                <a:schemeClr val="hlink"/>
              </a:solidFill>
              <a:round/>
              <a:headEnd/>
              <a:tailEnd/>
            </a:ln>
          </p:spPr>
          <p:txBody>
            <a:bodyPr>
              <a:prstTxWarp prst="textNoShape">
                <a:avLst/>
              </a:prstTxWarp>
            </a:bodyPr>
            <a:lstStyle/>
            <a:p>
              <a:endParaRPr lang="en-US"/>
            </a:p>
          </p:txBody>
        </p:sp>
        <p:sp>
          <p:nvSpPr>
            <p:cNvPr id="61" name="Freeform 50">
              <a:extLst>
                <a:ext uri="{FF2B5EF4-FFF2-40B4-BE49-F238E27FC236}">
                  <a16:creationId xmlns:a16="http://schemas.microsoft.com/office/drawing/2014/main" id="{A3CC0FF5-11AB-2F4D-87F8-F83368315B61}"/>
                </a:ext>
              </a:extLst>
            </p:cNvPr>
            <p:cNvSpPr>
              <a:spLocks/>
            </p:cNvSpPr>
            <p:nvPr/>
          </p:nvSpPr>
          <p:spPr bwMode="auto">
            <a:xfrm rot="5400000">
              <a:off x="-367530" y="1851527"/>
              <a:ext cx="2853644" cy="1669636"/>
            </a:xfrm>
            <a:custGeom>
              <a:avLst/>
              <a:gdLst>
                <a:gd name="T0" fmla="*/ 383466 w 2128"/>
                <a:gd name="T1" fmla="*/ 1367647 h 1506"/>
                <a:gd name="T2" fmla="*/ 478772 w 2128"/>
                <a:gd name="T3" fmla="*/ 1524048 h 1506"/>
                <a:gd name="T4" fmla="*/ 597624 w 2128"/>
                <a:gd name="T5" fmla="*/ 1638209 h 1506"/>
                <a:gd name="T6" fmla="*/ 728810 w 2128"/>
                <a:gd name="T7" fmla="*/ 1703280 h 1506"/>
                <a:gd name="T8" fmla="*/ 870087 w 2128"/>
                <a:gd name="T9" fmla="*/ 1719263 h 1506"/>
                <a:gd name="T10" fmla="*/ 1008000 w 2128"/>
                <a:gd name="T11" fmla="*/ 1685015 h 1506"/>
                <a:gd name="T12" fmla="*/ 1133580 w 2128"/>
                <a:gd name="T13" fmla="*/ 1593686 h 1506"/>
                <a:gd name="T14" fmla="*/ 1246826 w 2128"/>
                <a:gd name="T15" fmla="*/ 1593686 h 1506"/>
                <a:gd name="T16" fmla="*/ 1373527 w 2128"/>
                <a:gd name="T17" fmla="*/ 1685015 h 1506"/>
                <a:gd name="T18" fmla="*/ 1515925 w 2128"/>
                <a:gd name="T19" fmla="*/ 1719263 h 1506"/>
                <a:gd name="T20" fmla="*/ 1648232 w 2128"/>
                <a:gd name="T21" fmla="*/ 1703280 h 1506"/>
                <a:gd name="T22" fmla="*/ 1783903 w 2128"/>
                <a:gd name="T23" fmla="*/ 1638209 h 1506"/>
                <a:gd name="T24" fmla="*/ 1899391 w 2128"/>
                <a:gd name="T25" fmla="*/ 1524048 h 1506"/>
                <a:gd name="T26" fmla="*/ 1994697 w 2128"/>
                <a:gd name="T27" fmla="*/ 1367647 h 1506"/>
                <a:gd name="T28" fmla="*/ 2082154 w 2128"/>
                <a:gd name="T29" fmla="*/ 1290018 h 1506"/>
                <a:gd name="T30" fmla="*/ 2184188 w 2128"/>
                <a:gd name="T31" fmla="*/ 1271752 h 1506"/>
                <a:gd name="T32" fmla="*/ 2278372 w 2128"/>
                <a:gd name="T33" fmla="*/ 1202114 h 1506"/>
                <a:gd name="T34" fmla="*/ 2344526 w 2128"/>
                <a:gd name="T35" fmla="*/ 1083387 h 1506"/>
                <a:gd name="T36" fmla="*/ 2380406 w 2128"/>
                <a:gd name="T37" fmla="*/ 938403 h 1506"/>
                <a:gd name="T38" fmla="*/ 2380406 w 2128"/>
                <a:gd name="T39" fmla="*/ 779719 h 1506"/>
                <a:gd name="T40" fmla="*/ 2344526 w 2128"/>
                <a:gd name="T41" fmla="*/ 634735 h 1506"/>
                <a:gd name="T42" fmla="*/ 2278372 w 2128"/>
                <a:gd name="T43" fmla="*/ 519432 h 1506"/>
                <a:gd name="T44" fmla="*/ 2184188 w 2128"/>
                <a:gd name="T45" fmla="*/ 445227 h 1506"/>
                <a:gd name="T46" fmla="*/ 2082154 w 2128"/>
                <a:gd name="T47" fmla="*/ 428103 h 1506"/>
                <a:gd name="T48" fmla="*/ 1994697 w 2128"/>
                <a:gd name="T49" fmla="*/ 352757 h 1506"/>
                <a:gd name="T50" fmla="*/ 1899391 w 2128"/>
                <a:gd name="T51" fmla="*/ 192932 h 1506"/>
                <a:gd name="T52" fmla="*/ 1783903 w 2128"/>
                <a:gd name="T53" fmla="*/ 77629 h 1506"/>
                <a:gd name="T54" fmla="*/ 1648232 w 2128"/>
                <a:gd name="T55" fmla="*/ 12558 h 1506"/>
                <a:gd name="T56" fmla="*/ 1515925 w 2128"/>
                <a:gd name="T57" fmla="*/ 0 h 1506"/>
                <a:gd name="T58" fmla="*/ 1373527 w 2128"/>
                <a:gd name="T59" fmla="*/ 36531 h 1506"/>
                <a:gd name="T60" fmla="*/ 1246826 w 2128"/>
                <a:gd name="T61" fmla="*/ 124435 h 1506"/>
                <a:gd name="T62" fmla="*/ 1133580 w 2128"/>
                <a:gd name="T63" fmla="*/ 124435 h 1506"/>
                <a:gd name="T64" fmla="*/ 1008000 w 2128"/>
                <a:gd name="T65" fmla="*/ 36531 h 1506"/>
                <a:gd name="T66" fmla="*/ 870087 w 2128"/>
                <a:gd name="T67" fmla="*/ 0 h 1506"/>
                <a:gd name="T68" fmla="*/ 728810 w 2128"/>
                <a:gd name="T69" fmla="*/ 12558 h 1506"/>
                <a:gd name="T70" fmla="*/ 597624 w 2128"/>
                <a:gd name="T71" fmla="*/ 77629 h 1506"/>
                <a:gd name="T72" fmla="*/ 478772 w 2128"/>
                <a:gd name="T73" fmla="*/ 192932 h 1506"/>
                <a:gd name="T74" fmla="*/ 383466 w 2128"/>
                <a:gd name="T75" fmla="*/ 352757 h 1506"/>
                <a:gd name="T76" fmla="*/ 298252 w 2128"/>
                <a:gd name="T77" fmla="*/ 428103 h 1506"/>
                <a:gd name="T78" fmla="*/ 197339 w 2128"/>
                <a:gd name="T79" fmla="*/ 445227 h 1506"/>
                <a:gd name="T80" fmla="*/ 105397 w 2128"/>
                <a:gd name="T81" fmla="*/ 519432 h 1506"/>
                <a:gd name="T82" fmla="*/ 37001 w 2128"/>
                <a:gd name="T83" fmla="*/ 634735 h 1506"/>
                <a:gd name="T84" fmla="*/ 1121 w 2128"/>
                <a:gd name="T85" fmla="*/ 779719 h 1506"/>
                <a:gd name="T86" fmla="*/ 1121 w 2128"/>
                <a:gd name="T87" fmla="*/ 938403 h 1506"/>
                <a:gd name="T88" fmla="*/ 37001 w 2128"/>
                <a:gd name="T89" fmla="*/ 1083387 h 1506"/>
                <a:gd name="T90" fmla="*/ 105397 w 2128"/>
                <a:gd name="T91" fmla="*/ 1202114 h 1506"/>
                <a:gd name="T92" fmla="*/ 197339 w 2128"/>
                <a:gd name="T93" fmla="*/ 1271752 h 1506"/>
                <a:gd name="T94" fmla="*/ 298252 w 2128"/>
                <a:gd name="T95" fmla="*/ 1290018 h 15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28"/>
                <a:gd name="T145" fmla="*/ 0 h 1506"/>
                <a:gd name="T146" fmla="*/ 2128 w 2128"/>
                <a:gd name="T147" fmla="*/ 1506 h 15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28" h="1506">
                  <a:moveTo>
                    <a:pt x="311" y="1119"/>
                  </a:moveTo>
                  <a:lnTo>
                    <a:pt x="342" y="1198"/>
                  </a:lnTo>
                  <a:lnTo>
                    <a:pt x="384" y="1270"/>
                  </a:lnTo>
                  <a:lnTo>
                    <a:pt x="427" y="1335"/>
                  </a:lnTo>
                  <a:lnTo>
                    <a:pt x="479" y="1390"/>
                  </a:lnTo>
                  <a:lnTo>
                    <a:pt x="533" y="1435"/>
                  </a:lnTo>
                  <a:lnTo>
                    <a:pt x="592" y="1468"/>
                  </a:lnTo>
                  <a:lnTo>
                    <a:pt x="650" y="1492"/>
                  </a:lnTo>
                  <a:lnTo>
                    <a:pt x="715" y="1506"/>
                  </a:lnTo>
                  <a:lnTo>
                    <a:pt x="776" y="1506"/>
                  </a:lnTo>
                  <a:lnTo>
                    <a:pt x="836" y="1497"/>
                  </a:lnTo>
                  <a:lnTo>
                    <a:pt x="899" y="1476"/>
                  </a:lnTo>
                  <a:lnTo>
                    <a:pt x="957" y="1442"/>
                  </a:lnTo>
                  <a:lnTo>
                    <a:pt x="1011" y="1396"/>
                  </a:lnTo>
                  <a:lnTo>
                    <a:pt x="1064" y="1341"/>
                  </a:lnTo>
                  <a:lnTo>
                    <a:pt x="1112" y="1396"/>
                  </a:lnTo>
                  <a:lnTo>
                    <a:pt x="1170" y="1442"/>
                  </a:lnTo>
                  <a:lnTo>
                    <a:pt x="1225" y="1476"/>
                  </a:lnTo>
                  <a:lnTo>
                    <a:pt x="1287" y="1497"/>
                  </a:lnTo>
                  <a:lnTo>
                    <a:pt x="1352" y="1506"/>
                  </a:lnTo>
                  <a:lnTo>
                    <a:pt x="1410" y="1506"/>
                  </a:lnTo>
                  <a:lnTo>
                    <a:pt x="1470" y="1492"/>
                  </a:lnTo>
                  <a:lnTo>
                    <a:pt x="1531" y="1468"/>
                  </a:lnTo>
                  <a:lnTo>
                    <a:pt x="1591" y="1435"/>
                  </a:lnTo>
                  <a:lnTo>
                    <a:pt x="1644" y="1390"/>
                  </a:lnTo>
                  <a:lnTo>
                    <a:pt x="1694" y="1335"/>
                  </a:lnTo>
                  <a:lnTo>
                    <a:pt x="1741" y="1270"/>
                  </a:lnTo>
                  <a:lnTo>
                    <a:pt x="1779" y="1198"/>
                  </a:lnTo>
                  <a:lnTo>
                    <a:pt x="1815" y="1119"/>
                  </a:lnTo>
                  <a:lnTo>
                    <a:pt x="1857" y="1130"/>
                  </a:lnTo>
                  <a:lnTo>
                    <a:pt x="1904" y="1125"/>
                  </a:lnTo>
                  <a:lnTo>
                    <a:pt x="1948" y="1114"/>
                  </a:lnTo>
                  <a:lnTo>
                    <a:pt x="1992" y="1089"/>
                  </a:lnTo>
                  <a:lnTo>
                    <a:pt x="2032" y="1053"/>
                  </a:lnTo>
                  <a:lnTo>
                    <a:pt x="2063" y="1006"/>
                  </a:lnTo>
                  <a:lnTo>
                    <a:pt x="2091" y="949"/>
                  </a:lnTo>
                  <a:lnTo>
                    <a:pt x="2108" y="888"/>
                  </a:lnTo>
                  <a:lnTo>
                    <a:pt x="2123" y="822"/>
                  </a:lnTo>
                  <a:lnTo>
                    <a:pt x="2128" y="754"/>
                  </a:lnTo>
                  <a:lnTo>
                    <a:pt x="2123" y="683"/>
                  </a:lnTo>
                  <a:lnTo>
                    <a:pt x="2108" y="616"/>
                  </a:lnTo>
                  <a:lnTo>
                    <a:pt x="2091" y="556"/>
                  </a:lnTo>
                  <a:lnTo>
                    <a:pt x="2063" y="502"/>
                  </a:lnTo>
                  <a:lnTo>
                    <a:pt x="2032" y="455"/>
                  </a:lnTo>
                  <a:lnTo>
                    <a:pt x="1992" y="419"/>
                  </a:lnTo>
                  <a:lnTo>
                    <a:pt x="1948" y="390"/>
                  </a:lnTo>
                  <a:lnTo>
                    <a:pt x="1904" y="378"/>
                  </a:lnTo>
                  <a:lnTo>
                    <a:pt x="1857" y="375"/>
                  </a:lnTo>
                  <a:lnTo>
                    <a:pt x="1815" y="389"/>
                  </a:lnTo>
                  <a:lnTo>
                    <a:pt x="1779" y="309"/>
                  </a:lnTo>
                  <a:lnTo>
                    <a:pt x="1741" y="233"/>
                  </a:lnTo>
                  <a:lnTo>
                    <a:pt x="1694" y="169"/>
                  </a:lnTo>
                  <a:lnTo>
                    <a:pt x="1644" y="117"/>
                  </a:lnTo>
                  <a:lnTo>
                    <a:pt x="1591" y="68"/>
                  </a:lnTo>
                  <a:lnTo>
                    <a:pt x="1531" y="36"/>
                  </a:lnTo>
                  <a:lnTo>
                    <a:pt x="1470" y="11"/>
                  </a:lnTo>
                  <a:lnTo>
                    <a:pt x="1410" y="0"/>
                  </a:lnTo>
                  <a:lnTo>
                    <a:pt x="1352" y="0"/>
                  </a:lnTo>
                  <a:lnTo>
                    <a:pt x="1287" y="8"/>
                  </a:lnTo>
                  <a:lnTo>
                    <a:pt x="1225" y="32"/>
                  </a:lnTo>
                  <a:lnTo>
                    <a:pt x="1170" y="66"/>
                  </a:lnTo>
                  <a:lnTo>
                    <a:pt x="1112" y="109"/>
                  </a:lnTo>
                  <a:lnTo>
                    <a:pt x="1064" y="162"/>
                  </a:lnTo>
                  <a:lnTo>
                    <a:pt x="1011" y="109"/>
                  </a:lnTo>
                  <a:lnTo>
                    <a:pt x="957" y="66"/>
                  </a:lnTo>
                  <a:lnTo>
                    <a:pt x="899" y="32"/>
                  </a:lnTo>
                  <a:lnTo>
                    <a:pt x="836" y="8"/>
                  </a:lnTo>
                  <a:lnTo>
                    <a:pt x="776" y="0"/>
                  </a:lnTo>
                  <a:lnTo>
                    <a:pt x="715" y="0"/>
                  </a:lnTo>
                  <a:lnTo>
                    <a:pt x="650" y="11"/>
                  </a:lnTo>
                  <a:lnTo>
                    <a:pt x="592" y="36"/>
                  </a:lnTo>
                  <a:lnTo>
                    <a:pt x="533" y="68"/>
                  </a:lnTo>
                  <a:lnTo>
                    <a:pt x="479" y="117"/>
                  </a:lnTo>
                  <a:lnTo>
                    <a:pt x="427" y="169"/>
                  </a:lnTo>
                  <a:lnTo>
                    <a:pt x="384" y="233"/>
                  </a:lnTo>
                  <a:lnTo>
                    <a:pt x="342" y="309"/>
                  </a:lnTo>
                  <a:lnTo>
                    <a:pt x="311" y="389"/>
                  </a:lnTo>
                  <a:lnTo>
                    <a:pt x="266" y="375"/>
                  </a:lnTo>
                  <a:lnTo>
                    <a:pt x="219" y="378"/>
                  </a:lnTo>
                  <a:lnTo>
                    <a:pt x="176" y="390"/>
                  </a:lnTo>
                  <a:lnTo>
                    <a:pt x="133" y="419"/>
                  </a:lnTo>
                  <a:lnTo>
                    <a:pt x="94" y="455"/>
                  </a:lnTo>
                  <a:lnTo>
                    <a:pt x="63" y="502"/>
                  </a:lnTo>
                  <a:lnTo>
                    <a:pt x="33" y="556"/>
                  </a:lnTo>
                  <a:lnTo>
                    <a:pt x="11" y="616"/>
                  </a:lnTo>
                  <a:lnTo>
                    <a:pt x="1" y="683"/>
                  </a:lnTo>
                  <a:lnTo>
                    <a:pt x="0" y="754"/>
                  </a:lnTo>
                  <a:lnTo>
                    <a:pt x="1" y="822"/>
                  </a:lnTo>
                  <a:lnTo>
                    <a:pt x="11" y="888"/>
                  </a:lnTo>
                  <a:lnTo>
                    <a:pt x="33" y="949"/>
                  </a:lnTo>
                  <a:lnTo>
                    <a:pt x="63" y="1006"/>
                  </a:lnTo>
                  <a:lnTo>
                    <a:pt x="94" y="1053"/>
                  </a:lnTo>
                  <a:lnTo>
                    <a:pt x="133" y="1089"/>
                  </a:lnTo>
                  <a:lnTo>
                    <a:pt x="176" y="1114"/>
                  </a:lnTo>
                  <a:lnTo>
                    <a:pt x="219" y="1125"/>
                  </a:lnTo>
                  <a:lnTo>
                    <a:pt x="266" y="1130"/>
                  </a:lnTo>
                  <a:lnTo>
                    <a:pt x="311" y="1119"/>
                  </a:lnTo>
                </a:path>
              </a:pathLst>
            </a:custGeom>
            <a:noFill/>
            <a:ln w="25400">
              <a:solidFill>
                <a:srgbClr val="0000FF"/>
              </a:solidFill>
              <a:round/>
              <a:headEnd/>
              <a:tailEnd/>
            </a:ln>
          </p:spPr>
          <p:txBody>
            <a:bodyPr>
              <a:prstTxWarp prst="textNoShape">
                <a:avLst/>
              </a:prstTxWarp>
            </a:bodyPr>
            <a:lstStyle/>
            <a:p>
              <a:endParaRPr lang="en-US"/>
            </a:p>
          </p:txBody>
        </p:sp>
      </p:grpSp>
      <p:grpSp>
        <p:nvGrpSpPr>
          <p:cNvPr id="12" name="Group 11">
            <a:extLst>
              <a:ext uri="{FF2B5EF4-FFF2-40B4-BE49-F238E27FC236}">
                <a16:creationId xmlns:a16="http://schemas.microsoft.com/office/drawing/2014/main" id="{495AC489-5522-564C-B53F-4742C1F245A7}"/>
              </a:ext>
            </a:extLst>
          </p:cNvPr>
          <p:cNvGrpSpPr/>
          <p:nvPr/>
        </p:nvGrpSpPr>
        <p:grpSpPr>
          <a:xfrm>
            <a:off x="1607574" y="1247775"/>
            <a:ext cx="7536939" cy="2989263"/>
            <a:chOff x="1607574" y="1247775"/>
            <a:chExt cx="7536939" cy="2989263"/>
          </a:xfrm>
        </p:grpSpPr>
        <p:grpSp>
          <p:nvGrpSpPr>
            <p:cNvPr id="3" name="Group 43"/>
            <p:cNvGrpSpPr>
              <a:grpSpLocks/>
            </p:cNvGrpSpPr>
            <p:nvPr/>
          </p:nvGrpSpPr>
          <p:grpSpPr bwMode="auto">
            <a:xfrm>
              <a:off x="1956312" y="1247775"/>
              <a:ext cx="7188201" cy="2989263"/>
              <a:chOff x="1056" y="960"/>
              <a:chExt cx="4528" cy="1883"/>
            </a:xfrm>
          </p:grpSpPr>
          <p:cxnSp>
            <p:nvCxnSpPr>
              <p:cNvPr id="49174" name="AutoShape 33"/>
              <p:cNvCxnSpPr>
                <a:cxnSpLocks noChangeShapeType="1"/>
                <a:stCxn id="213028" idx="2"/>
              </p:cNvCxnSpPr>
              <p:nvPr/>
            </p:nvCxnSpPr>
            <p:spPr bwMode="auto">
              <a:xfrm>
                <a:off x="2063" y="1776"/>
                <a:ext cx="1444" cy="0"/>
              </a:xfrm>
              <a:prstGeom prst="straightConnector1">
                <a:avLst/>
              </a:prstGeom>
              <a:noFill/>
              <a:ln w="57150">
                <a:solidFill>
                  <a:schemeClr val="tx1"/>
                </a:solidFill>
                <a:round/>
                <a:headEnd/>
                <a:tailEnd/>
              </a:ln>
            </p:spPr>
          </p:cxnSp>
          <p:sp>
            <p:nvSpPr>
              <p:cNvPr id="213026" name="Cloud"/>
              <p:cNvSpPr>
                <a:spLocks noChangeAspect="1" noEditPoints="1" noChangeArrowheads="1"/>
              </p:cNvSpPr>
              <p:nvPr/>
            </p:nvSpPr>
            <p:spPr bwMode="auto">
              <a:xfrm>
                <a:off x="3563" y="1392"/>
                <a:ext cx="1008" cy="76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2700">
                <a:solidFill>
                  <a:srgbClr val="000000"/>
                </a:solidFill>
                <a:miter lim="800000"/>
                <a:headEnd/>
                <a:tailEnd/>
              </a:ln>
              <a:effectLst/>
            </p:spPr>
            <p:txBody>
              <a:bodyPr lIns="101882" tIns="50941" rIns="101882" bIns="50941">
                <a:prstTxWarp prst="textNoShape">
                  <a:avLst/>
                </a:prstTxWarp>
              </a:bodyPr>
              <a:lstStyle/>
              <a:p>
                <a:pPr defTabSz="1019175">
                  <a:defRPr/>
                </a:pPr>
                <a:r>
                  <a:rPr lang="en-US" sz="2700">
                    <a:latin typeface="Times New Roman" charset="0"/>
                  </a:rPr>
                  <a:t>ISP C</a:t>
                </a:r>
              </a:p>
            </p:txBody>
          </p:sp>
          <p:cxnSp>
            <p:nvCxnSpPr>
              <p:cNvPr id="49176" name="AutoShape 35"/>
              <p:cNvCxnSpPr>
                <a:cxnSpLocks noChangeShapeType="1"/>
                <a:stCxn id="213034" idx="2"/>
                <a:endCxn id="213026" idx="3"/>
              </p:cNvCxnSpPr>
              <p:nvPr/>
            </p:nvCxnSpPr>
            <p:spPr bwMode="auto">
              <a:xfrm>
                <a:off x="3359" y="1272"/>
                <a:ext cx="708" cy="164"/>
              </a:xfrm>
              <a:prstGeom prst="straightConnector1">
                <a:avLst/>
              </a:prstGeom>
              <a:noFill/>
              <a:ln w="57150">
                <a:solidFill>
                  <a:schemeClr val="tx1"/>
                </a:solidFill>
                <a:round/>
                <a:headEnd/>
                <a:tailEnd/>
              </a:ln>
            </p:spPr>
          </p:cxnSp>
          <p:sp>
            <p:nvSpPr>
              <p:cNvPr id="213028" name="Cloud"/>
              <p:cNvSpPr>
                <a:spLocks noChangeAspect="1" noEditPoints="1" noChangeArrowheads="1"/>
              </p:cNvSpPr>
              <p:nvPr/>
            </p:nvSpPr>
            <p:spPr bwMode="auto">
              <a:xfrm>
                <a:off x="1056" y="1440"/>
                <a:ext cx="1008" cy="6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2700">
                <a:solidFill>
                  <a:srgbClr val="000000"/>
                </a:solidFill>
                <a:miter lim="800000"/>
                <a:headEnd/>
                <a:tailEnd/>
              </a:ln>
              <a:effectLst>
                <a:outerShdw blurRad="63500" dist="107763" dir="2700000" algn="ctr" rotWithShape="0">
                  <a:srgbClr val="000000">
                    <a:alpha val="50000"/>
                  </a:srgbClr>
                </a:outerShdw>
              </a:effectLst>
            </p:spPr>
            <p:txBody>
              <a:bodyPr lIns="101882" tIns="50941" rIns="101882" bIns="50941">
                <a:prstTxWarp prst="textNoShape">
                  <a:avLst/>
                </a:prstTxWarp>
              </a:bodyPr>
              <a:lstStyle/>
              <a:p>
                <a:pPr defTabSz="1019175">
                  <a:defRPr/>
                </a:pPr>
                <a:r>
                  <a:rPr lang="en-US" sz="2700">
                    <a:latin typeface="Times New Roman" charset="0"/>
                  </a:rPr>
                  <a:t>ISP A</a:t>
                </a:r>
              </a:p>
            </p:txBody>
          </p:sp>
          <p:cxnSp>
            <p:nvCxnSpPr>
              <p:cNvPr id="49178" name="AutoShape 37"/>
              <p:cNvCxnSpPr>
                <a:cxnSpLocks noChangeShapeType="1"/>
                <a:endCxn id="213034" idx="0"/>
              </p:cNvCxnSpPr>
              <p:nvPr/>
            </p:nvCxnSpPr>
            <p:spPr bwMode="auto">
              <a:xfrm flipV="1">
                <a:off x="1584" y="1272"/>
                <a:ext cx="771" cy="192"/>
              </a:xfrm>
              <a:prstGeom prst="straightConnector1">
                <a:avLst/>
              </a:prstGeom>
              <a:noFill/>
              <a:ln w="57150">
                <a:solidFill>
                  <a:schemeClr val="tx1"/>
                </a:solidFill>
                <a:round/>
                <a:headEnd/>
                <a:tailEnd/>
              </a:ln>
            </p:spPr>
          </p:cxnSp>
          <p:cxnSp>
            <p:nvCxnSpPr>
              <p:cNvPr id="49179" name="AutoShape 38"/>
              <p:cNvCxnSpPr>
                <a:cxnSpLocks noChangeShapeType="1"/>
                <a:stCxn id="213028" idx="1"/>
                <a:endCxn id="213031" idx="0"/>
              </p:cNvCxnSpPr>
              <p:nvPr/>
            </p:nvCxnSpPr>
            <p:spPr bwMode="auto">
              <a:xfrm>
                <a:off x="1560" y="2111"/>
                <a:ext cx="611" cy="261"/>
              </a:xfrm>
              <a:prstGeom prst="straightConnector1">
                <a:avLst/>
              </a:prstGeom>
              <a:noFill/>
              <a:ln w="57150">
                <a:solidFill>
                  <a:schemeClr val="tx1"/>
                </a:solidFill>
                <a:round/>
                <a:headEnd/>
                <a:tailEnd/>
              </a:ln>
            </p:spPr>
          </p:cxnSp>
          <p:sp>
            <p:nvSpPr>
              <p:cNvPr id="213033" name="Cloud"/>
              <p:cNvSpPr>
                <a:spLocks noChangeAspect="1" noEditPoints="1" noChangeArrowheads="1"/>
              </p:cNvSpPr>
              <p:nvPr/>
            </p:nvSpPr>
            <p:spPr bwMode="auto">
              <a:xfrm>
                <a:off x="2352" y="1488"/>
                <a:ext cx="1008" cy="62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2700">
                <a:solidFill>
                  <a:srgbClr val="000000"/>
                </a:solidFill>
                <a:miter lim="800000"/>
                <a:headEnd/>
                <a:tailEnd/>
              </a:ln>
              <a:effectLst>
                <a:outerShdw blurRad="63500" dist="107763" dir="2700000" algn="ctr" rotWithShape="0">
                  <a:srgbClr val="000000">
                    <a:alpha val="50000"/>
                  </a:srgbClr>
                </a:outerShdw>
              </a:effectLst>
            </p:spPr>
            <p:txBody>
              <a:bodyPr lIns="101882" tIns="50941" rIns="101882" bIns="50941">
                <a:prstTxWarp prst="textNoShape">
                  <a:avLst/>
                </a:prstTxWarp>
              </a:bodyPr>
              <a:lstStyle/>
              <a:p>
                <a:pPr defTabSz="1019175">
                  <a:defRPr/>
                </a:pPr>
                <a:r>
                  <a:rPr lang="en-US" sz="2700">
                    <a:latin typeface="Times New Roman" charset="0"/>
                  </a:rPr>
                  <a:t>ISP E</a:t>
                </a:r>
              </a:p>
            </p:txBody>
          </p:sp>
          <p:sp>
            <p:nvSpPr>
              <p:cNvPr id="213034" name="Cloud"/>
              <p:cNvSpPr>
                <a:spLocks noChangeAspect="1" noEditPoints="1" noChangeArrowheads="1"/>
              </p:cNvSpPr>
              <p:nvPr/>
            </p:nvSpPr>
            <p:spPr bwMode="auto">
              <a:xfrm>
                <a:off x="2352" y="960"/>
                <a:ext cx="1008" cy="62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2700">
                <a:solidFill>
                  <a:srgbClr val="000000"/>
                </a:solidFill>
                <a:miter lim="800000"/>
                <a:headEnd/>
                <a:tailEnd/>
              </a:ln>
              <a:effectLst>
                <a:outerShdw blurRad="63500" dist="107763" dir="2700000" algn="ctr" rotWithShape="0">
                  <a:srgbClr val="000000">
                    <a:alpha val="50000"/>
                  </a:srgbClr>
                </a:outerShdw>
              </a:effectLst>
            </p:spPr>
            <p:txBody>
              <a:bodyPr lIns="101882" tIns="50941" rIns="101882" bIns="50941">
                <a:prstTxWarp prst="textNoShape">
                  <a:avLst/>
                </a:prstTxWarp>
              </a:bodyPr>
              <a:lstStyle/>
              <a:p>
                <a:pPr defTabSz="1019175">
                  <a:defRPr/>
                </a:pPr>
                <a:r>
                  <a:rPr lang="en-US" sz="2700">
                    <a:latin typeface="Times New Roman" charset="0"/>
                  </a:rPr>
                  <a:t>ISP B</a:t>
                </a:r>
              </a:p>
            </p:txBody>
          </p:sp>
          <p:sp>
            <p:nvSpPr>
              <p:cNvPr id="213031" name="Cloud"/>
              <p:cNvSpPr>
                <a:spLocks noChangeAspect="1" noEditPoints="1" noChangeArrowheads="1"/>
              </p:cNvSpPr>
              <p:nvPr/>
            </p:nvSpPr>
            <p:spPr bwMode="auto">
              <a:xfrm>
                <a:off x="2160" y="1902"/>
                <a:ext cx="3424" cy="94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5400">
                <a:solidFill>
                  <a:schemeClr val="accent1"/>
                </a:solidFill>
                <a:miter lim="800000"/>
                <a:headEnd/>
                <a:tailEnd/>
              </a:ln>
              <a:effectLst>
                <a:outerShdw blurRad="63500" dist="107763" dir="2700000" algn="ctr" rotWithShape="0">
                  <a:srgbClr val="000000">
                    <a:alpha val="50000"/>
                  </a:srgbClr>
                </a:outerShdw>
              </a:effectLst>
            </p:spPr>
            <p:txBody>
              <a:bodyPr wrap="none" lIns="101882" tIns="50941" rIns="101882" bIns="50941" anchor="ctr" anchorCtr="0">
                <a:prstTxWarp prst="textNoShape">
                  <a:avLst/>
                </a:prstTxWarp>
              </a:bodyPr>
              <a:lstStyle/>
              <a:p>
                <a:pPr algn="ctr" defTabSz="1019175">
                  <a:defRPr/>
                </a:pPr>
                <a:r>
                  <a:rPr lang="en-US" b="1" dirty="0">
                    <a:latin typeface="Times New Roman" charset="0"/>
                  </a:rPr>
                  <a:t>“</a:t>
                </a:r>
                <a:r>
                  <a:rPr lang="en-US" sz="2000" b="1"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BIG COMPANY’s network</a:t>
                </a:r>
                <a:r>
                  <a:rPr lang="en-US" b="1" dirty="0">
                    <a:latin typeface="Times New Roman" charset="0"/>
                  </a:rPr>
                  <a:t>” </a:t>
                </a:r>
              </a:p>
            </p:txBody>
          </p:sp>
        </p:grpSp>
        <p:cxnSp>
          <p:nvCxnSpPr>
            <p:cNvPr id="11" name="Straight Connector 10">
              <a:extLst>
                <a:ext uri="{FF2B5EF4-FFF2-40B4-BE49-F238E27FC236}">
                  <a16:creationId xmlns:a16="http://schemas.microsoft.com/office/drawing/2014/main" id="{5185AF75-2A55-2849-B421-477FFD411FD2}"/>
                </a:ext>
              </a:extLst>
            </p:cNvPr>
            <p:cNvCxnSpPr/>
            <p:nvPr/>
          </p:nvCxnSpPr>
          <p:spPr bwMode="auto">
            <a:xfrm>
              <a:off x="1607574" y="3598606"/>
              <a:ext cx="2241755" cy="0"/>
            </a:xfrm>
            <a:prstGeom prst="line">
              <a:avLst/>
            </a:prstGeom>
            <a:noFill/>
            <a:ln w="38100" cap="flat" cmpd="sng" algn="ctr">
              <a:solidFill>
                <a:schemeClr val="accent1"/>
              </a:solidFill>
              <a:prstDash val="solid"/>
              <a:round/>
              <a:headEnd type="none" w="med" len="med"/>
              <a:tailEnd type="none" w="med" len="med"/>
            </a:ln>
            <a:effectLst/>
          </p:spPr>
        </p:cxnSp>
      </p:grpSp>
      <p:pic>
        <p:nvPicPr>
          <p:cNvPr id="58" name="Picture 60">
            <a:extLst>
              <a:ext uri="{FF2B5EF4-FFF2-40B4-BE49-F238E27FC236}">
                <a16:creationId xmlns:a16="http://schemas.microsoft.com/office/drawing/2014/main" id="{DAA9202D-B261-A649-8E30-5EC330303246}"/>
              </a:ext>
            </a:extLst>
          </p:cNvPr>
          <p:cNvPicPr>
            <a:picLocks noChangeAspect="1" noChangeArrowheads="1"/>
          </p:cNvPicPr>
          <p:nvPr/>
        </p:nvPicPr>
        <p:blipFill>
          <a:blip r:embed="rId3"/>
          <a:srcRect/>
          <a:stretch>
            <a:fillRect/>
          </a:stretch>
        </p:blipFill>
        <p:spPr bwMode="auto">
          <a:xfrm>
            <a:off x="626768" y="2325642"/>
            <a:ext cx="1255195" cy="1099665"/>
          </a:xfrm>
          <a:prstGeom prst="rect">
            <a:avLst/>
          </a:prstGeom>
          <a:noFill/>
          <a:ln w="9525">
            <a:noFill/>
            <a:miter lim="800000"/>
            <a:headEnd/>
            <a:tailEnd/>
          </a:ln>
        </p:spPr>
      </p:pic>
      <p:grpSp>
        <p:nvGrpSpPr>
          <p:cNvPr id="63" name="Group 5">
            <a:extLst>
              <a:ext uri="{FF2B5EF4-FFF2-40B4-BE49-F238E27FC236}">
                <a16:creationId xmlns:a16="http://schemas.microsoft.com/office/drawing/2014/main" id="{2630DC47-F6F6-3D48-8E7D-D27CC69A55E3}"/>
              </a:ext>
            </a:extLst>
          </p:cNvPr>
          <p:cNvGrpSpPr>
            <a:grpSpLocks/>
          </p:cNvGrpSpPr>
          <p:nvPr/>
        </p:nvGrpSpPr>
        <p:grpSpPr bwMode="auto">
          <a:xfrm>
            <a:off x="8462822" y="-18472"/>
            <a:ext cx="662306" cy="1891455"/>
            <a:chOff x="2941" y="765"/>
            <a:chExt cx="1499" cy="2101"/>
          </a:xfrm>
        </p:grpSpPr>
        <p:sp>
          <p:nvSpPr>
            <p:cNvPr id="64" name="Rectangle 6">
              <a:extLst>
                <a:ext uri="{FF2B5EF4-FFF2-40B4-BE49-F238E27FC236}">
                  <a16:creationId xmlns:a16="http://schemas.microsoft.com/office/drawing/2014/main" id="{9C5C91D9-78AB-9E48-942C-2F1A4C5804A2}"/>
                </a:ext>
              </a:extLst>
            </p:cNvPr>
            <p:cNvSpPr>
              <a:spLocks noChangeArrowheads="1"/>
            </p:cNvSpPr>
            <p:nvPr/>
          </p:nvSpPr>
          <p:spPr bwMode="auto">
            <a:xfrm>
              <a:off x="3080" y="888"/>
              <a:ext cx="1192" cy="1928"/>
            </a:xfrm>
            <a:prstGeom prst="rect">
              <a:avLst/>
            </a:prstGeom>
            <a:solidFill>
              <a:schemeClr val="bg1"/>
            </a:solidFill>
            <a:ln w="38100">
              <a:solidFill>
                <a:schemeClr val="accent2"/>
              </a:solidFill>
              <a:miter lim="800000"/>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5" name="Text Box 7">
              <a:extLst>
                <a:ext uri="{FF2B5EF4-FFF2-40B4-BE49-F238E27FC236}">
                  <a16:creationId xmlns:a16="http://schemas.microsoft.com/office/drawing/2014/main" id="{098F5F31-F8A4-1D41-A265-F7A32BACF4EF}"/>
                </a:ext>
              </a:extLst>
            </p:cNvPr>
            <p:cNvSpPr txBox="1">
              <a:spLocks noChangeArrowheads="1"/>
            </p:cNvSpPr>
            <p:nvPr/>
          </p:nvSpPr>
          <p:spPr bwMode="auto">
            <a:xfrm>
              <a:off x="2941" y="765"/>
              <a:ext cx="1499" cy="2101"/>
            </a:xfrm>
            <a:prstGeom prst="rect">
              <a:avLst/>
            </a:prstGeom>
            <a:noFill/>
            <a:ln w="9525">
              <a:noFill/>
              <a:miter lim="800000"/>
              <a:headEnd/>
              <a:tailEnd/>
            </a:ln>
          </p:spPr>
          <p:txBody>
            <a:bodyPr wrap="none">
              <a:prstTxWarp prst="textNoShape">
                <a:avLst/>
              </a:prstTxWarp>
              <a:spAutoFit/>
            </a:bodyPr>
            <a:lstStyle/>
            <a:p>
              <a:pPr algn="ctr">
                <a:lnSpc>
                  <a:spcPct val="15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apps</a:t>
              </a:r>
            </a:p>
            <a:p>
              <a:pPr algn="ctr">
                <a:lnSpc>
                  <a:spcPct val="15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trans</a:t>
              </a:r>
            </a:p>
            <a:p>
              <a:pPr algn="ctr">
                <a:lnSpc>
                  <a:spcPct val="150000"/>
                </a:lnSpc>
              </a:pPr>
              <a:r>
                <a:rPr lang="en-US" sz="16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net</a:t>
              </a:r>
            </a:p>
            <a:p>
              <a:pPr algn="ctr">
                <a:lnSpc>
                  <a:spcPct val="15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link</a:t>
              </a:r>
            </a:p>
            <a:p>
              <a:pPr algn="ctr">
                <a:lnSpc>
                  <a:spcPct val="150000"/>
                </a:lnSpc>
              </a:pPr>
              <a:r>
                <a:rPr lang="en-US" sz="1600" dirty="0" err="1">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phy</a:t>
              </a:r>
              <a:endParaRPr lang="en-US" sz="1600"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6" name="Line 8">
              <a:extLst>
                <a:ext uri="{FF2B5EF4-FFF2-40B4-BE49-F238E27FC236}">
                  <a16:creationId xmlns:a16="http://schemas.microsoft.com/office/drawing/2014/main" id="{992C36CB-097A-6143-8AA9-AD4716A890C7}"/>
                </a:ext>
              </a:extLst>
            </p:cNvPr>
            <p:cNvSpPr>
              <a:spLocks noChangeShapeType="1"/>
            </p:cNvSpPr>
            <p:nvPr/>
          </p:nvSpPr>
          <p:spPr bwMode="auto">
            <a:xfrm>
              <a:off x="3092" y="1277"/>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7" name="Line 9">
              <a:extLst>
                <a:ext uri="{FF2B5EF4-FFF2-40B4-BE49-F238E27FC236}">
                  <a16:creationId xmlns:a16="http://schemas.microsoft.com/office/drawing/2014/main" id="{1423DE0B-7B12-6F40-8022-A38D520085E9}"/>
                </a:ext>
              </a:extLst>
            </p:cNvPr>
            <p:cNvSpPr>
              <a:spLocks noChangeShapeType="1"/>
            </p:cNvSpPr>
            <p:nvPr/>
          </p:nvSpPr>
          <p:spPr bwMode="auto">
            <a:xfrm>
              <a:off x="3100" y="1650"/>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8" name="Line 10">
              <a:extLst>
                <a:ext uri="{FF2B5EF4-FFF2-40B4-BE49-F238E27FC236}">
                  <a16:creationId xmlns:a16="http://schemas.microsoft.com/office/drawing/2014/main" id="{982BE67F-2A99-1B40-8978-65F868478645}"/>
                </a:ext>
              </a:extLst>
            </p:cNvPr>
            <p:cNvSpPr>
              <a:spLocks noChangeShapeType="1"/>
            </p:cNvSpPr>
            <p:nvPr/>
          </p:nvSpPr>
          <p:spPr bwMode="auto">
            <a:xfrm>
              <a:off x="3116" y="2039"/>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9" name="Line 11">
              <a:extLst>
                <a:ext uri="{FF2B5EF4-FFF2-40B4-BE49-F238E27FC236}">
                  <a16:creationId xmlns:a16="http://schemas.microsoft.com/office/drawing/2014/main" id="{A0A4C4DB-9CF3-924F-BA0B-87ECA9A900E4}"/>
                </a:ext>
              </a:extLst>
            </p:cNvPr>
            <p:cNvSpPr>
              <a:spLocks noChangeShapeType="1"/>
            </p:cNvSpPr>
            <p:nvPr/>
          </p:nvSpPr>
          <p:spPr bwMode="auto">
            <a:xfrm>
              <a:off x="3078" y="2420"/>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70" name="Group 36">
            <a:extLst>
              <a:ext uri="{FF2B5EF4-FFF2-40B4-BE49-F238E27FC236}">
                <a16:creationId xmlns:a16="http://schemas.microsoft.com/office/drawing/2014/main" id="{5C86F165-D4FA-E740-AB48-CDF8A68B5386}"/>
              </a:ext>
            </a:extLst>
          </p:cNvPr>
          <p:cNvGrpSpPr>
            <a:grpSpLocks/>
          </p:cNvGrpSpPr>
          <p:nvPr/>
        </p:nvGrpSpPr>
        <p:grpSpPr bwMode="auto">
          <a:xfrm>
            <a:off x="7461124" y="2256978"/>
            <a:ext cx="628650" cy="1250950"/>
            <a:chOff x="1457" y="1174"/>
            <a:chExt cx="396" cy="788"/>
          </a:xfrm>
        </p:grpSpPr>
        <p:sp>
          <p:nvSpPr>
            <p:cNvPr id="71" name="Rectangle 37">
              <a:extLst>
                <a:ext uri="{FF2B5EF4-FFF2-40B4-BE49-F238E27FC236}">
                  <a16:creationId xmlns:a16="http://schemas.microsoft.com/office/drawing/2014/main" id="{6D4754B9-68D2-EC4A-B02D-B1C9A6400613}"/>
                </a:ext>
              </a:extLst>
            </p:cNvPr>
            <p:cNvSpPr>
              <a:spLocks noChangeArrowheads="1"/>
            </p:cNvSpPr>
            <p:nvPr/>
          </p:nvSpPr>
          <p:spPr bwMode="auto">
            <a:xfrm>
              <a:off x="1461" y="1178"/>
              <a:ext cx="232" cy="784"/>
            </a:xfrm>
            <a:prstGeom prst="rect">
              <a:avLst/>
            </a:prstGeom>
            <a:solidFill>
              <a:srgbClr val="3399CC"/>
            </a:solidFill>
            <a:ln w="9525">
              <a:noFill/>
              <a:miter lim="800000"/>
              <a:headEnd/>
              <a:tailEnd/>
            </a:ln>
          </p:spPr>
          <p:txBody>
            <a:bodyPr>
              <a:prstTxWarp prst="textNoShape">
                <a:avLst/>
              </a:prstTxWarp>
            </a:bodyPr>
            <a:lstStyle/>
            <a:p>
              <a:endParaRPr lang="en-US"/>
            </a:p>
          </p:txBody>
        </p:sp>
        <p:sp>
          <p:nvSpPr>
            <p:cNvPr id="72" name="Freeform 38">
              <a:extLst>
                <a:ext uri="{FF2B5EF4-FFF2-40B4-BE49-F238E27FC236}">
                  <a16:creationId xmlns:a16="http://schemas.microsoft.com/office/drawing/2014/main" id="{EE927100-A1A7-534A-B6E5-578A84D0DD9C}"/>
                </a:ext>
              </a:extLst>
            </p:cNvPr>
            <p:cNvSpPr>
              <a:spLocks/>
            </p:cNvSpPr>
            <p:nvPr/>
          </p:nvSpPr>
          <p:spPr bwMode="auto">
            <a:xfrm>
              <a:off x="1693" y="1178"/>
              <a:ext cx="160" cy="784"/>
            </a:xfrm>
            <a:custGeom>
              <a:avLst/>
              <a:gdLst>
                <a:gd name="T0" fmla="*/ 0 w 160"/>
                <a:gd name="T1" fmla="*/ 784 h 784"/>
                <a:gd name="T2" fmla="*/ 0 w 160"/>
                <a:gd name="T3" fmla="*/ 0 h 784"/>
                <a:gd name="T4" fmla="*/ 160 w 160"/>
                <a:gd name="T5" fmla="*/ 56 h 784"/>
                <a:gd name="T6" fmla="*/ 160 w 160"/>
                <a:gd name="T7" fmla="*/ 688 h 784"/>
                <a:gd name="T8" fmla="*/ 0 w 160"/>
                <a:gd name="T9" fmla="*/ 784 h 784"/>
                <a:gd name="T10" fmla="*/ 0 60000 65536"/>
                <a:gd name="T11" fmla="*/ 0 60000 65536"/>
                <a:gd name="T12" fmla="*/ 0 60000 65536"/>
                <a:gd name="T13" fmla="*/ 0 60000 65536"/>
                <a:gd name="T14" fmla="*/ 0 60000 65536"/>
                <a:gd name="T15" fmla="*/ 0 w 160"/>
                <a:gd name="T16" fmla="*/ 0 h 784"/>
                <a:gd name="T17" fmla="*/ 160 w 160"/>
                <a:gd name="T18" fmla="*/ 784 h 784"/>
              </a:gdLst>
              <a:ahLst/>
              <a:cxnLst>
                <a:cxn ang="T10">
                  <a:pos x="T0" y="T1"/>
                </a:cxn>
                <a:cxn ang="T11">
                  <a:pos x="T2" y="T3"/>
                </a:cxn>
                <a:cxn ang="T12">
                  <a:pos x="T4" y="T5"/>
                </a:cxn>
                <a:cxn ang="T13">
                  <a:pos x="T6" y="T7"/>
                </a:cxn>
                <a:cxn ang="T14">
                  <a:pos x="T8" y="T9"/>
                </a:cxn>
              </a:cxnLst>
              <a:rect l="T15" t="T16" r="T17" b="T18"/>
              <a:pathLst>
                <a:path w="160" h="784">
                  <a:moveTo>
                    <a:pt x="0" y="784"/>
                  </a:moveTo>
                  <a:lnTo>
                    <a:pt x="0" y="0"/>
                  </a:lnTo>
                  <a:lnTo>
                    <a:pt x="160" y="56"/>
                  </a:lnTo>
                  <a:lnTo>
                    <a:pt x="160" y="688"/>
                  </a:lnTo>
                  <a:lnTo>
                    <a:pt x="0" y="784"/>
                  </a:lnTo>
                  <a:close/>
                </a:path>
              </a:pathLst>
            </a:custGeom>
            <a:solidFill>
              <a:srgbClr val="3399CC"/>
            </a:solidFill>
            <a:ln w="9525">
              <a:noFill/>
              <a:round/>
              <a:headEnd/>
              <a:tailEnd/>
            </a:ln>
          </p:spPr>
          <p:txBody>
            <a:bodyPr>
              <a:prstTxWarp prst="textNoShape">
                <a:avLst/>
              </a:prstTxWarp>
            </a:bodyPr>
            <a:lstStyle/>
            <a:p>
              <a:endParaRPr lang="en-US"/>
            </a:p>
          </p:txBody>
        </p:sp>
        <p:sp>
          <p:nvSpPr>
            <p:cNvPr id="73" name="Rectangle 39">
              <a:extLst>
                <a:ext uri="{FF2B5EF4-FFF2-40B4-BE49-F238E27FC236}">
                  <a16:creationId xmlns:a16="http://schemas.microsoft.com/office/drawing/2014/main" id="{EA22DFA5-8618-E84A-B4CD-9C9B1D8B061D}"/>
                </a:ext>
              </a:extLst>
            </p:cNvPr>
            <p:cNvSpPr>
              <a:spLocks noChangeArrowheads="1"/>
            </p:cNvSpPr>
            <p:nvPr/>
          </p:nvSpPr>
          <p:spPr bwMode="auto">
            <a:xfrm>
              <a:off x="1477" y="1194"/>
              <a:ext cx="192" cy="544"/>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74" name="Freeform 40">
              <a:extLst>
                <a:ext uri="{FF2B5EF4-FFF2-40B4-BE49-F238E27FC236}">
                  <a16:creationId xmlns:a16="http://schemas.microsoft.com/office/drawing/2014/main" id="{68A845FB-BD77-CD48-A215-62D1FD27B52E}"/>
                </a:ext>
              </a:extLst>
            </p:cNvPr>
            <p:cNvSpPr>
              <a:spLocks/>
            </p:cNvSpPr>
            <p:nvPr/>
          </p:nvSpPr>
          <p:spPr bwMode="auto">
            <a:xfrm>
              <a:off x="1457" y="1174"/>
              <a:ext cx="392" cy="784"/>
            </a:xfrm>
            <a:custGeom>
              <a:avLst/>
              <a:gdLst>
                <a:gd name="T0" fmla="*/ 232 w 392"/>
                <a:gd name="T1" fmla="*/ 784 h 784"/>
                <a:gd name="T2" fmla="*/ 232 w 392"/>
                <a:gd name="T3" fmla="*/ 0 h 784"/>
                <a:gd name="T4" fmla="*/ 0 w 392"/>
                <a:gd name="T5" fmla="*/ 0 h 784"/>
                <a:gd name="T6" fmla="*/ 0 w 392"/>
                <a:gd name="T7" fmla="*/ 784 h 784"/>
                <a:gd name="T8" fmla="*/ 232 w 392"/>
                <a:gd name="T9" fmla="*/ 784 h 784"/>
                <a:gd name="T10" fmla="*/ 232 w 392"/>
                <a:gd name="T11" fmla="*/ 0 h 784"/>
                <a:gd name="T12" fmla="*/ 392 w 392"/>
                <a:gd name="T13" fmla="*/ 56 h 784"/>
                <a:gd name="T14" fmla="*/ 392 w 392"/>
                <a:gd name="T15" fmla="*/ 688 h 784"/>
                <a:gd name="T16" fmla="*/ 232 w 392"/>
                <a:gd name="T17" fmla="*/ 784 h 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2"/>
                <a:gd name="T28" fmla="*/ 0 h 784"/>
                <a:gd name="T29" fmla="*/ 392 w 392"/>
                <a:gd name="T30" fmla="*/ 784 h 7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2" h="784">
                  <a:moveTo>
                    <a:pt x="232" y="784"/>
                  </a:moveTo>
                  <a:lnTo>
                    <a:pt x="232" y="0"/>
                  </a:lnTo>
                  <a:lnTo>
                    <a:pt x="0" y="0"/>
                  </a:lnTo>
                  <a:lnTo>
                    <a:pt x="0" y="784"/>
                  </a:lnTo>
                  <a:lnTo>
                    <a:pt x="232" y="784"/>
                  </a:lnTo>
                  <a:lnTo>
                    <a:pt x="232" y="0"/>
                  </a:lnTo>
                  <a:lnTo>
                    <a:pt x="392" y="56"/>
                  </a:lnTo>
                  <a:lnTo>
                    <a:pt x="392" y="688"/>
                  </a:lnTo>
                  <a:lnTo>
                    <a:pt x="232" y="784"/>
                  </a:lnTo>
                  <a:close/>
                </a:path>
              </a:pathLst>
            </a:custGeom>
            <a:noFill/>
            <a:ln w="12700">
              <a:solidFill>
                <a:srgbClr val="000000"/>
              </a:solidFill>
              <a:round/>
              <a:headEnd/>
              <a:tailEnd/>
            </a:ln>
          </p:spPr>
          <p:txBody>
            <a:bodyPr>
              <a:prstTxWarp prst="textNoShape">
                <a:avLst/>
              </a:prstTxWarp>
            </a:bodyPr>
            <a:lstStyle/>
            <a:p>
              <a:endParaRPr lang="en-US"/>
            </a:p>
          </p:txBody>
        </p:sp>
        <p:sp>
          <p:nvSpPr>
            <p:cNvPr id="75" name="Rectangle 41">
              <a:extLst>
                <a:ext uri="{FF2B5EF4-FFF2-40B4-BE49-F238E27FC236}">
                  <a16:creationId xmlns:a16="http://schemas.microsoft.com/office/drawing/2014/main" id="{ECA2B5D1-6C78-1046-AD3D-2C3DAAEB61DE}"/>
                </a:ext>
              </a:extLst>
            </p:cNvPr>
            <p:cNvSpPr>
              <a:spLocks noChangeArrowheads="1"/>
            </p:cNvSpPr>
            <p:nvPr/>
          </p:nvSpPr>
          <p:spPr bwMode="auto">
            <a:xfrm>
              <a:off x="1473" y="1190"/>
              <a:ext cx="192" cy="544"/>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76" name="Freeform 42">
              <a:extLst>
                <a:ext uri="{FF2B5EF4-FFF2-40B4-BE49-F238E27FC236}">
                  <a16:creationId xmlns:a16="http://schemas.microsoft.com/office/drawing/2014/main" id="{77566954-5769-BE40-A42C-9A99F1DE16FF}"/>
                </a:ext>
              </a:extLst>
            </p:cNvPr>
            <p:cNvSpPr>
              <a:spLocks/>
            </p:cNvSpPr>
            <p:nvPr/>
          </p:nvSpPr>
          <p:spPr bwMode="auto">
            <a:xfrm>
              <a:off x="1473" y="1686"/>
              <a:ext cx="184" cy="48"/>
            </a:xfrm>
            <a:custGeom>
              <a:avLst/>
              <a:gdLst>
                <a:gd name="T0" fmla="*/ 184 w 184"/>
                <a:gd name="T1" fmla="*/ 0 h 48"/>
                <a:gd name="T2" fmla="*/ 24 w 184"/>
                <a:gd name="T3" fmla="*/ 0 h 48"/>
                <a:gd name="T4" fmla="*/ 0 w 184"/>
                <a:gd name="T5" fmla="*/ 48 h 48"/>
                <a:gd name="T6" fmla="*/ 0 60000 65536"/>
                <a:gd name="T7" fmla="*/ 0 60000 65536"/>
                <a:gd name="T8" fmla="*/ 0 60000 65536"/>
                <a:gd name="T9" fmla="*/ 0 w 184"/>
                <a:gd name="T10" fmla="*/ 0 h 48"/>
                <a:gd name="T11" fmla="*/ 184 w 184"/>
                <a:gd name="T12" fmla="*/ 48 h 48"/>
              </a:gdLst>
              <a:ahLst/>
              <a:cxnLst>
                <a:cxn ang="T6">
                  <a:pos x="T0" y="T1"/>
                </a:cxn>
                <a:cxn ang="T7">
                  <a:pos x="T2" y="T3"/>
                </a:cxn>
                <a:cxn ang="T8">
                  <a:pos x="T4" y="T5"/>
                </a:cxn>
              </a:cxnLst>
              <a:rect l="T9" t="T10" r="T11" b="T12"/>
              <a:pathLst>
                <a:path w="184" h="48">
                  <a:moveTo>
                    <a:pt x="184" y="0"/>
                  </a:moveTo>
                  <a:lnTo>
                    <a:pt x="24" y="0"/>
                  </a:lnTo>
                  <a:lnTo>
                    <a:pt x="0" y="48"/>
                  </a:lnTo>
                </a:path>
              </a:pathLst>
            </a:custGeom>
            <a:noFill/>
            <a:ln w="12700">
              <a:solidFill>
                <a:srgbClr val="000000"/>
              </a:solidFill>
              <a:round/>
              <a:headEnd/>
              <a:tailEnd/>
            </a:ln>
          </p:spPr>
          <p:txBody>
            <a:bodyPr>
              <a:prstTxWarp prst="textNoShape">
                <a:avLst/>
              </a:prstTxWarp>
            </a:bodyPr>
            <a:lstStyle/>
            <a:p>
              <a:endParaRPr lang="en-US"/>
            </a:p>
          </p:txBody>
        </p:sp>
        <p:sp>
          <p:nvSpPr>
            <p:cNvPr id="77" name="Line 43">
              <a:extLst>
                <a:ext uri="{FF2B5EF4-FFF2-40B4-BE49-F238E27FC236}">
                  <a16:creationId xmlns:a16="http://schemas.microsoft.com/office/drawing/2014/main" id="{2FD60296-A948-1049-A3BB-685C76A2186E}"/>
                </a:ext>
              </a:extLst>
            </p:cNvPr>
            <p:cNvSpPr>
              <a:spLocks noChangeShapeType="1"/>
            </p:cNvSpPr>
            <p:nvPr/>
          </p:nvSpPr>
          <p:spPr bwMode="auto">
            <a:xfrm flipV="1">
              <a:off x="1497" y="1206"/>
              <a:ext cx="1" cy="48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78" name="Freeform 44">
              <a:extLst>
                <a:ext uri="{FF2B5EF4-FFF2-40B4-BE49-F238E27FC236}">
                  <a16:creationId xmlns:a16="http://schemas.microsoft.com/office/drawing/2014/main" id="{0AECA63B-2062-BC41-BC62-8BE0D43B5235}"/>
                </a:ext>
              </a:extLst>
            </p:cNvPr>
            <p:cNvSpPr>
              <a:spLocks/>
            </p:cNvSpPr>
            <p:nvPr/>
          </p:nvSpPr>
          <p:spPr bwMode="auto">
            <a:xfrm>
              <a:off x="1477" y="1306"/>
              <a:ext cx="192" cy="40"/>
            </a:xfrm>
            <a:custGeom>
              <a:avLst/>
              <a:gdLst>
                <a:gd name="T0" fmla="*/ 24 w 192"/>
                <a:gd name="T1" fmla="*/ 0 h 40"/>
                <a:gd name="T2" fmla="*/ 0 w 192"/>
                <a:gd name="T3" fmla="*/ 40 h 40"/>
                <a:gd name="T4" fmla="*/ 192 w 192"/>
                <a:gd name="T5" fmla="*/ 40 h 40"/>
                <a:gd name="T6" fmla="*/ 192 w 192"/>
                <a:gd name="T7" fmla="*/ 0 h 40"/>
                <a:gd name="T8" fmla="*/ 24 w 192"/>
                <a:gd name="T9" fmla="*/ 0 h 40"/>
                <a:gd name="T10" fmla="*/ 0 60000 65536"/>
                <a:gd name="T11" fmla="*/ 0 60000 65536"/>
                <a:gd name="T12" fmla="*/ 0 60000 65536"/>
                <a:gd name="T13" fmla="*/ 0 60000 65536"/>
                <a:gd name="T14" fmla="*/ 0 60000 65536"/>
                <a:gd name="T15" fmla="*/ 0 w 192"/>
                <a:gd name="T16" fmla="*/ 0 h 40"/>
                <a:gd name="T17" fmla="*/ 192 w 192"/>
                <a:gd name="T18" fmla="*/ 40 h 40"/>
              </a:gdLst>
              <a:ahLst/>
              <a:cxnLst>
                <a:cxn ang="T10">
                  <a:pos x="T0" y="T1"/>
                </a:cxn>
                <a:cxn ang="T11">
                  <a:pos x="T2" y="T3"/>
                </a:cxn>
                <a:cxn ang="T12">
                  <a:pos x="T4" y="T5"/>
                </a:cxn>
                <a:cxn ang="T13">
                  <a:pos x="T6" y="T7"/>
                </a:cxn>
                <a:cxn ang="T14">
                  <a:pos x="T8" y="T9"/>
                </a:cxn>
              </a:cxnLst>
              <a:rect l="T15" t="T16" r="T17" b="T18"/>
              <a:pathLst>
                <a:path w="192" h="40">
                  <a:moveTo>
                    <a:pt x="24" y="0"/>
                  </a:moveTo>
                  <a:lnTo>
                    <a:pt x="0" y="40"/>
                  </a:lnTo>
                  <a:lnTo>
                    <a:pt x="192" y="40"/>
                  </a:lnTo>
                  <a:lnTo>
                    <a:pt x="192" y="0"/>
                  </a:lnTo>
                  <a:lnTo>
                    <a:pt x="24" y="0"/>
                  </a:lnTo>
                  <a:close/>
                </a:path>
              </a:pathLst>
            </a:custGeom>
            <a:solidFill>
              <a:srgbClr val="FFFFFF"/>
            </a:solidFill>
            <a:ln w="9525">
              <a:noFill/>
              <a:round/>
              <a:headEnd/>
              <a:tailEnd/>
            </a:ln>
          </p:spPr>
          <p:txBody>
            <a:bodyPr>
              <a:prstTxWarp prst="textNoShape">
                <a:avLst/>
              </a:prstTxWarp>
            </a:bodyPr>
            <a:lstStyle/>
            <a:p>
              <a:endParaRPr lang="en-US"/>
            </a:p>
          </p:txBody>
        </p:sp>
        <p:sp>
          <p:nvSpPr>
            <p:cNvPr id="79" name="Freeform 45">
              <a:extLst>
                <a:ext uri="{FF2B5EF4-FFF2-40B4-BE49-F238E27FC236}">
                  <a16:creationId xmlns:a16="http://schemas.microsoft.com/office/drawing/2014/main" id="{14968A9F-72FB-3249-AC39-99A0B07C4CF0}"/>
                </a:ext>
              </a:extLst>
            </p:cNvPr>
            <p:cNvSpPr>
              <a:spLocks/>
            </p:cNvSpPr>
            <p:nvPr/>
          </p:nvSpPr>
          <p:spPr bwMode="auto">
            <a:xfrm>
              <a:off x="1477" y="1346"/>
              <a:ext cx="192" cy="8"/>
            </a:xfrm>
            <a:custGeom>
              <a:avLst/>
              <a:gdLst>
                <a:gd name="T0" fmla="*/ 192 w 192"/>
                <a:gd name="T1" fmla="*/ 0 h 8"/>
                <a:gd name="T2" fmla="*/ 0 w 192"/>
                <a:gd name="T3" fmla="*/ 0 h 8"/>
                <a:gd name="T4" fmla="*/ 24 w 192"/>
                <a:gd name="T5" fmla="*/ 8 h 8"/>
                <a:gd name="T6" fmla="*/ 192 w 192"/>
                <a:gd name="T7" fmla="*/ 8 h 8"/>
                <a:gd name="T8" fmla="*/ 192 w 192"/>
                <a:gd name="T9" fmla="*/ 0 h 8"/>
                <a:gd name="T10" fmla="*/ 0 60000 65536"/>
                <a:gd name="T11" fmla="*/ 0 60000 65536"/>
                <a:gd name="T12" fmla="*/ 0 60000 65536"/>
                <a:gd name="T13" fmla="*/ 0 60000 65536"/>
                <a:gd name="T14" fmla="*/ 0 60000 65536"/>
                <a:gd name="T15" fmla="*/ 0 w 192"/>
                <a:gd name="T16" fmla="*/ 0 h 8"/>
                <a:gd name="T17" fmla="*/ 192 w 192"/>
                <a:gd name="T18" fmla="*/ 8 h 8"/>
              </a:gdLst>
              <a:ahLst/>
              <a:cxnLst>
                <a:cxn ang="T10">
                  <a:pos x="T0" y="T1"/>
                </a:cxn>
                <a:cxn ang="T11">
                  <a:pos x="T2" y="T3"/>
                </a:cxn>
                <a:cxn ang="T12">
                  <a:pos x="T4" y="T5"/>
                </a:cxn>
                <a:cxn ang="T13">
                  <a:pos x="T6" y="T7"/>
                </a:cxn>
                <a:cxn ang="T14">
                  <a:pos x="T8" y="T9"/>
                </a:cxn>
              </a:cxnLst>
              <a:rect l="T15" t="T16" r="T17" b="T18"/>
              <a:pathLst>
                <a:path w="192" h="8">
                  <a:moveTo>
                    <a:pt x="192" y="0"/>
                  </a:moveTo>
                  <a:lnTo>
                    <a:pt x="0" y="0"/>
                  </a:lnTo>
                  <a:lnTo>
                    <a:pt x="24" y="8"/>
                  </a:lnTo>
                  <a:lnTo>
                    <a:pt x="192" y="8"/>
                  </a:lnTo>
                  <a:lnTo>
                    <a:pt x="192" y="0"/>
                  </a:lnTo>
                  <a:close/>
                </a:path>
              </a:pathLst>
            </a:custGeom>
            <a:solidFill>
              <a:srgbClr val="000000"/>
            </a:solidFill>
            <a:ln w="9525">
              <a:noFill/>
              <a:round/>
              <a:headEnd/>
              <a:tailEnd/>
            </a:ln>
          </p:spPr>
          <p:txBody>
            <a:bodyPr>
              <a:prstTxWarp prst="textNoShape">
                <a:avLst/>
              </a:prstTxWarp>
            </a:bodyPr>
            <a:lstStyle/>
            <a:p>
              <a:endParaRPr lang="en-US"/>
            </a:p>
          </p:txBody>
        </p:sp>
        <p:sp>
          <p:nvSpPr>
            <p:cNvPr id="80" name="Freeform 46">
              <a:extLst>
                <a:ext uri="{FF2B5EF4-FFF2-40B4-BE49-F238E27FC236}">
                  <a16:creationId xmlns:a16="http://schemas.microsoft.com/office/drawing/2014/main" id="{4B043C46-F2A6-3042-A6D4-9A2F933F5797}"/>
                </a:ext>
              </a:extLst>
            </p:cNvPr>
            <p:cNvSpPr>
              <a:spLocks/>
            </p:cNvSpPr>
            <p:nvPr/>
          </p:nvSpPr>
          <p:spPr bwMode="auto">
            <a:xfrm>
              <a:off x="1477" y="1394"/>
              <a:ext cx="192" cy="40"/>
            </a:xfrm>
            <a:custGeom>
              <a:avLst/>
              <a:gdLst>
                <a:gd name="T0" fmla="*/ 24 w 192"/>
                <a:gd name="T1" fmla="*/ 0 h 40"/>
                <a:gd name="T2" fmla="*/ 0 w 192"/>
                <a:gd name="T3" fmla="*/ 40 h 40"/>
                <a:gd name="T4" fmla="*/ 192 w 192"/>
                <a:gd name="T5" fmla="*/ 40 h 40"/>
                <a:gd name="T6" fmla="*/ 192 w 192"/>
                <a:gd name="T7" fmla="*/ 0 h 40"/>
                <a:gd name="T8" fmla="*/ 24 w 192"/>
                <a:gd name="T9" fmla="*/ 0 h 40"/>
                <a:gd name="T10" fmla="*/ 0 60000 65536"/>
                <a:gd name="T11" fmla="*/ 0 60000 65536"/>
                <a:gd name="T12" fmla="*/ 0 60000 65536"/>
                <a:gd name="T13" fmla="*/ 0 60000 65536"/>
                <a:gd name="T14" fmla="*/ 0 60000 65536"/>
                <a:gd name="T15" fmla="*/ 0 w 192"/>
                <a:gd name="T16" fmla="*/ 0 h 40"/>
                <a:gd name="T17" fmla="*/ 192 w 192"/>
                <a:gd name="T18" fmla="*/ 40 h 40"/>
              </a:gdLst>
              <a:ahLst/>
              <a:cxnLst>
                <a:cxn ang="T10">
                  <a:pos x="T0" y="T1"/>
                </a:cxn>
                <a:cxn ang="T11">
                  <a:pos x="T2" y="T3"/>
                </a:cxn>
                <a:cxn ang="T12">
                  <a:pos x="T4" y="T5"/>
                </a:cxn>
                <a:cxn ang="T13">
                  <a:pos x="T6" y="T7"/>
                </a:cxn>
                <a:cxn ang="T14">
                  <a:pos x="T8" y="T9"/>
                </a:cxn>
              </a:cxnLst>
              <a:rect l="T15" t="T16" r="T17" b="T18"/>
              <a:pathLst>
                <a:path w="192" h="40">
                  <a:moveTo>
                    <a:pt x="24" y="0"/>
                  </a:moveTo>
                  <a:lnTo>
                    <a:pt x="0" y="40"/>
                  </a:lnTo>
                  <a:lnTo>
                    <a:pt x="192" y="40"/>
                  </a:lnTo>
                  <a:lnTo>
                    <a:pt x="192" y="0"/>
                  </a:lnTo>
                  <a:lnTo>
                    <a:pt x="24" y="0"/>
                  </a:lnTo>
                  <a:close/>
                </a:path>
              </a:pathLst>
            </a:custGeom>
            <a:solidFill>
              <a:srgbClr val="3399CC"/>
            </a:solidFill>
            <a:ln w="9525">
              <a:noFill/>
              <a:round/>
              <a:headEnd/>
              <a:tailEnd/>
            </a:ln>
          </p:spPr>
          <p:txBody>
            <a:bodyPr>
              <a:prstTxWarp prst="textNoShape">
                <a:avLst/>
              </a:prstTxWarp>
            </a:bodyPr>
            <a:lstStyle/>
            <a:p>
              <a:endParaRPr lang="en-US"/>
            </a:p>
          </p:txBody>
        </p:sp>
        <p:sp>
          <p:nvSpPr>
            <p:cNvPr id="81" name="Freeform 47">
              <a:extLst>
                <a:ext uri="{FF2B5EF4-FFF2-40B4-BE49-F238E27FC236}">
                  <a16:creationId xmlns:a16="http://schemas.microsoft.com/office/drawing/2014/main" id="{CC77522A-A853-7A46-B5F7-9D59F4372393}"/>
                </a:ext>
              </a:extLst>
            </p:cNvPr>
            <p:cNvSpPr>
              <a:spLocks/>
            </p:cNvSpPr>
            <p:nvPr/>
          </p:nvSpPr>
          <p:spPr bwMode="auto">
            <a:xfrm>
              <a:off x="1473" y="1294"/>
              <a:ext cx="192" cy="48"/>
            </a:xfrm>
            <a:custGeom>
              <a:avLst/>
              <a:gdLst>
                <a:gd name="T0" fmla="*/ 24 w 192"/>
                <a:gd name="T1" fmla="*/ 0 h 48"/>
                <a:gd name="T2" fmla="*/ 0 w 192"/>
                <a:gd name="T3" fmla="*/ 48 h 48"/>
                <a:gd name="T4" fmla="*/ 192 w 192"/>
                <a:gd name="T5" fmla="*/ 48 h 48"/>
                <a:gd name="T6" fmla="*/ 192 w 192"/>
                <a:gd name="T7" fmla="*/ 0 h 48"/>
                <a:gd name="T8" fmla="*/ 24 w 192"/>
                <a:gd name="T9" fmla="*/ 0 h 48"/>
                <a:gd name="T10" fmla="*/ 0 60000 65536"/>
                <a:gd name="T11" fmla="*/ 0 60000 65536"/>
                <a:gd name="T12" fmla="*/ 0 60000 65536"/>
                <a:gd name="T13" fmla="*/ 0 60000 65536"/>
                <a:gd name="T14" fmla="*/ 0 60000 65536"/>
                <a:gd name="T15" fmla="*/ 0 w 192"/>
                <a:gd name="T16" fmla="*/ 0 h 48"/>
                <a:gd name="T17" fmla="*/ 192 w 192"/>
                <a:gd name="T18" fmla="*/ 48 h 48"/>
              </a:gdLst>
              <a:ahLst/>
              <a:cxnLst>
                <a:cxn ang="T10">
                  <a:pos x="T0" y="T1"/>
                </a:cxn>
                <a:cxn ang="T11">
                  <a:pos x="T2" y="T3"/>
                </a:cxn>
                <a:cxn ang="T12">
                  <a:pos x="T4" y="T5"/>
                </a:cxn>
                <a:cxn ang="T13">
                  <a:pos x="T6" y="T7"/>
                </a:cxn>
                <a:cxn ang="T14">
                  <a:pos x="T8" y="T9"/>
                </a:cxn>
              </a:cxnLst>
              <a:rect l="T15" t="T16" r="T17" b="T18"/>
              <a:pathLst>
                <a:path w="192" h="48">
                  <a:moveTo>
                    <a:pt x="24" y="0"/>
                  </a:moveTo>
                  <a:lnTo>
                    <a:pt x="0" y="48"/>
                  </a:lnTo>
                  <a:lnTo>
                    <a:pt x="192" y="48"/>
                  </a:lnTo>
                  <a:lnTo>
                    <a:pt x="192" y="0"/>
                  </a:lnTo>
                  <a:lnTo>
                    <a:pt x="24" y="0"/>
                  </a:lnTo>
                  <a:close/>
                </a:path>
              </a:pathLst>
            </a:custGeom>
            <a:noFill/>
            <a:ln w="12700">
              <a:solidFill>
                <a:srgbClr val="000000"/>
              </a:solidFill>
              <a:round/>
              <a:headEnd/>
              <a:tailEnd/>
            </a:ln>
          </p:spPr>
          <p:txBody>
            <a:bodyPr>
              <a:prstTxWarp prst="textNoShape">
                <a:avLst/>
              </a:prstTxWarp>
            </a:bodyPr>
            <a:lstStyle/>
            <a:p>
              <a:endParaRPr lang="en-US"/>
            </a:p>
          </p:txBody>
        </p:sp>
        <p:sp>
          <p:nvSpPr>
            <p:cNvPr id="82" name="Freeform 48">
              <a:extLst>
                <a:ext uri="{FF2B5EF4-FFF2-40B4-BE49-F238E27FC236}">
                  <a16:creationId xmlns:a16="http://schemas.microsoft.com/office/drawing/2014/main" id="{2D377D9C-66A9-EB4A-8E27-843C7AC7A62A}"/>
                </a:ext>
              </a:extLst>
            </p:cNvPr>
            <p:cNvSpPr>
              <a:spLocks/>
            </p:cNvSpPr>
            <p:nvPr/>
          </p:nvSpPr>
          <p:spPr bwMode="auto">
            <a:xfrm>
              <a:off x="1473" y="1382"/>
              <a:ext cx="192" cy="48"/>
            </a:xfrm>
            <a:custGeom>
              <a:avLst/>
              <a:gdLst>
                <a:gd name="T0" fmla="*/ 24 w 192"/>
                <a:gd name="T1" fmla="*/ 0 h 48"/>
                <a:gd name="T2" fmla="*/ 0 w 192"/>
                <a:gd name="T3" fmla="*/ 48 h 48"/>
                <a:gd name="T4" fmla="*/ 192 w 192"/>
                <a:gd name="T5" fmla="*/ 48 h 48"/>
                <a:gd name="T6" fmla="*/ 192 w 192"/>
                <a:gd name="T7" fmla="*/ 0 h 48"/>
                <a:gd name="T8" fmla="*/ 24 w 192"/>
                <a:gd name="T9" fmla="*/ 0 h 48"/>
                <a:gd name="T10" fmla="*/ 0 60000 65536"/>
                <a:gd name="T11" fmla="*/ 0 60000 65536"/>
                <a:gd name="T12" fmla="*/ 0 60000 65536"/>
                <a:gd name="T13" fmla="*/ 0 60000 65536"/>
                <a:gd name="T14" fmla="*/ 0 60000 65536"/>
                <a:gd name="T15" fmla="*/ 0 w 192"/>
                <a:gd name="T16" fmla="*/ 0 h 48"/>
                <a:gd name="T17" fmla="*/ 192 w 192"/>
                <a:gd name="T18" fmla="*/ 48 h 48"/>
              </a:gdLst>
              <a:ahLst/>
              <a:cxnLst>
                <a:cxn ang="T10">
                  <a:pos x="T0" y="T1"/>
                </a:cxn>
                <a:cxn ang="T11">
                  <a:pos x="T2" y="T3"/>
                </a:cxn>
                <a:cxn ang="T12">
                  <a:pos x="T4" y="T5"/>
                </a:cxn>
                <a:cxn ang="T13">
                  <a:pos x="T6" y="T7"/>
                </a:cxn>
                <a:cxn ang="T14">
                  <a:pos x="T8" y="T9"/>
                </a:cxn>
              </a:cxnLst>
              <a:rect l="T15" t="T16" r="T17" b="T18"/>
              <a:pathLst>
                <a:path w="192" h="48">
                  <a:moveTo>
                    <a:pt x="24" y="0"/>
                  </a:moveTo>
                  <a:lnTo>
                    <a:pt x="0" y="48"/>
                  </a:lnTo>
                  <a:lnTo>
                    <a:pt x="192" y="48"/>
                  </a:lnTo>
                  <a:lnTo>
                    <a:pt x="192" y="0"/>
                  </a:lnTo>
                  <a:lnTo>
                    <a:pt x="24" y="0"/>
                  </a:lnTo>
                  <a:close/>
                </a:path>
              </a:pathLst>
            </a:custGeom>
            <a:noFill/>
            <a:ln w="12700">
              <a:solidFill>
                <a:srgbClr val="000000"/>
              </a:solidFill>
              <a:round/>
              <a:headEnd/>
              <a:tailEnd/>
            </a:ln>
          </p:spPr>
          <p:txBody>
            <a:bodyPr>
              <a:prstTxWarp prst="textNoShape">
                <a:avLst/>
              </a:prstTxWarp>
            </a:bodyPr>
            <a:lstStyle/>
            <a:p>
              <a:endParaRPr lang="en-US"/>
            </a:p>
          </p:txBody>
        </p:sp>
        <p:sp>
          <p:nvSpPr>
            <p:cNvPr id="83" name="Freeform 49">
              <a:extLst>
                <a:ext uri="{FF2B5EF4-FFF2-40B4-BE49-F238E27FC236}">
                  <a16:creationId xmlns:a16="http://schemas.microsoft.com/office/drawing/2014/main" id="{7CE72EB3-150A-BD41-A44B-D0CEFCA14C0F}"/>
                </a:ext>
              </a:extLst>
            </p:cNvPr>
            <p:cNvSpPr>
              <a:spLocks/>
            </p:cNvSpPr>
            <p:nvPr/>
          </p:nvSpPr>
          <p:spPr bwMode="auto">
            <a:xfrm>
              <a:off x="1477" y="1434"/>
              <a:ext cx="192" cy="8"/>
            </a:xfrm>
            <a:custGeom>
              <a:avLst/>
              <a:gdLst>
                <a:gd name="T0" fmla="*/ 192 w 192"/>
                <a:gd name="T1" fmla="*/ 0 h 8"/>
                <a:gd name="T2" fmla="*/ 0 w 192"/>
                <a:gd name="T3" fmla="*/ 0 h 8"/>
                <a:gd name="T4" fmla="*/ 24 w 192"/>
                <a:gd name="T5" fmla="*/ 8 h 8"/>
                <a:gd name="T6" fmla="*/ 192 w 192"/>
                <a:gd name="T7" fmla="*/ 8 h 8"/>
                <a:gd name="T8" fmla="*/ 192 w 192"/>
                <a:gd name="T9" fmla="*/ 0 h 8"/>
                <a:gd name="T10" fmla="*/ 0 60000 65536"/>
                <a:gd name="T11" fmla="*/ 0 60000 65536"/>
                <a:gd name="T12" fmla="*/ 0 60000 65536"/>
                <a:gd name="T13" fmla="*/ 0 60000 65536"/>
                <a:gd name="T14" fmla="*/ 0 60000 65536"/>
                <a:gd name="T15" fmla="*/ 0 w 192"/>
                <a:gd name="T16" fmla="*/ 0 h 8"/>
                <a:gd name="T17" fmla="*/ 192 w 192"/>
                <a:gd name="T18" fmla="*/ 8 h 8"/>
              </a:gdLst>
              <a:ahLst/>
              <a:cxnLst>
                <a:cxn ang="T10">
                  <a:pos x="T0" y="T1"/>
                </a:cxn>
                <a:cxn ang="T11">
                  <a:pos x="T2" y="T3"/>
                </a:cxn>
                <a:cxn ang="T12">
                  <a:pos x="T4" y="T5"/>
                </a:cxn>
                <a:cxn ang="T13">
                  <a:pos x="T6" y="T7"/>
                </a:cxn>
                <a:cxn ang="T14">
                  <a:pos x="T8" y="T9"/>
                </a:cxn>
              </a:cxnLst>
              <a:rect l="T15" t="T16" r="T17" b="T18"/>
              <a:pathLst>
                <a:path w="192" h="8">
                  <a:moveTo>
                    <a:pt x="192" y="0"/>
                  </a:moveTo>
                  <a:lnTo>
                    <a:pt x="0" y="0"/>
                  </a:lnTo>
                  <a:lnTo>
                    <a:pt x="24" y="8"/>
                  </a:lnTo>
                  <a:lnTo>
                    <a:pt x="192" y="8"/>
                  </a:lnTo>
                  <a:lnTo>
                    <a:pt x="192" y="0"/>
                  </a:lnTo>
                  <a:close/>
                </a:path>
              </a:pathLst>
            </a:custGeom>
            <a:solidFill>
              <a:srgbClr val="000000"/>
            </a:solidFill>
            <a:ln w="9525">
              <a:noFill/>
              <a:round/>
              <a:headEnd/>
              <a:tailEnd/>
            </a:ln>
          </p:spPr>
          <p:txBody>
            <a:bodyPr>
              <a:prstTxWarp prst="textNoShape">
                <a:avLst/>
              </a:prstTxWarp>
            </a:bodyPr>
            <a:lstStyle/>
            <a:p>
              <a:endParaRPr lang="en-US"/>
            </a:p>
          </p:txBody>
        </p:sp>
        <p:sp>
          <p:nvSpPr>
            <p:cNvPr id="84" name="Freeform 50">
              <a:extLst>
                <a:ext uri="{FF2B5EF4-FFF2-40B4-BE49-F238E27FC236}">
                  <a16:creationId xmlns:a16="http://schemas.microsoft.com/office/drawing/2014/main" id="{253C20B2-B8CC-3D4C-AADB-8416DC295D48}"/>
                </a:ext>
              </a:extLst>
            </p:cNvPr>
            <p:cNvSpPr>
              <a:spLocks/>
            </p:cNvSpPr>
            <p:nvPr/>
          </p:nvSpPr>
          <p:spPr bwMode="auto">
            <a:xfrm>
              <a:off x="1477" y="1218"/>
              <a:ext cx="192" cy="40"/>
            </a:xfrm>
            <a:custGeom>
              <a:avLst/>
              <a:gdLst>
                <a:gd name="T0" fmla="*/ 24 w 192"/>
                <a:gd name="T1" fmla="*/ 0 h 40"/>
                <a:gd name="T2" fmla="*/ 0 w 192"/>
                <a:gd name="T3" fmla="*/ 40 h 40"/>
                <a:gd name="T4" fmla="*/ 192 w 192"/>
                <a:gd name="T5" fmla="*/ 40 h 40"/>
                <a:gd name="T6" fmla="*/ 192 w 192"/>
                <a:gd name="T7" fmla="*/ 0 h 40"/>
                <a:gd name="T8" fmla="*/ 24 w 192"/>
                <a:gd name="T9" fmla="*/ 0 h 40"/>
                <a:gd name="T10" fmla="*/ 0 60000 65536"/>
                <a:gd name="T11" fmla="*/ 0 60000 65536"/>
                <a:gd name="T12" fmla="*/ 0 60000 65536"/>
                <a:gd name="T13" fmla="*/ 0 60000 65536"/>
                <a:gd name="T14" fmla="*/ 0 60000 65536"/>
                <a:gd name="T15" fmla="*/ 0 w 192"/>
                <a:gd name="T16" fmla="*/ 0 h 40"/>
                <a:gd name="T17" fmla="*/ 192 w 192"/>
                <a:gd name="T18" fmla="*/ 40 h 40"/>
              </a:gdLst>
              <a:ahLst/>
              <a:cxnLst>
                <a:cxn ang="T10">
                  <a:pos x="T0" y="T1"/>
                </a:cxn>
                <a:cxn ang="T11">
                  <a:pos x="T2" y="T3"/>
                </a:cxn>
                <a:cxn ang="T12">
                  <a:pos x="T4" y="T5"/>
                </a:cxn>
                <a:cxn ang="T13">
                  <a:pos x="T6" y="T7"/>
                </a:cxn>
                <a:cxn ang="T14">
                  <a:pos x="T8" y="T9"/>
                </a:cxn>
              </a:cxnLst>
              <a:rect l="T15" t="T16" r="T17" b="T18"/>
              <a:pathLst>
                <a:path w="192" h="40">
                  <a:moveTo>
                    <a:pt x="24" y="0"/>
                  </a:moveTo>
                  <a:lnTo>
                    <a:pt x="0" y="40"/>
                  </a:lnTo>
                  <a:lnTo>
                    <a:pt x="192" y="40"/>
                  </a:lnTo>
                  <a:lnTo>
                    <a:pt x="192" y="0"/>
                  </a:lnTo>
                  <a:lnTo>
                    <a:pt x="24" y="0"/>
                  </a:lnTo>
                  <a:close/>
                </a:path>
              </a:pathLst>
            </a:custGeom>
            <a:solidFill>
              <a:srgbClr val="3399CC"/>
            </a:solidFill>
            <a:ln w="9525">
              <a:noFill/>
              <a:round/>
              <a:headEnd/>
              <a:tailEnd/>
            </a:ln>
          </p:spPr>
          <p:txBody>
            <a:bodyPr>
              <a:prstTxWarp prst="textNoShape">
                <a:avLst/>
              </a:prstTxWarp>
            </a:bodyPr>
            <a:lstStyle/>
            <a:p>
              <a:endParaRPr lang="en-US"/>
            </a:p>
          </p:txBody>
        </p:sp>
        <p:sp>
          <p:nvSpPr>
            <p:cNvPr id="85" name="Freeform 51">
              <a:extLst>
                <a:ext uri="{FF2B5EF4-FFF2-40B4-BE49-F238E27FC236}">
                  <a16:creationId xmlns:a16="http://schemas.microsoft.com/office/drawing/2014/main" id="{CF775A70-89A9-B24B-BDAC-313AE8411248}"/>
                </a:ext>
              </a:extLst>
            </p:cNvPr>
            <p:cNvSpPr>
              <a:spLocks/>
            </p:cNvSpPr>
            <p:nvPr/>
          </p:nvSpPr>
          <p:spPr bwMode="auto">
            <a:xfrm>
              <a:off x="1477" y="1258"/>
              <a:ext cx="192" cy="8"/>
            </a:xfrm>
            <a:custGeom>
              <a:avLst/>
              <a:gdLst>
                <a:gd name="T0" fmla="*/ 192 w 192"/>
                <a:gd name="T1" fmla="*/ 0 h 8"/>
                <a:gd name="T2" fmla="*/ 0 w 192"/>
                <a:gd name="T3" fmla="*/ 0 h 8"/>
                <a:gd name="T4" fmla="*/ 24 w 192"/>
                <a:gd name="T5" fmla="*/ 8 h 8"/>
                <a:gd name="T6" fmla="*/ 192 w 192"/>
                <a:gd name="T7" fmla="*/ 8 h 8"/>
                <a:gd name="T8" fmla="*/ 192 w 192"/>
                <a:gd name="T9" fmla="*/ 0 h 8"/>
                <a:gd name="T10" fmla="*/ 0 60000 65536"/>
                <a:gd name="T11" fmla="*/ 0 60000 65536"/>
                <a:gd name="T12" fmla="*/ 0 60000 65536"/>
                <a:gd name="T13" fmla="*/ 0 60000 65536"/>
                <a:gd name="T14" fmla="*/ 0 60000 65536"/>
                <a:gd name="T15" fmla="*/ 0 w 192"/>
                <a:gd name="T16" fmla="*/ 0 h 8"/>
                <a:gd name="T17" fmla="*/ 192 w 192"/>
                <a:gd name="T18" fmla="*/ 8 h 8"/>
              </a:gdLst>
              <a:ahLst/>
              <a:cxnLst>
                <a:cxn ang="T10">
                  <a:pos x="T0" y="T1"/>
                </a:cxn>
                <a:cxn ang="T11">
                  <a:pos x="T2" y="T3"/>
                </a:cxn>
                <a:cxn ang="T12">
                  <a:pos x="T4" y="T5"/>
                </a:cxn>
                <a:cxn ang="T13">
                  <a:pos x="T6" y="T7"/>
                </a:cxn>
                <a:cxn ang="T14">
                  <a:pos x="T8" y="T9"/>
                </a:cxn>
              </a:cxnLst>
              <a:rect l="T15" t="T16" r="T17" b="T18"/>
              <a:pathLst>
                <a:path w="192" h="8">
                  <a:moveTo>
                    <a:pt x="192" y="0"/>
                  </a:moveTo>
                  <a:lnTo>
                    <a:pt x="0" y="0"/>
                  </a:lnTo>
                  <a:lnTo>
                    <a:pt x="24" y="8"/>
                  </a:lnTo>
                  <a:lnTo>
                    <a:pt x="192" y="8"/>
                  </a:lnTo>
                  <a:lnTo>
                    <a:pt x="192" y="0"/>
                  </a:lnTo>
                  <a:close/>
                </a:path>
              </a:pathLst>
            </a:custGeom>
            <a:solidFill>
              <a:srgbClr val="000000"/>
            </a:solidFill>
            <a:ln w="9525">
              <a:noFill/>
              <a:round/>
              <a:headEnd/>
              <a:tailEnd/>
            </a:ln>
          </p:spPr>
          <p:txBody>
            <a:bodyPr>
              <a:prstTxWarp prst="textNoShape">
                <a:avLst/>
              </a:prstTxWarp>
            </a:bodyPr>
            <a:lstStyle/>
            <a:p>
              <a:endParaRPr lang="en-US"/>
            </a:p>
          </p:txBody>
        </p:sp>
        <p:sp>
          <p:nvSpPr>
            <p:cNvPr id="86" name="Freeform 52">
              <a:extLst>
                <a:ext uri="{FF2B5EF4-FFF2-40B4-BE49-F238E27FC236}">
                  <a16:creationId xmlns:a16="http://schemas.microsoft.com/office/drawing/2014/main" id="{CB2C2CA5-036E-A946-9009-AEEE64B4C781}"/>
                </a:ext>
              </a:extLst>
            </p:cNvPr>
            <p:cNvSpPr>
              <a:spLocks/>
            </p:cNvSpPr>
            <p:nvPr/>
          </p:nvSpPr>
          <p:spPr bwMode="auto">
            <a:xfrm>
              <a:off x="1477" y="1194"/>
              <a:ext cx="192" cy="24"/>
            </a:xfrm>
            <a:custGeom>
              <a:avLst/>
              <a:gdLst>
                <a:gd name="T0" fmla="*/ 0 w 192"/>
                <a:gd name="T1" fmla="*/ 0 h 24"/>
                <a:gd name="T2" fmla="*/ 192 w 192"/>
                <a:gd name="T3" fmla="*/ 0 h 24"/>
                <a:gd name="T4" fmla="*/ 192 w 192"/>
                <a:gd name="T5" fmla="*/ 24 h 24"/>
                <a:gd name="T6" fmla="*/ 24 w 192"/>
                <a:gd name="T7" fmla="*/ 24 h 24"/>
                <a:gd name="T8" fmla="*/ 0 w 192"/>
                <a:gd name="T9" fmla="*/ 0 h 24"/>
                <a:gd name="T10" fmla="*/ 0 60000 65536"/>
                <a:gd name="T11" fmla="*/ 0 60000 65536"/>
                <a:gd name="T12" fmla="*/ 0 60000 65536"/>
                <a:gd name="T13" fmla="*/ 0 60000 65536"/>
                <a:gd name="T14" fmla="*/ 0 60000 65536"/>
                <a:gd name="T15" fmla="*/ 0 w 192"/>
                <a:gd name="T16" fmla="*/ 0 h 24"/>
                <a:gd name="T17" fmla="*/ 192 w 192"/>
                <a:gd name="T18" fmla="*/ 24 h 24"/>
              </a:gdLst>
              <a:ahLst/>
              <a:cxnLst>
                <a:cxn ang="T10">
                  <a:pos x="T0" y="T1"/>
                </a:cxn>
                <a:cxn ang="T11">
                  <a:pos x="T2" y="T3"/>
                </a:cxn>
                <a:cxn ang="T12">
                  <a:pos x="T4" y="T5"/>
                </a:cxn>
                <a:cxn ang="T13">
                  <a:pos x="T6" y="T7"/>
                </a:cxn>
                <a:cxn ang="T14">
                  <a:pos x="T8" y="T9"/>
                </a:cxn>
              </a:cxnLst>
              <a:rect l="T15" t="T16" r="T17" b="T18"/>
              <a:pathLst>
                <a:path w="192" h="24">
                  <a:moveTo>
                    <a:pt x="0" y="0"/>
                  </a:moveTo>
                  <a:lnTo>
                    <a:pt x="192" y="0"/>
                  </a:lnTo>
                  <a:lnTo>
                    <a:pt x="192" y="24"/>
                  </a:lnTo>
                  <a:lnTo>
                    <a:pt x="24" y="24"/>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87" name="Freeform 53">
              <a:extLst>
                <a:ext uri="{FF2B5EF4-FFF2-40B4-BE49-F238E27FC236}">
                  <a16:creationId xmlns:a16="http://schemas.microsoft.com/office/drawing/2014/main" id="{3704B343-9219-2741-8544-DA3CC59D1A8F}"/>
                </a:ext>
              </a:extLst>
            </p:cNvPr>
            <p:cNvSpPr>
              <a:spLocks/>
            </p:cNvSpPr>
            <p:nvPr/>
          </p:nvSpPr>
          <p:spPr bwMode="auto">
            <a:xfrm>
              <a:off x="1509" y="1314"/>
              <a:ext cx="152" cy="24"/>
            </a:xfrm>
            <a:custGeom>
              <a:avLst/>
              <a:gdLst>
                <a:gd name="T0" fmla="*/ 96 w 152"/>
                <a:gd name="T1" fmla="*/ 24 h 24"/>
                <a:gd name="T2" fmla="*/ 96 w 152"/>
                <a:gd name="T3" fmla="*/ 16 h 24"/>
                <a:gd name="T4" fmla="*/ 144 w 152"/>
                <a:gd name="T5" fmla="*/ 16 h 24"/>
                <a:gd name="T6" fmla="*/ 152 w 152"/>
                <a:gd name="T7" fmla="*/ 8 h 24"/>
                <a:gd name="T8" fmla="*/ 96 w 152"/>
                <a:gd name="T9" fmla="*/ 8 h 24"/>
                <a:gd name="T10" fmla="*/ 96 w 152"/>
                <a:gd name="T11" fmla="*/ 0 h 24"/>
                <a:gd name="T12" fmla="*/ 48 w 152"/>
                <a:gd name="T13" fmla="*/ 0 h 24"/>
                <a:gd name="T14" fmla="*/ 48 w 152"/>
                <a:gd name="T15" fmla="*/ 8 h 24"/>
                <a:gd name="T16" fmla="*/ 0 w 152"/>
                <a:gd name="T17" fmla="*/ 8 h 24"/>
                <a:gd name="T18" fmla="*/ 0 w 152"/>
                <a:gd name="T19" fmla="*/ 16 h 24"/>
                <a:gd name="T20" fmla="*/ 48 w 152"/>
                <a:gd name="T21" fmla="*/ 16 h 24"/>
                <a:gd name="T22" fmla="*/ 48 w 152"/>
                <a:gd name="T23" fmla="*/ 24 h 24"/>
                <a:gd name="T24" fmla="*/ 96 w 152"/>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4"/>
                <a:gd name="T41" fmla="*/ 152 w 15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4">
                  <a:moveTo>
                    <a:pt x="96" y="24"/>
                  </a:moveTo>
                  <a:lnTo>
                    <a:pt x="96" y="16"/>
                  </a:lnTo>
                  <a:lnTo>
                    <a:pt x="144" y="16"/>
                  </a:lnTo>
                  <a:lnTo>
                    <a:pt x="152" y="8"/>
                  </a:lnTo>
                  <a:lnTo>
                    <a:pt x="96" y="8"/>
                  </a:lnTo>
                  <a:lnTo>
                    <a:pt x="96" y="0"/>
                  </a:lnTo>
                  <a:lnTo>
                    <a:pt x="48" y="0"/>
                  </a:lnTo>
                  <a:lnTo>
                    <a:pt x="48" y="8"/>
                  </a:lnTo>
                  <a:lnTo>
                    <a:pt x="0" y="8"/>
                  </a:lnTo>
                  <a:lnTo>
                    <a:pt x="0" y="16"/>
                  </a:lnTo>
                  <a:lnTo>
                    <a:pt x="48" y="16"/>
                  </a:lnTo>
                  <a:lnTo>
                    <a:pt x="48" y="24"/>
                  </a:lnTo>
                  <a:lnTo>
                    <a:pt x="96" y="24"/>
                  </a:lnTo>
                  <a:close/>
                </a:path>
              </a:pathLst>
            </a:custGeom>
            <a:solidFill>
              <a:srgbClr val="000000"/>
            </a:solidFill>
            <a:ln w="9525">
              <a:noFill/>
              <a:round/>
              <a:headEnd/>
              <a:tailEnd/>
            </a:ln>
          </p:spPr>
          <p:txBody>
            <a:bodyPr>
              <a:prstTxWarp prst="textNoShape">
                <a:avLst/>
              </a:prstTxWarp>
            </a:bodyPr>
            <a:lstStyle/>
            <a:p>
              <a:endParaRPr lang="en-US"/>
            </a:p>
          </p:txBody>
        </p:sp>
        <p:sp>
          <p:nvSpPr>
            <p:cNvPr id="88" name="Freeform 54">
              <a:extLst>
                <a:ext uri="{FF2B5EF4-FFF2-40B4-BE49-F238E27FC236}">
                  <a16:creationId xmlns:a16="http://schemas.microsoft.com/office/drawing/2014/main" id="{317C8E34-2AB6-5F46-9F79-C86EB37C0CC4}"/>
                </a:ext>
              </a:extLst>
            </p:cNvPr>
            <p:cNvSpPr>
              <a:spLocks/>
            </p:cNvSpPr>
            <p:nvPr/>
          </p:nvSpPr>
          <p:spPr bwMode="auto">
            <a:xfrm>
              <a:off x="1517" y="1226"/>
              <a:ext cx="32" cy="32"/>
            </a:xfrm>
            <a:custGeom>
              <a:avLst/>
              <a:gdLst>
                <a:gd name="T0" fmla="*/ 32 w 32"/>
                <a:gd name="T1" fmla="*/ 0 h 32"/>
                <a:gd name="T2" fmla="*/ 24 w 32"/>
                <a:gd name="T3" fmla="*/ 32 h 32"/>
                <a:gd name="T4" fmla="*/ 0 w 32"/>
                <a:gd name="T5" fmla="*/ 32 h 32"/>
                <a:gd name="T6" fmla="*/ 8 w 32"/>
                <a:gd name="T7" fmla="*/ 0 h 32"/>
                <a:gd name="T8" fmla="*/ 32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32" y="0"/>
                  </a:moveTo>
                  <a:lnTo>
                    <a:pt x="24" y="32"/>
                  </a:lnTo>
                  <a:lnTo>
                    <a:pt x="0" y="32"/>
                  </a:lnTo>
                  <a:lnTo>
                    <a:pt x="8" y="0"/>
                  </a:lnTo>
                  <a:lnTo>
                    <a:pt x="32" y="0"/>
                  </a:lnTo>
                  <a:close/>
                </a:path>
              </a:pathLst>
            </a:custGeom>
            <a:solidFill>
              <a:srgbClr val="000000"/>
            </a:solidFill>
            <a:ln w="9525">
              <a:noFill/>
              <a:round/>
              <a:headEnd/>
              <a:tailEnd/>
            </a:ln>
          </p:spPr>
          <p:txBody>
            <a:bodyPr>
              <a:prstTxWarp prst="textNoShape">
                <a:avLst/>
              </a:prstTxWarp>
            </a:bodyPr>
            <a:lstStyle/>
            <a:p>
              <a:endParaRPr lang="en-US"/>
            </a:p>
          </p:txBody>
        </p:sp>
        <p:sp>
          <p:nvSpPr>
            <p:cNvPr id="89" name="Freeform 55">
              <a:extLst>
                <a:ext uri="{FF2B5EF4-FFF2-40B4-BE49-F238E27FC236}">
                  <a16:creationId xmlns:a16="http://schemas.microsoft.com/office/drawing/2014/main" id="{3EE525EB-99D3-7641-B513-E73DA90DFCD1}"/>
                </a:ext>
              </a:extLst>
            </p:cNvPr>
            <p:cNvSpPr>
              <a:spLocks/>
            </p:cNvSpPr>
            <p:nvPr/>
          </p:nvSpPr>
          <p:spPr bwMode="auto">
            <a:xfrm>
              <a:off x="1473" y="1206"/>
              <a:ext cx="192" cy="48"/>
            </a:xfrm>
            <a:custGeom>
              <a:avLst/>
              <a:gdLst>
                <a:gd name="T0" fmla="*/ 24 w 192"/>
                <a:gd name="T1" fmla="*/ 0 h 48"/>
                <a:gd name="T2" fmla="*/ 0 w 192"/>
                <a:gd name="T3" fmla="*/ 48 h 48"/>
                <a:gd name="T4" fmla="*/ 192 w 192"/>
                <a:gd name="T5" fmla="*/ 48 h 48"/>
                <a:gd name="T6" fmla="*/ 192 w 192"/>
                <a:gd name="T7" fmla="*/ 0 h 48"/>
                <a:gd name="T8" fmla="*/ 24 w 192"/>
                <a:gd name="T9" fmla="*/ 0 h 48"/>
                <a:gd name="T10" fmla="*/ 0 60000 65536"/>
                <a:gd name="T11" fmla="*/ 0 60000 65536"/>
                <a:gd name="T12" fmla="*/ 0 60000 65536"/>
                <a:gd name="T13" fmla="*/ 0 60000 65536"/>
                <a:gd name="T14" fmla="*/ 0 60000 65536"/>
                <a:gd name="T15" fmla="*/ 0 w 192"/>
                <a:gd name="T16" fmla="*/ 0 h 48"/>
                <a:gd name="T17" fmla="*/ 192 w 192"/>
                <a:gd name="T18" fmla="*/ 48 h 48"/>
              </a:gdLst>
              <a:ahLst/>
              <a:cxnLst>
                <a:cxn ang="T10">
                  <a:pos x="T0" y="T1"/>
                </a:cxn>
                <a:cxn ang="T11">
                  <a:pos x="T2" y="T3"/>
                </a:cxn>
                <a:cxn ang="T12">
                  <a:pos x="T4" y="T5"/>
                </a:cxn>
                <a:cxn ang="T13">
                  <a:pos x="T6" y="T7"/>
                </a:cxn>
                <a:cxn ang="T14">
                  <a:pos x="T8" y="T9"/>
                </a:cxn>
              </a:cxnLst>
              <a:rect l="T15" t="T16" r="T17" b="T18"/>
              <a:pathLst>
                <a:path w="192" h="48">
                  <a:moveTo>
                    <a:pt x="24" y="0"/>
                  </a:moveTo>
                  <a:lnTo>
                    <a:pt x="0" y="48"/>
                  </a:lnTo>
                  <a:lnTo>
                    <a:pt x="192" y="48"/>
                  </a:lnTo>
                  <a:lnTo>
                    <a:pt x="192" y="0"/>
                  </a:lnTo>
                  <a:lnTo>
                    <a:pt x="24" y="0"/>
                  </a:lnTo>
                  <a:close/>
                </a:path>
              </a:pathLst>
            </a:custGeom>
            <a:noFill/>
            <a:ln w="12700">
              <a:solidFill>
                <a:srgbClr val="000000"/>
              </a:solidFill>
              <a:round/>
              <a:headEnd/>
              <a:tailEnd/>
            </a:ln>
          </p:spPr>
          <p:txBody>
            <a:bodyPr>
              <a:prstTxWarp prst="textNoShape">
                <a:avLst/>
              </a:prstTxWarp>
            </a:bodyPr>
            <a:lstStyle/>
            <a:p>
              <a:endParaRPr lang="en-US"/>
            </a:p>
          </p:txBody>
        </p:sp>
        <p:sp>
          <p:nvSpPr>
            <p:cNvPr id="90" name="Rectangle 56">
              <a:extLst>
                <a:ext uri="{FF2B5EF4-FFF2-40B4-BE49-F238E27FC236}">
                  <a16:creationId xmlns:a16="http://schemas.microsoft.com/office/drawing/2014/main" id="{D7EB53D9-FA98-8B48-97FB-0FBE346E748A}"/>
                </a:ext>
              </a:extLst>
            </p:cNvPr>
            <p:cNvSpPr>
              <a:spLocks noChangeArrowheads="1"/>
            </p:cNvSpPr>
            <p:nvPr/>
          </p:nvSpPr>
          <p:spPr bwMode="auto">
            <a:xfrm>
              <a:off x="1513" y="1462"/>
              <a:ext cx="136" cy="208"/>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91" name="Rectangle 57">
              <a:extLst>
                <a:ext uri="{FF2B5EF4-FFF2-40B4-BE49-F238E27FC236}">
                  <a16:creationId xmlns:a16="http://schemas.microsoft.com/office/drawing/2014/main" id="{5FFE0A93-7FD9-E24C-AE74-2345F6FC1876}"/>
                </a:ext>
              </a:extLst>
            </p:cNvPr>
            <p:cNvSpPr>
              <a:spLocks noChangeArrowheads="1"/>
            </p:cNvSpPr>
            <p:nvPr/>
          </p:nvSpPr>
          <p:spPr bwMode="auto">
            <a:xfrm>
              <a:off x="1477" y="1794"/>
              <a:ext cx="192" cy="40"/>
            </a:xfrm>
            <a:prstGeom prst="rect">
              <a:avLst/>
            </a:prstGeom>
            <a:solidFill>
              <a:srgbClr val="D9D9D9"/>
            </a:solidFill>
            <a:ln w="9525">
              <a:noFill/>
              <a:miter lim="800000"/>
              <a:headEnd/>
              <a:tailEnd/>
            </a:ln>
          </p:spPr>
          <p:txBody>
            <a:bodyPr>
              <a:prstTxWarp prst="textNoShape">
                <a:avLst/>
              </a:prstTxWarp>
            </a:bodyPr>
            <a:lstStyle/>
            <a:p>
              <a:endParaRPr lang="en-US"/>
            </a:p>
          </p:txBody>
        </p:sp>
        <p:sp>
          <p:nvSpPr>
            <p:cNvPr id="92" name="Rectangle 58">
              <a:extLst>
                <a:ext uri="{FF2B5EF4-FFF2-40B4-BE49-F238E27FC236}">
                  <a16:creationId xmlns:a16="http://schemas.microsoft.com/office/drawing/2014/main" id="{DF65A3BD-76F9-DB4D-927B-41ED42BB8296}"/>
                </a:ext>
              </a:extLst>
            </p:cNvPr>
            <p:cNvSpPr>
              <a:spLocks noChangeArrowheads="1"/>
            </p:cNvSpPr>
            <p:nvPr/>
          </p:nvSpPr>
          <p:spPr bwMode="auto">
            <a:xfrm>
              <a:off x="1477" y="1858"/>
              <a:ext cx="192" cy="40"/>
            </a:xfrm>
            <a:prstGeom prst="rect">
              <a:avLst/>
            </a:prstGeom>
            <a:solidFill>
              <a:srgbClr val="D9D9D9"/>
            </a:solidFill>
            <a:ln w="9525">
              <a:noFill/>
              <a:miter lim="800000"/>
              <a:headEnd/>
              <a:tailEnd/>
            </a:ln>
          </p:spPr>
          <p:txBody>
            <a:bodyPr>
              <a:prstTxWarp prst="textNoShape">
                <a:avLst/>
              </a:prstTxWarp>
            </a:bodyPr>
            <a:lstStyle/>
            <a:p>
              <a:endParaRPr lang="en-US"/>
            </a:p>
          </p:txBody>
        </p:sp>
      </p:grpSp>
    </p:spTree>
    <p:extLst>
      <p:ext uri="{BB962C8B-B14F-4D97-AF65-F5344CB8AC3E}">
        <p14:creationId xmlns:p14="http://schemas.microsoft.com/office/powerpoint/2010/main" val="422861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Link Layer View</a:t>
            </a:r>
            <a:endParaRPr lang="en-US" dirty="0"/>
          </a:p>
        </p:txBody>
      </p:sp>
      <p:sp>
        <p:nvSpPr>
          <p:cNvPr id="55299" name="Rectangle 3"/>
          <p:cNvSpPr>
            <a:spLocks noGrp="1" noChangeArrowheads="1"/>
          </p:cNvSpPr>
          <p:nvPr>
            <p:ph idx="1"/>
          </p:nvPr>
        </p:nvSpPr>
        <p:spPr>
          <a:xfrm>
            <a:off x="163037" y="2881745"/>
            <a:ext cx="8915534" cy="3787342"/>
          </a:xfrm>
        </p:spPr>
        <p:txBody>
          <a:bodyPr>
            <a:normAutofit/>
          </a:bodyPr>
          <a:lstStyle/>
          <a:p>
            <a:r>
              <a:rPr lang="en-US" b="1" dirty="0"/>
              <a:t>Link layer</a:t>
            </a:r>
            <a:r>
              <a:rPr lang="en-US" dirty="0"/>
              <a:t>’s job: Get a packet transmitted across some communication medium to </a:t>
            </a:r>
            <a:r>
              <a:rPr lang="en-US" b="1" dirty="0"/>
              <a:t>next hop</a:t>
            </a:r>
          </a:p>
          <a:p>
            <a:r>
              <a:rPr lang="en-US" dirty="0"/>
              <a:t>Different medium </a:t>
            </a:r>
            <a:r>
              <a:rPr lang="en-US" dirty="0">
                <a:sym typeface="Symbol" charset="2"/>
              </a:rPr>
              <a:t> different link layer protocol</a:t>
            </a:r>
          </a:p>
        </p:txBody>
      </p:sp>
      <p:sp>
        <p:nvSpPr>
          <p:cNvPr id="3" name="Footer Placeholder 2"/>
          <p:cNvSpPr>
            <a:spLocks noGrp="1"/>
          </p:cNvSpPr>
          <p:nvPr>
            <p:ph type="ftr" sz="quarter" idx="11"/>
          </p:nvPr>
        </p:nvSpPr>
        <p:spPr/>
        <p:txBody>
          <a:bodyPr/>
          <a:lstStyle/>
          <a:p>
            <a:r>
              <a:rPr lang="nl-NL" dirty="0"/>
              <a:t>CS118 - Winter 2025</a:t>
            </a:r>
            <a:endParaRPr lang="en-US" dirty="0"/>
          </a:p>
        </p:txBody>
      </p:sp>
      <p:sp>
        <p:nvSpPr>
          <p:cNvPr id="4" name="Slide Number Placeholder 3">
            <a:extLst>
              <a:ext uri="{FF2B5EF4-FFF2-40B4-BE49-F238E27FC236}">
                <a16:creationId xmlns:a16="http://schemas.microsoft.com/office/drawing/2014/main" id="{7D7D27B9-26A7-514F-99E3-811D98759AC4}"/>
              </a:ext>
            </a:extLst>
          </p:cNvPr>
          <p:cNvSpPr>
            <a:spLocks noGrp="1"/>
          </p:cNvSpPr>
          <p:nvPr>
            <p:ph type="sldNum" sz="quarter" idx="12"/>
          </p:nvPr>
        </p:nvSpPr>
        <p:spPr/>
        <p:txBody>
          <a:bodyPr/>
          <a:lstStyle/>
          <a:p>
            <a:fld id="{5839C53E-9712-814C-9BC8-2C6C5C482B7D}" type="slidenum">
              <a:rPr lang="en-US" smtClean="0"/>
              <a:pPr/>
              <a:t>21</a:t>
            </a:fld>
            <a:endParaRPr lang="en-US" dirty="0"/>
          </a:p>
        </p:txBody>
      </p:sp>
      <p:cxnSp>
        <p:nvCxnSpPr>
          <p:cNvPr id="55303" name="AutoShape 4"/>
          <p:cNvCxnSpPr>
            <a:cxnSpLocks noChangeShapeType="1"/>
          </p:cNvCxnSpPr>
          <p:nvPr/>
        </p:nvCxnSpPr>
        <p:spPr bwMode="auto">
          <a:xfrm flipH="1">
            <a:off x="1690731" y="2040732"/>
            <a:ext cx="1804987" cy="0"/>
          </a:xfrm>
          <a:prstGeom prst="straightConnector1">
            <a:avLst/>
          </a:prstGeom>
          <a:noFill/>
          <a:ln w="57150">
            <a:solidFill>
              <a:schemeClr val="tx1"/>
            </a:solidFill>
            <a:round/>
            <a:headEnd/>
            <a:tailEnd/>
          </a:ln>
        </p:spPr>
      </p:cxnSp>
      <p:pic>
        <p:nvPicPr>
          <p:cNvPr id="55304" name="Picture 5"/>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3356" y="1781969"/>
            <a:ext cx="587375" cy="517525"/>
          </a:xfrm>
          <a:prstGeom prst="rect">
            <a:avLst/>
          </a:prstGeom>
          <a:noFill/>
          <a:ln w="12700">
            <a:noFill/>
            <a:miter lim="800000"/>
            <a:headEnd/>
            <a:tailEnd/>
          </a:ln>
        </p:spPr>
      </p:pic>
      <p:pic>
        <p:nvPicPr>
          <p:cNvPr id="55305" name="Picture 6"/>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5718" y="1781969"/>
            <a:ext cx="587375" cy="517525"/>
          </a:xfrm>
          <a:prstGeom prst="rect">
            <a:avLst/>
          </a:prstGeom>
          <a:noFill/>
          <a:ln w="12700">
            <a:noFill/>
            <a:miter lim="800000"/>
            <a:headEnd/>
            <a:tailEnd/>
          </a:ln>
        </p:spPr>
      </p:pic>
      <p:pic>
        <p:nvPicPr>
          <p:cNvPr id="9" name="Picture 8">
            <a:extLst>
              <a:ext uri="{FF2B5EF4-FFF2-40B4-BE49-F238E27FC236}">
                <a16:creationId xmlns:a16="http://schemas.microsoft.com/office/drawing/2014/main" id="{5C339F6B-66F8-4348-A98F-CBC46A502126}"/>
              </a:ext>
            </a:extLst>
          </p:cNvPr>
          <p:cNvPicPr>
            <a:picLocks noChangeAspect="1"/>
          </p:cNvPicPr>
          <p:nvPr/>
        </p:nvPicPr>
        <p:blipFill>
          <a:blip r:embed="rId4"/>
          <a:stretch>
            <a:fillRect/>
          </a:stretch>
        </p:blipFill>
        <p:spPr>
          <a:xfrm rot="16200000">
            <a:off x="7301849" y="1691001"/>
            <a:ext cx="501717" cy="357474"/>
          </a:xfrm>
          <a:prstGeom prst="rect">
            <a:avLst/>
          </a:prstGeom>
        </p:spPr>
      </p:pic>
      <p:pic>
        <p:nvPicPr>
          <p:cNvPr id="10" name="Picture 60">
            <a:extLst>
              <a:ext uri="{FF2B5EF4-FFF2-40B4-BE49-F238E27FC236}">
                <a16:creationId xmlns:a16="http://schemas.microsoft.com/office/drawing/2014/main" id="{A81EB6E9-DC25-624D-8F1A-D5E491842357}"/>
              </a:ext>
            </a:extLst>
          </p:cNvPr>
          <p:cNvPicPr>
            <a:picLocks noChangeAspect="1" noChangeArrowheads="1"/>
          </p:cNvPicPr>
          <p:nvPr/>
        </p:nvPicPr>
        <p:blipFill>
          <a:blip r:embed="rId5"/>
          <a:srcRect/>
          <a:stretch>
            <a:fillRect/>
          </a:stretch>
        </p:blipFill>
        <p:spPr bwMode="auto">
          <a:xfrm>
            <a:off x="7602728" y="1538869"/>
            <a:ext cx="940568" cy="824023"/>
          </a:xfrm>
          <a:prstGeom prst="rect">
            <a:avLst/>
          </a:prstGeom>
          <a:noFill/>
          <a:ln w="9525">
            <a:noFill/>
            <a:miter lim="800000"/>
            <a:headEnd/>
            <a:tailEnd/>
          </a:ln>
        </p:spPr>
      </p:pic>
      <p:pic>
        <p:nvPicPr>
          <p:cNvPr id="11" name="Picture 10">
            <a:extLst>
              <a:ext uri="{FF2B5EF4-FFF2-40B4-BE49-F238E27FC236}">
                <a16:creationId xmlns:a16="http://schemas.microsoft.com/office/drawing/2014/main" id="{18AE035C-5CC9-B949-AAF6-2C5B8B7A49E0}"/>
              </a:ext>
            </a:extLst>
          </p:cNvPr>
          <p:cNvPicPr>
            <a:picLocks noChangeAspect="1"/>
          </p:cNvPicPr>
          <p:nvPr/>
        </p:nvPicPr>
        <p:blipFill>
          <a:blip r:embed="rId6">
            <a:duotone>
              <a:schemeClr val="accent2">
                <a:shade val="45000"/>
                <a:satMod val="135000"/>
              </a:schemeClr>
              <a:prstClr val="white"/>
            </a:duotone>
          </a:blip>
          <a:stretch>
            <a:fillRect/>
          </a:stretch>
        </p:blipFill>
        <p:spPr>
          <a:xfrm>
            <a:off x="5154540" y="1653984"/>
            <a:ext cx="879115" cy="879115"/>
          </a:xfrm>
          <a:prstGeom prst="rect">
            <a:avLst/>
          </a:prstGeom>
        </p:spPr>
      </p:pic>
      <p:cxnSp>
        <p:nvCxnSpPr>
          <p:cNvPr id="5" name="Straight Connector 4">
            <a:extLst>
              <a:ext uri="{FF2B5EF4-FFF2-40B4-BE49-F238E27FC236}">
                <a16:creationId xmlns:a16="http://schemas.microsoft.com/office/drawing/2014/main" id="{A6CA2F10-06C6-DF49-9FEC-AB882AFEF2E1}"/>
              </a:ext>
            </a:extLst>
          </p:cNvPr>
          <p:cNvCxnSpPr>
            <a:cxnSpLocks/>
          </p:cNvCxnSpPr>
          <p:nvPr/>
        </p:nvCxnSpPr>
        <p:spPr bwMode="auto">
          <a:xfrm>
            <a:off x="5935846" y="1822851"/>
            <a:ext cx="1433563" cy="0"/>
          </a:xfrm>
          <a:prstGeom prst="line">
            <a:avLst/>
          </a:prstGeom>
          <a:noFill/>
          <a:ln w="152400" cap="flat" cmpd="sng" algn="ctr">
            <a:solidFill>
              <a:schemeClr val="accent2">
                <a:lumMod val="20000"/>
                <a:lumOff val="80000"/>
              </a:schemeClr>
            </a:solidFill>
            <a:prstDash val="sysDot"/>
            <a:round/>
            <a:headEnd type="none" w="med" len="med"/>
            <a:tailEnd type="none" w="med" len="med"/>
          </a:ln>
          <a:effectLst/>
        </p:spPr>
      </p:cxnSp>
      <p:grpSp>
        <p:nvGrpSpPr>
          <p:cNvPr id="13" name="Group 5">
            <a:extLst>
              <a:ext uri="{FF2B5EF4-FFF2-40B4-BE49-F238E27FC236}">
                <a16:creationId xmlns:a16="http://schemas.microsoft.com/office/drawing/2014/main" id="{AC2CB620-7164-074C-A6B7-1A229935EB34}"/>
              </a:ext>
            </a:extLst>
          </p:cNvPr>
          <p:cNvGrpSpPr>
            <a:grpSpLocks/>
          </p:cNvGrpSpPr>
          <p:nvPr/>
        </p:nvGrpSpPr>
        <p:grpSpPr bwMode="auto">
          <a:xfrm>
            <a:off x="8471659" y="-18472"/>
            <a:ext cx="644633" cy="1891455"/>
            <a:chOff x="2961" y="765"/>
            <a:chExt cx="1459" cy="2101"/>
          </a:xfrm>
        </p:grpSpPr>
        <p:sp>
          <p:nvSpPr>
            <p:cNvPr id="14" name="Rectangle 6">
              <a:extLst>
                <a:ext uri="{FF2B5EF4-FFF2-40B4-BE49-F238E27FC236}">
                  <a16:creationId xmlns:a16="http://schemas.microsoft.com/office/drawing/2014/main" id="{DF6BD879-21D8-534A-AF55-5DF1DB29E311}"/>
                </a:ext>
              </a:extLst>
            </p:cNvPr>
            <p:cNvSpPr>
              <a:spLocks noChangeArrowheads="1"/>
            </p:cNvSpPr>
            <p:nvPr/>
          </p:nvSpPr>
          <p:spPr bwMode="auto">
            <a:xfrm>
              <a:off x="3080" y="888"/>
              <a:ext cx="1192" cy="1928"/>
            </a:xfrm>
            <a:prstGeom prst="rect">
              <a:avLst/>
            </a:prstGeom>
            <a:solidFill>
              <a:schemeClr val="bg1"/>
            </a:solidFill>
            <a:ln w="38100">
              <a:solidFill>
                <a:schemeClr val="accent2"/>
              </a:solidFill>
              <a:miter lim="800000"/>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Text Box 7">
              <a:extLst>
                <a:ext uri="{FF2B5EF4-FFF2-40B4-BE49-F238E27FC236}">
                  <a16:creationId xmlns:a16="http://schemas.microsoft.com/office/drawing/2014/main" id="{AE2EA517-2A23-044C-9ABB-BA71F9289247}"/>
                </a:ext>
              </a:extLst>
            </p:cNvPr>
            <p:cNvSpPr txBox="1">
              <a:spLocks noChangeArrowheads="1"/>
            </p:cNvSpPr>
            <p:nvPr/>
          </p:nvSpPr>
          <p:spPr bwMode="auto">
            <a:xfrm>
              <a:off x="2961" y="765"/>
              <a:ext cx="1459" cy="2101"/>
            </a:xfrm>
            <a:prstGeom prst="rect">
              <a:avLst/>
            </a:prstGeom>
            <a:noFill/>
            <a:ln w="9525">
              <a:noFill/>
              <a:miter lim="800000"/>
              <a:headEnd/>
              <a:tailEnd/>
            </a:ln>
          </p:spPr>
          <p:txBody>
            <a:bodyPr wrap="none">
              <a:prstTxWarp prst="textNoShape">
                <a:avLst/>
              </a:prstTxWarp>
              <a:spAutoFit/>
            </a:bodyPr>
            <a:lstStyle/>
            <a:p>
              <a:pPr algn="ctr">
                <a:lnSpc>
                  <a:spcPct val="15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apps</a:t>
              </a:r>
            </a:p>
            <a:p>
              <a:pPr algn="ctr">
                <a:lnSpc>
                  <a:spcPct val="15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trans</a:t>
              </a:r>
            </a:p>
            <a:p>
              <a:pPr algn="ctr">
                <a:lnSpc>
                  <a:spcPct val="150000"/>
                </a:lnSpc>
              </a:pPr>
              <a:r>
                <a:rPr lang="en-US" sz="1600" dirty="0">
                  <a:latin typeface="Helvetica Neue" panose="02000503000000020004" pitchFamily="2" charset="0"/>
                  <a:ea typeface="Helvetica Neue" panose="02000503000000020004" pitchFamily="2" charset="0"/>
                  <a:cs typeface="Helvetica Neue" panose="02000503000000020004" pitchFamily="2" charset="0"/>
                </a:rPr>
                <a:t>net</a:t>
              </a:r>
            </a:p>
            <a:p>
              <a:pPr algn="ctr">
                <a:lnSpc>
                  <a:spcPct val="150000"/>
                </a:lnSpc>
              </a:pPr>
              <a:r>
                <a:rPr lang="en-US" sz="16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link</a:t>
              </a:r>
            </a:p>
            <a:p>
              <a:pPr algn="ctr">
                <a:lnSpc>
                  <a:spcPct val="150000"/>
                </a:lnSpc>
              </a:pPr>
              <a:r>
                <a:rPr lang="en-US" sz="1600" dirty="0" err="1">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rPr>
                <a:t>phy</a:t>
              </a:r>
              <a:endParaRPr lang="en-US" sz="1600" dirty="0">
                <a:solidFill>
                  <a:schemeClr val="bg1">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Line 8">
              <a:extLst>
                <a:ext uri="{FF2B5EF4-FFF2-40B4-BE49-F238E27FC236}">
                  <a16:creationId xmlns:a16="http://schemas.microsoft.com/office/drawing/2014/main" id="{55679DEB-9CC0-F44F-858A-1D93672B93A5}"/>
                </a:ext>
              </a:extLst>
            </p:cNvPr>
            <p:cNvSpPr>
              <a:spLocks noChangeShapeType="1"/>
            </p:cNvSpPr>
            <p:nvPr/>
          </p:nvSpPr>
          <p:spPr bwMode="auto">
            <a:xfrm>
              <a:off x="3092" y="1277"/>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Line 9">
              <a:extLst>
                <a:ext uri="{FF2B5EF4-FFF2-40B4-BE49-F238E27FC236}">
                  <a16:creationId xmlns:a16="http://schemas.microsoft.com/office/drawing/2014/main" id="{1F0ED2C0-5965-6F44-8964-C19CF9C34C11}"/>
                </a:ext>
              </a:extLst>
            </p:cNvPr>
            <p:cNvSpPr>
              <a:spLocks noChangeShapeType="1"/>
            </p:cNvSpPr>
            <p:nvPr/>
          </p:nvSpPr>
          <p:spPr bwMode="auto">
            <a:xfrm>
              <a:off x="3100" y="1650"/>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Line 10">
              <a:extLst>
                <a:ext uri="{FF2B5EF4-FFF2-40B4-BE49-F238E27FC236}">
                  <a16:creationId xmlns:a16="http://schemas.microsoft.com/office/drawing/2014/main" id="{BD33A0E6-5CF8-6B42-96ED-D2C3671890F9}"/>
                </a:ext>
              </a:extLst>
            </p:cNvPr>
            <p:cNvSpPr>
              <a:spLocks noChangeShapeType="1"/>
            </p:cNvSpPr>
            <p:nvPr/>
          </p:nvSpPr>
          <p:spPr bwMode="auto">
            <a:xfrm>
              <a:off x="3116" y="2039"/>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 name="Line 11">
              <a:extLst>
                <a:ext uri="{FF2B5EF4-FFF2-40B4-BE49-F238E27FC236}">
                  <a16:creationId xmlns:a16="http://schemas.microsoft.com/office/drawing/2014/main" id="{8D78D6DA-B2C5-6B49-8A67-9BADF4062DFB}"/>
                </a:ext>
              </a:extLst>
            </p:cNvPr>
            <p:cNvSpPr>
              <a:spLocks noChangeShapeType="1"/>
            </p:cNvSpPr>
            <p:nvPr/>
          </p:nvSpPr>
          <p:spPr bwMode="auto">
            <a:xfrm>
              <a:off x="3078" y="2420"/>
              <a:ext cx="1188" cy="0"/>
            </a:xfrm>
            <a:prstGeom prst="line">
              <a:avLst/>
            </a:prstGeom>
            <a:noFill/>
            <a:ln w="38100">
              <a:solidFill>
                <a:schemeClr val="accent2"/>
              </a:solidFill>
              <a:round/>
              <a:headEnd/>
              <a:tailEnd/>
            </a:ln>
          </p:spPr>
          <p:txBody>
            <a:bodyPr wrap="none" anchor="ctr">
              <a:prstTxWarp prst="textNoShape">
                <a:avLst/>
              </a:prstTxWarp>
            </a:bodyPr>
            <a:lstStyle/>
            <a:p>
              <a:pPr>
                <a:lnSpc>
                  <a:spcPct val="150000"/>
                </a:lnSpc>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grpSp>
    </p:spTree>
    <p:extLst>
      <p:ext uri="{BB962C8B-B14F-4D97-AF65-F5344CB8AC3E}">
        <p14:creationId xmlns:p14="http://schemas.microsoft.com/office/powerpoint/2010/main" val="251895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protocol “layer” really means</a:t>
            </a:r>
          </a:p>
        </p:txBody>
      </p:sp>
      <p:sp>
        <p:nvSpPr>
          <p:cNvPr id="5" name="Rectangle 4"/>
          <p:cNvSpPr/>
          <p:nvPr/>
        </p:nvSpPr>
        <p:spPr bwMode="auto">
          <a:xfrm>
            <a:off x="6608294" y="4843586"/>
            <a:ext cx="1663311" cy="1000183"/>
          </a:xfrm>
          <a:prstGeom prst="rect">
            <a:avLst/>
          </a:prstGeom>
          <a:noFill/>
          <a:ln w="190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0000FF"/>
                </a:solidFill>
                <a:effectLst/>
                <a:latin typeface="Arial" pitchFamily="-65" charset="0"/>
              </a:rPr>
              <a:t>Application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0000FF"/>
                </a:solidFill>
                <a:effectLst/>
                <a:latin typeface="Arial" pitchFamily="-65" charset="0"/>
              </a:rPr>
              <a:t>data</a:t>
            </a:r>
          </a:p>
        </p:txBody>
      </p:sp>
      <p:sp>
        <p:nvSpPr>
          <p:cNvPr id="7" name="Rectangle 6"/>
          <p:cNvSpPr/>
          <p:nvPr/>
        </p:nvSpPr>
        <p:spPr bwMode="auto">
          <a:xfrm>
            <a:off x="4967459" y="4776158"/>
            <a:ext cx="3360339" cy="1157515"/>
          </a:xfrm>
          <a:prstGeom prst="rect">
            <a:avLst/>
          </a:prstGeom>
          <a:noFill/>
          <a:ln w="19050"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accent1">
                    <a:lumMod val="75000"/>
                  </a:schemeClr>
                </a:solidFill>
                <a:effectLst/>
                <a:latin typeface="Arial" pitchFamily="-65" charset="0"/>
              </a:rPr>
              <a:t>Application </a:t>
            </a: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chemeClr val="accent1">
                    <a:lumMod val="75000"/>
                  </a:schemeClr>
                </a:solidFill>
                <a:latin typeface="Arial" pitchFamily="-65" charset="0"/>
              </a:rPr>
              <a:t>protocol</a:t>
            </a:r>
            <a:endParaRPr kumimoji="0" lang="en-US" b="0" i="0" u="none" strike="noStrike" cap="none" normalizeH="0" baseline="0" dirty="0">
              <a:ln>
                <a:noFill/>
              </a:ln>
              <a:solidFill>
                <a:schemeClr val="accent1">
                  <a:lumMod val="75000"/>
                </a:schemeClr>
              </a:solidFill>
              <a:effectLst/>
              <a:latin typeface="Arial" pitchFamily="-65" charset="0"/>
            </a:endParaRPr>
          </a:p>
        </p:txBody>
      </p:sp>
      <p:sp>
        <p:nvSpPr>
          <p:cNvPr id="8" name="Rectangle 7"/>
          <p:cNvSpPr/>
          <p:nvPr/>
        </p:nvSpPr>
        <p:spPr bwMode="auto">
          <a:xfrm>
            <a:off x="3562635" y="4708729"/>
            <a:ext cx="4821356" cy="1303610"/>
          </a:xfrm>
          <a:prstGeom prst="rect">
            <a:avLst/>
          </a:prstGeom>
          <a:noFill/>
          <a:ln w="19050" cap="flat" cmpd="sng" algn="ctr">
            <a:solidFill>
              <a:srgbClr val="8000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800040"/>
                </a:solidFill>
                <a:effectLst/>
                <a:latin typeface="Arial" pitchFamily="-65" charset="0"/>
              </a:rPr>
              <a:t>Transport</a:t>
            </a: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rgbClr val="800040"/>
                </a:solidFill>
                <a:latin typeface="Arial" pitchFamily="-65" charset="0"/>
              </a:rPr>
              <a:t>protocol</a:t>
            </a:r>
            <a:endParaRPr kumimoji="0" lang="en-US" b="0" i="0" u="none" strike="noStrike" cap="none" normalizeH="0" baseline="0" dirty="0">
              <a:ln>
                <a:noFill/>
              </a:ln>
              <a:solidFill>
                <a:srgbClr val="800040"/>
              </a:solidFill>
              <a:effectLst/>
              <a:latin typeface="Arial" pitchFamily="-65" charset="0"/>
            </a:endParaRPr>
          </a:p>
        </p:txBody>
      </p:sp>
      <p:pic>
        <p:nvPicPr>
          <p:cNvPr id="9" name="Picture 8"/>
          <p:cNvPicPr>
            <a:picLocks noChangeAspect="1"/>
          </p:cNvPicPr>
          <p:nvPr/>
        </p:nvPicPr>
        <p:blipFill>
          <a:blip r:embed="rId2"/>
          <a:stretch>
            <a:fillRect/>
          </a:stretch>
        </p:blipFill>
        <p:spPr>
          <a:xfrm>
            <a:off x="402890" y="1551746"/>
            <a:ext cx="2627390" cy="1557888"/>
          </a:xfrm>
          <a:prstGeom prst="rect">
            <a:avLst/>
          </a:prstGeom>
        </p:spPr>
      </p:pic>
      <p:sp>
        <p:nvSpPr>
          <p:cNvPr id="10" name="Rectangle 9"/>
          <p:cNvSpPr/>
          <p:nvPr/>
        </p:nvSpPr>
        <p:spPr bwMode="auto">
          <a:xfrm>
            <a:off x="2191526" y="4652539"/>
            <a:ext cx="6254956" cy="141598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0000"/>
                </a:solidFill>
                <a:effectLst/>
                <a:latin typeface="Arial" pitchFamily="-65" charset="0"/>
              </a:rPr>
              <a:t>Network</a:t>
            </a: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rgbClr val="FF0000"/>
                </a:solidFill>
                <a:latin typeface="Arial" pitchFamily="-65" charset="0"/>
              </a:rPr>
              <a:t>protocol</a:t>
            </a:r>
            <a:endParaRPr kumimoji="0" lang="en-US" b="0" i="0" u="none" strike="noStrike" cap="none" normalizeH="0" baseline="0" dirty="0">
              <a:ln>
                <a:noFill/>
              </a:ln>
              <a:solidFill>
                <a:srgbClr val="FF0000"/>
              </a:solidFill>
              <a:effectLst/>
              <a:latin typeface="Arial" pitchFamily="-65" charset="0"/>
            </a:endParaRPr>
          </a:p>
        </p:txBody>
      </p:sp>
      <p:sp>
        <p:nvSpPr>
          <p:cNvPr id="11" name="Rectangle 10"/>
          <p:cNvSpPr/>
          <p:nvPr/>
        </p:nvSpPr>
        <p:spPr bwMode="auto">
          <a:xfrm>
            <a:off x="966520" y="4602655"/>
            <a:ext cx="7553692" cy="1510826"/>
          </a:xfrm>
          <a:prstGeom prst="rect">
            <a:avLst/>
          </a:prstGeom>
          <a:noFill/>
          <a:ln w="19050" cap="flat"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6600"/>
                </a:solidFill>
                <a:effectLst/>
                <a:latin typeface="Arial" pitchFamily="-65" charset="0"/>
              </a:rPr>
              <a:t>Link</a:t>
            </a:r>
            <a:endParaRPr lang="en-US" dirty="0">
              <a:solidFill>
                <a:srgbClr val="FF6600"/>
              </a:solidFill>
              <a:latin typeface="Arial" pitchFamily="-65"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dirty="0">
                <a:ln>
                  <a:noFill/>
                </a:ln>
                <a:solidFill>
                  <a:srgbClr val="FF6600"/>
                </a:solidFill>
                <a:effectLst/>
                <a:latin typeface="Arial" pitchFamily="-65" charset="0"/>
              </a:rPr>
              <a:t>layer</a:t>
            </a:r>
            <a:endParaRPr kumimoji="0" lang="en-US" b="0" i="0" u="none" strike="noStrike" cap="none" normalizeH="0" baseline="0" dirty="0">
              <a:ln>
                <a:noFill/>
              </a:ln>
              <a:solidFill>
                <a:srgbClr val="FF6600"/>
              </a:solidFill>
              <a:effectLst/>
              <a:latin typeface="Arial" pitchFamily="-65"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rgbClr val="FF6600"/>
                </a:solidFill>
                <a:latin typeface="Arial" pitchFamily="-65" charset="0"/>
              </a:rPr>
              <a:t>protocol</a:t>
            </a:r>
            <a:endParaRPr kumimoji="0" lang="en-US" b="0" i="0" u="none" strike="noStrike" cap="none" normalizeH="0" baseline="0" dirty="0">
              <a:ln>
                <a:noFill/>
              </a:ln>
              <a:solidFill>
                <a:srgbClr val="FF6600"/>
              </a:solidFill>
              <a:effectLst/>
              <a:latin typeface="Arial" pitchFamily="-65" charset="0"/>
            </a:endParaRPr>
          </a:p>
        </p:txBody>
      </p:sp>
      <p:pic>
        <p:nvPicPr>
          <p:cNvPr id="13" name="Picture 12"/>
          <p:cNvPicPr>
            <a:picLocks noChangeAspect="1"/>
          </p:cNvPicPr>
          <p:nvPr/>
        </p:nvPicPr>
        <p:blipFill>
          <a:blip r:embed="rId3"/>
          <a:stretch>
            <a:fillRect/>
          </a:stretch>
        </p:blipFill>
        <p:spPr>
          <a:xfrm>
            <a:off x="3732027" y="935666"/>
            <a:ext cx="2399391" cy="2138349"/>
          </a:xfrm>
          <a:prstGeom prst="rect">
            <a:avLst/>
          </a:prstGeom>
        </p:spPr>
      </p:pic>
      <p:sp>
        <p:nvSpPr>
          <p:cNvPr id="3" name="Footer Placeholder 2"/>
          <p:cNvSpPr>
            <a:spLocks noGrp="1"/>
          </p:cNvSpPr>
          <p:nvPr>
            <p:ph type="ftr" sz="quarter" idx="11"/>
          </p:nvPr>
        </p:nvSpPr>
        <p:spPr>
          <a:xfrm>
            <a:off x="7571232" y="6675661"/>
            <a:ext cx="1572768" cy="182339"/>
          </a:xfrm>
          <a:prstGeom prst="rect">
            <a:avLst/>
          </a:prstGeom>
        </p:spPr>
        <p:txBody>
          <a:bodyPr/>
          <a:lstStyle/>
          <a:p>
            <a:pPr>
              <a:defRPr/>
            </a:pPr>
            <a:r>
              <a:rPr lang="nl-NL" dirty="0"/>
              <a:t>CS118 - Winter 2025</a:t>
            </a:r>
            <a:endParaRPr lang="en-US" dirty="0"/>
          </a:p>
        </p:txBody>
      </p:sp>
      <p:sp>
        <p:nvSpPr>
          <p:cNvPr id="6" name="Slide Number Placeholder 5">
            <a:extLst>
              <a:ext uri="{FF2B5EF4-FFF2-40B4-BE49-F238E27FC236}">
                <a16:creationId xmlns:a16="http://schemas.microsoft.com/office/drawing/2014/main" id="{44588354-18BE-9843-809E-2290649E8B7F}"/>
              </a:ext>
            </a:extLst>
          </p:cNvPr>
          <p:cNvSpPr>
            <a:spLocks noGrp="1"/>
          </p:cNvSpPr>
          <p:nvPr>
            <p:ph type="sldNum" sz="quarter" idx="12"/>
          </p:nvPr>
        </p:nvSpPr>
        <p:spPr>
          <a:xfrm>
            <a:off x="4343400" y="6673850"/>
            <a:ext cx="457200" cy="184150"/>
          </a:xfrm>
          <a:prstGeom prst="rect">
            <a:avLst/>
          </a:prstGeom>
        </p:spPr>
        <p:txBody>
          <a:bodyPr/>
          <a:lstStyle/>
          <a:p>
            <a:pPr>
              <a:defRPr/>
            </a:pPr>
            <a:fld id="{B846B7D9-7BDB-7541-8325-00A37CD224A3}" type="slidenum">
              <a:rPr lang="en-US" smtClean="0"/>
              <a:pPr>
                <a:defRPr/>
              </a:pPr>
              <a:t>22</a:t>
            </a:fld>
            <a:endParaRPr lang="en-US" dirty="0"/>
          </a:p>
        </p:txBody>
      </p:sp>
      <p:grpSp>
        <p:nvGrpSpPr>
          <p:cNvPr id="12" name="Group 5">
            <a:extLst>
              <a:ext uri="{FF2B5EF4-FFF2-40B4-BE49-F238E27FC236}">
                <a16:creationId xmlns:a16="http://schemas.microsoft.com/office/drawing/2014/main" id="{0F6F3036-0DCC-1C46-93C9-BDA8900A61F3}"/>
              </a:ext>
            </a:extLst>
          </p:cNvPr>
          <p:cNvGrpSpPr>
            <a:grpSpLocks/>
          </p:cNvGrpSpPr>
          <p:nvPr/>
        </p:nvGrpSpPr>
        <p:grpSpPr bwMode="auto">
          <a:xfrm>
            <a:off x="6924970" y="833734"/>
            <a:ext cx="1898650" cy="3530600"/>
            <a:chOff x="3076" y="888"/>
            <a:chExt cx="1196" cy="2224"/>
          </a:xfrm>
        </p:grpSpPr>
        <p:sp>
          <p:nvSpPr>
            <p:cNvPr id="14" name="Rectangle 6">
              <a:extLst>
                <a:ext uri="{FF2B5EF4-FFF2-40B4-BE49-F238E27FC236}">
                  <a16:creationId xmlns:a16="http://schemas.microsoft.com/office/drawing/2014/main" id="{ADBDF6C8-0AF6-0D48-86D9-2F6B032961B6}"/>
                </a:ext>
              </a:extLst>
            </p:cNvPr>
            <p:cNvSpPr>
              <a:spLocks noChangeArrowheads="1"/>
            </p:cNvSpPr>
            <p:nvPr/>
          </p:nvSpPr>
          <p:spPr bwMode="auto">
            <a:xfrm>
              <a:off x="3080" y="888"/>
              <a:ext cx="1192" cy="2224"/>
            </a:xfrm>
            <a:prstGeom prst="rect">
              <a:avLst/>
            </a:prstGeom>
            <a:solidFill>
              <a:schemeClr val="bg1"/>
            </a:solidFill>
            <a:ln w="38100">
              <a:solidFill>
                <a:schemeClr val="accent2"/>
              </a:solidFill>
              <a:miter lim="800000"/>
              <a:headEnd/>
              <a:tailEnd/>
            </a:ln>
          </p:spPr>
          <p:txBody>
            <a:bodyPr wrap="none" anchor="ctr">
              <a:prstTxWarp prst="textNoShape">
                <a:avLst/>
              </a:prstTxWarp>
            </a:bodyPr>
            <a:lstStyle/>
            <a:p>
              <a:endParaRPr lang="en-US"/>
            </a:p>
          </p:txBody>
        </p:sp>
        <p:sp>
          <p:nvSpPr>
            <p:cNvPr id="15" name="Text Box 7">
              <a:extLst>
                <a:ext uri="{FF2B5EF4-FFF2-40B4-BE49-F238E27FC236}">
                  <a16:creationId xmlns:a16="http://schemas.microsoft.com/office/drawing/2014/main" id="{E480108E-2CDF-2C46-A110-F25EEC67CA9C}"/>
                </a:ext>
              </a:extLst>
            </p:cNvPr>
            <p:cNvSpPr txBox="1">
              <a:spLocks noChangeArrowheads="1"/>
            </p:cNvSpPr>
            <p:nvPr/>
          </p:nvSpPr>
          <p:spPr bwMode="auto">
            <a:xfrm>
              <a:off x="3150" y="963"/>
              <a:ext cx="1069" cy="2029"/>
            </a:xfrm>
            <a:prstGeom prst="rect">
              <a:avLst/>
            </a:prstGeom>
            <a:noFill/>
            <a:ln w="9525">
              <a:noFill/>
              <a:miter lim="800000"/>
              <a:headEnd/>
              <a:tailEnd/>
            </a:ln>
          </p:spPr>
          <p:txBody>
            <a:bodyPr wrap="none">
              <a:prstTxWarp prst="textNoShape">
                <a:avLst/>
              </a:prstTxWarp>
              <a:spAutoFit/>
            </a:bodyPr>
            <a:lstStyle/>
            <a:p>
              <a:pPr algn="ctr">
                <a:lnSpc>
                  <a:spcPct val="95000"/>
                </a:lnSpc>
              </a:pPr>
              <a:r>
                <a:rPr lang="en-US" dirty="0">
                  <a:latin typeface="Comic Sans MS" charset="0"/>
                </a:rPr>
                <a:t>application</a:t>
              </a:r>
            </a:p>
            <a:p>
              <a:pPr algn="ctr">
                <a:lnSpc>
                  <a:spcPct val="95000"/>
                </a:lnSpc>
              </a:pPr>
              <a:endParaRPr lang="en-US" dirty="0">
                <a:latin typeface="Comic Sans MS" charset="0"/>
              </a:endParaRPr>
            </a:p>
            <a:p>
              <a:pPr algn="ctr">
                <a:lnSpc>
                  <a:spcPct val="95000"/>
                </a:lnSpc>
              </a:pPr>
              <a:r>
                <a:rPr lang="en-US" dirty="0">
                  <a:latin typeface="Comic Sans MS" charset="0"/>
                </a:rPr>
                <a:t>transport</a:t>
              </a:r>
            </a:p>
            <a:p>
              <a:pPr algn="ctr">
                <a:lnSpc>
                  <a:spcPct val="95000"/>
                </a:lnSpc>
              </a:pPr>
              <a:endParaRPr lang="en-US" dirty="0">
                <a:latin typeface="Comic Sans MS" charset="0"/>
              </a:endParaRPr>
            </a:p>
            <a:p>
              <a:pPr algn="ctr">
                <a:lnSpc>
                  <a:spcPct val="95000"/>
                </a:lnSpc>
              </a:pPr>
              <a:r>
                <a:rPr lang="en-US" dirty="0">
                  <a:latin typeface="Comic Sans MS" charset="0"/>
                </a:rPr>
                <a:t>network</a:t>
              </a:r>
            </a:p>
            <a:p>
              <a:pPr algn="ctr">
                <a:lnSpc>
                  <a:spcPct val="95000"/>
                </a:lnSpc>
              </a:pPr>
              <a:endParaRPr lang="en-US" dirty="0">
                <a:latin typeface="Comic Sans MS" charset="0"/>
              </a:endParaRPr>
            </a:p>
            <a:p>
              <a:pPr algn="ctr">
                <a:lnSpc>
                  <a:spcPct val="95000"/>
                </a:lnSpc>
              </a:pPr>
              <a:r>
                <a:rPr lang="en-US" dirty="0">
                  <a:latin typeface="Comic Sans MS" charset="0"/>
                </a:rPr>
                <a:t>link</a:t>
              </a:r>
            </a:p>
            <a:p>
              <a:pPr algn="ctr">
                <a:lnSpc>
                  <a:spcPct val="95000"/>
                </a:lnSpc>
              </a:pPr>
              <a:endParaRPr lang="en-US" dirty="0">
                <a:latin typeface="Comic Sans MS" charset="0"/>
              </a:endParaRPr>
            </a:p>
            <a:p>
              <a:pPr algn="ctr">
                <a:lnSpc>
                  <a:spcPct val="95000"/>
                </a:lnSpc>
              </a:pPr>
              <a:r>
                <a:rPr lang="en-US" dirty="0">
                  <a:latin typeface="Comic Sans MS" charset="0"/>
                </a:rPr>
                <a:t>physical</a:t>
              </a:r>
            </a:p>
          </p:txBody>
        </p:sp>
        <p:sp>
          <p:nvSpPr>
            <p:cNvPr id="16" name="Line 8">
              <a:extLst>
                <a:ext uri="{FF2B5EF4-FFF2-40B4-BE49-F238E27FC236}">
                  <a16:creationId xmlns:a16="http://schemas.microsoft.com/office/drawing/2014/main" id="{BFA34B44-8D73-3D4E-9E4B-43188A2D8946}"/>
                </a:ext>
              </a:extLst>
            </p:cNvPr>
            <p:cNvSpPr>
              <a:spLocks noChangeShapeType="1"/>
            </p:cNvSpPr>
            <p:nvPr/>
          </p:nvSpPr>
          <p:spPr bwMode="auto">
            <a:xfrm>
              <a:off x="3076" y="132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7" name="Line 9">
              <a:extLst>
                <a:ext uri="{FF2B5EF4-FFF2-40B4-BE49-F238E27FC236}">
                  <a16:creationId xmlns:a16="http://schemas.microsoft.com/office/drawing/2014/main" id="{A316C431-9E8E-5F48-9FC8-AA7447FEF81D}"/>
                </a:ext>
              </a:extLst>
            </p:cNvPr>
            <p:cNvSpPr>
              <a:spLocks noChangeShapeType="1"/>
            </p:cNvSpPr>
            <p:nvPr/>
          </p:nvSpPr>
          <p:spPr bwMode="auto">
            <a:xfrm>
              <a:off x="3076" y="1768"/>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8" name="Line 10">
              <a:extLst>
                <a:ext uri="{FF2B5EF4-FFF2-40B4-BE49-F238E27FC236}">
                  <a16:creationId xmlns:a16="http://schemas.microsoft.com/office/drawing/2014/main" id="{A4F20F54-9F71-F449-93C8-412577CE203F}"/>
                </a:ext>
              </a:extLst>
            </p:cNvPr>
            <p:cNvSpPr>
              <a:spLocks noChangeShapeType="1"/>
            </p:cNvSpPr>
            <p:nvPr/>
          </p:nvSpPr>
          <p:spPr bwMode="auto">
            <a:xfrm>
              <a:off x="3076" y="2216"/>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9" name="Line 11">
              <a:extLst>
                <a:ext uri="{FF2B5EF4-FFF2-40B4-BE49-F238E27FC236}">
                  <a16:creationId xmlns:a16="http://schemas.microsoft.com/office/drawing/2014/main" id="{D920CF14-1632-C149-B0E2-C0E240B68E8F}"/>
                </a:ext>
              </a:extLst>
            </p:cNvPr>
            <p:cNvSpPr>
              <a:spLocks noChangeShapeType="1"/>
            </p:cNvSpPr>
            <p:nvPr/>
          </p:nvSpPr>
          <p:spPr bwMode="auto">
            <a:xfrm>
              <a:off x="3076" y="266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291178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7A654631-E5E0-3417-D7A7-218398F469AD}"/>
              </a:ext>
            </a:extLst>
          </p:cNvPr>
          <p:cNvSpPr txBox="1"/>
          <p:nvPr/>
        </p:nvSpPr>
        <p:spPr>
          <a:xfrm>
            <a:off x="2664700" y="4410262"/>
            <a:ext cx="869149" cy="1569660"/>
          </a:xfrm>
          <a:prstGeom prst="rect">
            <a:avLst/>
          </a:prstGeom>
          <a:noFill/>
        </p:spPr>
        <p:txBody>
          <a:bodyPr wrap="none" rtlCol="0">
            <a:spAutoFit/>
          </a:bodyPr>
          <a:lstStyle/>
          <a:p>
            <a:r>
              <a:rPr lang="en-US" sz="9600" b="1" dirty="0">
                <a:ln w="18415" cmpd="sng">
                  <a:solidFill>
                    <a:srgbClr val="FFFFFF"/>
                  </a:solidFill>
                  <a:prstDash val="solid"/>
                </a:ln>
                <a:solidFill>
                  <a:srgbClr val="FFFC00"/>
                </a:solidFill>
                <a:latin typeface="Helvetica Neue" panose="02000503000000020004" pitchFamily="2" charset="0"/>
                <a:ea typeface="Helvetica Neue" panose="02000503000000020004" pitchFamily="2" charset="0"/>
                <a:cs typeface="Helvetica Neue" panose="02000503000000020004" pitchFamily="2" charset="0"/>
              </a:rPr>
              <a:t>4</a:t>
            </a:r>
            <a:endParaRPr lang="en-US" sz="9600" b="1" dirty="0">
              <a:solidFill>
                <a:srgbClr val="FFFC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4" name="TextBox 23">
            <a:extLst>
              <a:ext uri="{FF2B5EF4-FFF2-40B4-BE49-F238E27FC236}">
                <a16:creationId xmlns:a16="http://schemas.microsoft.com/office/drawing/2014/main" id="{ACAD5395-F55D-6977-7A7C-E18EA8AAD445}"/>
              </a:ext>
            </a:extLst>
          </p:cNvPr>
          <p:cNvSpPr txBox="1"/>
          <p:nvPr/>
        </p:nvSpPr>
        <p:spPr>
          <a:xfrm>
            <a:off x="5825899" y="3473036"/>
            <a:ext cx="869149" cy="1569660"/>
          </a:xfrm>
          <a:prstGeom prst="rect">
            <a:avLst/>
          </a:prstGeom>
          <a:noFill/>
        </p:spPr>
        <p:txBody>
          <a:bodyPr wrap="none" rtlCol="0">
            <a:spAutoFit/>
          </a:bodyPr>
          <a:lstStyle/>
          <a:p>
            <a:r>
              <a:rPr lang="en-US" sz="9600" b="1" dirty="0">
                <a:ln w="18415" cmpd="sng">
                  <a:solidFill>
                    <a:srgbClr val="FFFFFF"/>
                  </a:solidFill>
                  <a:prstDash val="solid"/>
                </a:ln>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rPr>
              <a:t>5</a:t>
            </a:r>
            <a:endParaRPr lang="en-US" sz="9600" b="1" dirty="0">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TextBox 37">
            <a:extLst>
              <a:ext uri="{FF2B5EF4-FFF2-40B4-BE49-F238E27FC236}">
                <a16:creationId xmlns:a16="http://schemas.microsoft.com/office/drawing/2014/main" id="{D54AE2F8-2DE4-34B6-12B1-D9D4008893BC}"/>
              </a:ext>
            </a:extLst>
          </p:cNvPr>
          <p:cNvSpPr txBox="1"/>
          <p:nvPr/>
        </p:nvSpPr>
        <p:spPr>
          <a:xfrm>
            <a:off x="7308768" y="3510775"/>
            <a:ext cx="869149" cy="1569660"/>
          </a:xfrm>
          <a:prstGeom prst="rect">
            <a:avLst/>
          </a:prstGeom>
          <a:noFill/>
        </p:spPr>
        <p:txBody>
          <a:bodyPr wrap="none" rtlCol="0">
            <a:spAutoFit/>
          </a:bodyPr>
          <a:lstStyle/>
          <a:p>
            <a:r>
              <a:rPr lang="en-US" sz="9600" b="1" dirty="0">
                <a:ln w="18415" cmpd="sng">
                  <a:solidFill>
                    <a:srgbClr val="FFFFFF"/>
                  </a:solidFill>
                  <a:prstDash val="solid"/>
                </a:ln>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rPr>
              <a:t>6</a:t>
            </a:r>
            <a:endParaRPr lang="en-US" sz="9600" b="1" dirty="0">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7" name="TextBox 36">
            <a:extLst>
              <a:ext uri="{FF2B5EF4-FFF2-40B4-BE49-F238E27FC236}">
                <a16:creationId xmlns:a16="http://schemas.microsoft.com/office/drawing/2014/main" id="{94FB60CB-53EE-D71B-F5A5-D98968BA3B3B}"/>
              </a:ext>
            </a:extLst>
          </p:cNvPr>
          <p:cNvSpPr txBox="1"/>
          <p:nvPr/>
        </p:nvSpPr>
        <p:spPr>
          <a:xfrm>
            <a:off x="7379074" y="1078786"/>
            <a:ext cx="811441" cy="1446550"/>
          </a:xfrm>
          <a:prstGeom prst="rect">
            <a:avLst/>
          </a:prstGeom>
          <a:noFill/>
        </p:spPr>
        <p:txBody>
          <a:bodyPr wrap="none" rtlCol="0">
            <a:spAutoFit/>
          </a:bodyPr>
          <a:lstStyle/>
          <a:p>
            <a:r>
              <a:rPr lang="en-US" sz="8800" b="1" dirty="0">
                <a:ln w="18415" cmpd="sng">
                  <a:solidFill>
                    <a:srgbClr val="FFFFFF"/>
                  </a:solidFill>
                  <a:prstDash val="solid"/>
                </a:ln>
                <a:solidFill>
                  <a:srgbClr val="FFFC00"/>
                </a:solidFill>
                <a:latin typeface="Helvetica Neue" panose="02000503000000020004" pitchFamily="2" charset="0"/>
                <a:ea typeface="Helvetica Neue" panose="02000503000000020004" pitchFamily="2" charset="0"/>
                <a:cs typeface="Helvetica Neue" panose="02000503000000020004" pitchFamily="2" charset="0"/>
              </a:rPr>
              <a:t>3</a:t>
            </a:r>
            <a:endParaRPr lang="en-US" sz="8800" b="1" dirty="0">
              <a:solidFill>
                <a:srgbClr val="FFFC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TextBox 30">
            <a:extLst>
              <a:ext uri="{FF2B5EF4-FFF2-40B4-BE49-F238E27FC236}">
                <a16:creationId xmlns:a16="http://schemas.microsoft.com/office/drawing/2014/main" id="{37E491D7-2327-7BD7-7256-4CA765C51163}"/>
              </a:ext>
            </a:extLst>
          </p:cNvPr>
          <p:cNvSpPr txBox="1"/>
          <p:nvPr/>
        </p:nvSpPr>
        <p:spPr>
          <a:xfrm>
            <a:off x="4360259" y="3504200"/>
            <a:ext cx="869149" cy="1569660"/>
          </a:xfrm>
          <a:prstGeom prst="rect">
            <a:avLst/>
          </a:prstGeom>
          <a:noFill/>
        </p:spPr>
        <p:txBody>
          <a:bodyPr wrap="none" rtlCol="0">
            <a:spAutoFit/>
          </a:bodyPr>
          <a:lstStyle/>
          <a:p>
            <a:r>
              <a:rPr lang="en-US" sz="9600" b="1" dirty="0">
                <a:ln w="18415" cmpd="sng">
                  <a:solidFill>
                    <a:srgbClr val="FFFFFF"/>
                  </a:solidFill>
                  <a:prstDash val="solid"/>
                </a:ln>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rPr>
              <a:t>5</a:t>
            </a:r>
            <a:endParaRPr lang="en-US" sz="9600" b="1" dirty="0">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2A1B3B4E-2710-0A5D-4050-4755DBDEE886}"/>
              </a:ext>
            </a:extLst>
          </p:cNvPr>
          <p:cNvSpPr txBox="1"/>
          <p:nvPr/>
        </p:nvSpPr>
        <p:spPr>
          <a:xfrm>
            <a:off x="4326392" y="4427067"/>
            <a:ext cx="869149" cy="1569660"/>
          </a:xfrm>
          <a:prstGeom prst="rect">
            <a:avLst/>
          </a:prstGeom>
          <a:noFill/>
        </p:spPr>
        <p:txBody>
          <a:bodyPr wrap="none" rtlCol="0">
            <a:spAutoFit/>
          </a:bodyPr>
          <a:lstStyle/>
          <a:p>
            <a:r>
              <a:rPr lang="en-US" sz="9600" b="1" dirty="0">
                <a:ln w="18415" cmpd="sng">
                  <a:solidFill>
                    <a:srgbClr val="FFFFFF"/>
                  </a:solidFill>
                  <a:prstDash val="solid"/>
                </a:ln>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rPr>
              <a:t>5</a:t>
            </a:r>
            <a:endParaRPr lang="en-US" sz="9600" b="1" dirty="0">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p:cNvSpPr txBox="1"/>
          <p:nvPr/>
        </p:nvSpPr>
        <p:spPr>
          <a:xfrm>
            <a:off x="1401455" y="1037204"/>
            <a:ext cx="869149" cy="1569660"/>
          </a:xfrm>
          <a:prstGeom prst="rect">
            <a:avLst/>
          </a:prstGeom>
          <a:noFill/>
          <a:ln>
            <a:noFill/>
          </a:ln>
        </p:spPr>
        <p:txBody>
          <a:bodyPr wrap="none" rtlCol="0">
            <a:spAutoFit/>
          </a:bodyPr>
          <a:lstStyle/>
          <a:p>
            <a:r>
              <a:rPr lang="en-US" sz="9600" b="1" dirty="0">
                <a:ln w="18415" cmpd="sng">
                  <a:solidFill>
                    <a:srgbClr val="FFFFFF"/>
                  </a:solidFill>
                  <a:prstDash val="solid"/>
                </a:ln>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rPr>
              <a:t>1</a:t>
            </a:r>
            <a:endParaRPr lang="en-US" sz="9600" b="1" dirty="0">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p:cNvSpPr txBox="1"/>
          <p:nvPr/>
        </p:nvSpPr>
        <p:spPr>
          <a:xfrm>
            <a:off x="1246521" y="4378039"/>
            <a:ext cx="869149" cy="1569660"/>
          </a:xfrm>
          <a:prstGeom prst="rect">
            <a:avLst/>
          </a:prstGeom>
          <a:noFill/>
        </p:spPr>
        <p:txBody>
          <a:bodyPr wrap="none" rtlCol="0">
            <a:spAutoFit/>
          </a:bodyPr>
          <a:lstStyle/>
          <a:p>
            <a:r>
              <a:rPr lang="en-US" sz="9600" b="1" dirty="0">
                <a:ln w="18415" cmpd="sng">
                  <a:solidFill>
                    <a:srgbClr val="FFFFFF"/>
                  </a:solidFill>
                  <a:prstDash val="solid"/>
                </a:ln>
                <a:solidFill>
                  <a:srgbClr val="FFFC00"/>
                </a:solidFill>
                <a:latin typeface="Helvetica Neue" panose="02000503000000020004" pitchFamily="2" charset="0"/>
                <a:ea typeface="Helvetica Neue" panose="02000503000000020004" pitchFamily="2" charset="0"/>
                <a:cs typeface="Helvetica Neue" panose="02000503000000020004" pitchFamily="2" charset="0"/>
              </a:rPr>
              <a:t>4</a:t>
            </a:r>
            <a:endParaRPr lang="en-US" sz="9600" b="1" dirty="0">
              <a:solidFill>
                <a:srgbClr val="FFFC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p:cNvSpPr txBox="1"/>
          <p:nvPr/>
        </p:nvSpPr>
        <p:spPr>
          <a:xfrm>
            <a:off x="1501522" y="2020250"/>
            <a:ext cx="684483" cy="1477328"/>
          </a:xfrm>
          <a:prstGeom prst="rect">
            <a:avLst/>
          </a:prstGeom>
          <a:noFill/>
          <a:ln>
            <a:noFill/>
          </a:ln>
        </p:spPr>
        <p:txBody>
          <a:bodyPr wrap="none" lIns="0" tIns="0" rIns="0" bIns="0" rtlCol="0">
            <a:spAutoFit/>
          </a:bodyPr>
          <a:lstStyle/>
          <a:p>
            <a:r>
              <a:rPr lang="en-US" sz="9600" b="1" dirty="0">
                <a:ln w="18415" cmpd="sng">
                  <a:solidFill>
                    <a:srgbClr val="FFFFFF"/>
                  </a:solidFill>
                  <a:prstDash val="solid"/>
                </a:ln>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rPr>
              <a:t>2</a:t>
            </a:r>
            <a:endParaRPr lang="en-US" sz="9600" b="1" dirty="0">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7890" name="Title 1"/>
          <p:cNvSpPr>
            <a:spLocks noGrp="1"/>
          </p:cNvSpPr>
          <p:nvPr>
            <p:ph type="title"/>
          </p:nvPr>
        </p:nvSpPr>
        <p:spPr>
          <a:xfrm>
            <a:off x="0" y="0"/>
            <a:ext cx="9144000" cy="914400"/>
          </a:xfrm>
        </p:spPr>
        <p:txBody>
          <a:bodyPr/>
          <a:lstStyle/>
          <a:p>
            <a:r>
              <a:rPr lang="en-US" b="0" dirty="0"/>
              <a:t>(Tentative)</a:t>
            </a:r>
            <a:r>
              <a:rPr lang="en-US" dirty="0"/>
              <a:t> Schedule of the Quarter</a:t>
            </a:r>
          </a:p>
        </p:txBody>
      </p:sp>
      <p:sp>
        <p:nvSpPr>
          <p:cNvPr id="5" name="Footer Placeholder 4"/>
          <p:cNvSpPr>
            <a:spLocks noGrp="1"/>
          </p:cNvSpPr>
          <p:nvPr>
            <p:ph type="ftr" sz="quarter" idx="11"/>
          </p:nvPr>
        </p:nvSpPr>
        <p:spPr/>
        <p:txBody>
          <a:bodyPr/>
          <a:lstStyle/>
          <a:p>
            <a:r>
              <a:rPr lang="nl-NL" dirty="0"/>
              <a:t>CS118 - Winter 2025</a:t>
            </a:r>
            <a:endParaRPr lang="en-US" dirty="0"/>
          </a:p>
        </p:txBody>
      </p:sp>
      <p:sp>
        <p:nvSpPr>
          <p:cNvPr id="8" name="Slide Number Placeholder 7">
            <a:extLst>
              <a:ext uri="{FF2B5EF4-FFF2-40B4-BE49-F238E27FC236}">
                <a16:creationId xmlns:a16="http://schemas.microsoft.com/office/drawing/2014/main" id="{8BCFF22E-2533-E14D-94FC-C00E6139AEA1}"/>
              </a:ext>
            </a:extLst>
          </p:cNvPr>
          <p:cNvSpPr>
            <a:spLocks noGrp="1"/>
          </p:cNvSpPr>
          <p:nvPr>
            <p:ph type="sldNum" sz="quarter" idx="12"/>
          </p:nvPr>
        </p:nvSpPr>
        <p:spPr/>
        <p:txBody>
          <a:bodyPr/>
          <a:lstStyle/>
          <a:p>
            <a:fld id="{B846B7D9-7BDB-7541-8325-00A37CD224A3}" type="slidenum">
              <a:rPr lang="en-US" smtClean="0"/>
              <a:pPr/>
              <a:t>23</a:t>
            </a:fld>
            <a:endParaRPr lang="en-US" dirty="0"/>
          </a:p>
        </p:txBody>
      </p:sp>
      <p:sp>
        <p:nvSpPr>
          <p:cNvPr id="37914" name="Text Box 158"/>
          <p:cNvSpPr txBox="1">
            <a:spLocks noChangeArrowheads="1"/>
          </p:cNvSpPr>
          <p:nvPr/>
        </p:nvSpPr>
        <p:spPr bwMode="auto">
          <a:xfrm>
            <a:off x="120364" y="1602304"/>
            <a:ext cx="833883" cy="461665"/>
          </a:xfrm>
          <a:prstGeom prst="rect">
            <a:avLst/>
          </a:prstGeom>
          <a:noFill/>
          <a:ln w="12700">
            <a:noFill/>
            <a:miter lim="800000"/>
            <a:headEnd/>
            <a:tailEnd/>
          </a:ln>
        </p:spPr>
        <p:txBody>
          <a:bodyPr wrap="none">
            <a:prstTxWarp prst="textNoShape">
              <a:avLst/>
            </a:prstTxWarp>
            <a:sp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Mon</a:t>
            </a:r>
          </a:p>
        </p:txBody>
      </p:sp>
      <p:sp>
        <p:nvSpPr>
          <p:cNvPr id="37915" name="Text Box 159"/>
          <p:cNvSpPr txBox="1">
            <a:spLocks noChangeArrowheads="1"/>
          </p:cNvSpPr>
          <p:nvPr/>
        </p:nvSpPr>
        <p:spPr bwMode="auto">
          <a:xfrm>
            <a:off x="118074" y="2564329"/>
            <a:ext cx="821122" cy="461665"/>
          </a:xfrm>
          <a:prstGeom prst="rect">
            <a:avLst/>
          </a:prstGeom>
          <a:noFill/>
          <a:ln w="12700">
            <a:noFill/>
            <a:miter lim="800000"/>
            <a:headEnd/>
            <a:tailEnd/>
          </a:ln>
        </p:spPr>
        <p:txBody>
          <a:bodyPr wrap="none">
            <a:prstTxWarp prst="textNoShape">
              <a:avLst/>
            </a:prstTxWarp>
            <a:sp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Wed</a:t>
            </a:r>
          </a:p>
        </p:txBody>
      </p:sp>
      <p:sp>
        <p:nvSpPr>
          <p:cNvPr id="37916" name="Text Box 161"/>
          <p:cNvSpPr txBox="1">
            <a:spLocks noChangeArrowheads="1"/>
          </p:cNvSpPr>
          <p:nvPr/>
        </p:nvSpPr>
        <p:spPr bwMode="auto">
          <a:xfrm>
            <a:off x="309022" y="846115"/>
            <a:ext cx="8255000" cy="461665"/>
          </a:xfrm>
          <a:prstGeom prst="rect">
            <a:avLst/>
          </a:prstGeom>
          <a:noFill/>
          <a:ln w="12700">
            <a:noFill/>
            <a:miter lim="800000"/>
            <a:headEnd/>
            <a:tailEnd/>
          </a:ln>
        </p:spPr>
        <p:txBody>
          <a:bodyPr>
            <a:prstTxWarp prst="textNoShape">
              <a:avLst/>
            </a:prstTxWarp>
            <a:spAutoFit/>
          </a:bodyPr>
          <a:lstStyle/>
          <a:p>
            <a:r>
              <a:rPr lang="en-US" b="1" dirty="0"/>
              <a:t>Week:   1              2                3               4                5</a:t>
            </a:r>
          </a:p>
        </p:txBody>
      </p:sp>
      <p:sp>
        <p:nvSpPr>
          <p:cNvPr id="37937" name="Text Box 182"/>
          <p:cNvSpPr txBox="1">
            <a:spLocks noChangeArrowheads="1"/>
          </p:cNvSpPr>
          <p:nvPr/>
        </p:nvSpPr>
        <p:spPr bwMode="auto">
          <a:xfrm>
            <a:off x="1417809" y="3347818"/>
            <a:ext cx="6513322" cy="461665"/>
          </a:xfrm>
          <a:prstGeom prst="rect">
            <a:avLst/>
          </a:prstGeom>
          <a:noFill/>
          <a:ln w="12700">
            <a:noFill/>
            <a:miter lim="800000"/>
            <a:headEnd/>
            <a:tailEnd/>
          </a:ln>
        </p:spPr>
        <p:txBody>
          <a:bodyPr wrap="none">
            <a:prstTxWarp prst="textNoShape">
              <a:avLst/>
            </a:prstTxWarp>
            <a:sp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6              7                 8                9               10</a:t>
            </a:r>
          </a:p>
        </p:txBody>
      </p:sp>
      <p:sp>
        <p:nvSpPr>
          <p:cNvPr id="37938" name="Text Box 183"/>
          <p:cNvSpPr txBox="1">
            <a:spLocks noChangeArrowheads="1"/>
          </p:cNvSpPr>
          <p:nvPr/>
        </p:nvSpPr>
        <p:spPr bwMode="auto">
          <a:xfrm>
            <a:off x="90138" y="4092565"/>
            <a:ext cx="833883" cy="461665"/>
          </a:xfrm>
          <a:prstGeom prst="rect">
            <a:avLst/>
          </a:prstGeom>
          <a:noFill/>
          <a:ln w="12700">
            <a:noFill/>
            <a:miter lim="800000"/>
            <a:headEnd/>
            <a:tailEnd/>
          </a:ln>
        </p:spPr>
        <p:txBody>
          <a:bodyPr wrap="none">
            <a:prstTxWarp prst="textNoShape">
              <a:avLst/>
            </a:prstTxWarp>
            <a:sp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Mon</a:t>
            </a:r>
          </a:p>
        </p:txBody>
      </p:sp>
      <p:sp>
        <p:nvSpPr>
          <p:cNvPr id="37939" name="Text Box 184"/>
          <p:cNvSpPr txBox="1">
            <a:spLocks noChangeArrowheads="1"/>
          </p:cNvSpPr>
          <p:nvPr/>
        </p:nvSpPr>
        <p:spPr bwMode="auto">
          <a:xfrm>
            <a:off x="77438" y="5054590"/>
            <a:ext cx="821122" cy="461665"/>
          </a:xfrm>
          <a:prstGeom prst="rect">
            <a:avLst/>
          </a:prstGeom>
          <a:noFill/>
          <a:ln w="12700">
            <a:noFill/>
            <a:miter lim="800000"/>
            <a:headEnd/>
            <a:tailEnd/>
          </a:ln>
        </p:spPr>
        <p:txBody>
          <a:bodyPr wrap="none">
            <a:prstTxWarp prst="textNoShape">
              <a:avLst/>
            </a:prstTxWarp>
            <a:sp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Wed</a:t>
            </a:r>
          </a:p>
        </p:txBody>
      </p:sp>
      <p:sp>
        <p:nvSpPr>
          <p:cNvPr id="37940" name="Text Box 292"/>
          <p:cNvSpPr txBox="1">
            <a:spLocks noChangeArrowheads="1"/>
          </p:cNvSpPr>
          <p:nvPr/>
        </p:nvSpPr>
        <p:spPr bwMode="auto">
          <a:xfrm rot="10800000">
            <a:off x="8481692" y="3830768"/>
            <a:ext cx="573340" cy="1820523"/>
          </a:xfrm>
          <a:prstGeom prst="rect">
            <a:avLst/>
          </a:prstGeom>
          <a:solidFill>
            <a:srgbClr val="FF0000"/>
          </a:solidFill>
          <a:ln w="28575">
            <a:solidFill>
              <a:schemeClr val="tx1"/>
            </a:solidFill>
            <a:miter lim="800000"/>
            <a:headEnd/>
            <a:tailEnd/>
          </a:ln>
        </p:spPr>
        <p:txBody>
          <a:bodyPr vert="eaVert" wrap="none" tIns="45720" bIns="0" anchor="ctr" anchorCtr="1">
            <a:prstTxWarp prst="textNoShape">
              <a:avLst/>
            </a:prstTxWarp>
          </a:bodyPr>
          <a:lstStyle/>
          <a:p>
            <a:r>
              <a:rPr lang="en-US" sz="1800" b="1" dirty="0">
                <a:latin typeface="Helvetica Neue" panose="02000503000000020004" pitchFamily="2" charset="0"/>
                <a:ea typeface="Helvetica Neue" panose="02000503000000020004" pitchFamily="2" charset="0"/>
                <a:cs typeface="Helvetica Neue" panose="02000503000000020004" pitchFamily="2" charset="0"/>
              </a:rPr>
              <a:t>3/21: Final Exam</a:t>
            </a:r>
          </a:p>
        </p:txBody>
      </p:sp>
      <p:sp>
        <p:nvSpPr>
          <p:cNvPr id="3" name="TextBox 2"/>
          <p:cNvSpPr txBox="1"/>
          <p:nvPr/>
        </p:nvSpPr>
        <p:spPr>
          <a:xfrm>
            <a:off x="875334" y="5816349"/>
            <a:ext cx="6734536" cy="338554"/>
          </a:xfrm>
          <a:prstGeom prst="rect">
            <a:avLst/>
          </a:prstGeom>
          <a:noFill/>
        </p:spPr>
        <p:txBody>
          <a:bodyPr wrap="none" rtlCol="0">
            <a:spAutoFit/>
          </a:bodyPr>
          <a:lstStyle/>
          <a:p>
            <a:pPr marL="228600" indent="-228600">
              <a:buClr>
                <a:srgbClr val="3A1FFF"/>
              </a:buClr>
              <a:buFont typeface="Arial" panose="020B0604020202020204" pitchFamily="34" charset="0"/>
              <a:buChar char="•"/>
            </a:pPr>
            <a:r>
              <a:rPr lang="en-US" sz="1600" dirty="0"/>
              <a:t>The big yellow numbers indicate the chapter numbers in the textbook.</a:t>
            </a:r>
          </a:p>
        </p:txBody>
      </p:sp>
      <p:sp>
        <p:nvSpPr>
          <p:cNvPr id="6" name="TextBox 5">
            <a:extLst>
              <a:ext uri="{FF2B5EF4-FFF2-40B4-BE49-F238E27FC236}">
                <a16:creationId xmlns:a16="http://schemas.microsoft.com/office/drawing/2014/main" id="{33398E1B-B0EE-81F7-3438-EBF23BD08379}"/>
              </a:ext>
            </a:extLst>
          </p:cNvPr>
          <p:cNvSpPr txBox="1"/>
          <p:nvPr/>
        </p:nvSpPr>
        <p:spPr>
          <a:xfrm>
            <a:off x="1041160" y="5018814"/>
            <a:ext cx="1307805" cy="492443"/>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Internet Protocol (IP)</a:t>
            </a:r>
          </a:p>
        </p:txBody>
      </p:sp>
      <p:sp>
        <p:nvSpPr>
          <p:cNvPr id="7" name="TextBox 6">
            <a:extLst>
              <a:ext uri="{FF2B5EF4-FFF2-40B4-BE49-F238E27FC236}">
                <a16:creationId xmlns:a16="http://schemas.microsoft.com/office/drawing/2014/main" id="{34CA789A-84D8-CBB9-4731-26D5A79D5DE7}"/>
              </a:ext>
            </a:extLst>
          </p:cNvPr>
          <p:cNvSpPr txBox="1"/>
          <p:nvPr/>
        </p:nvSpPr>
        <p:spPr>
          <a:xfrm>
            <a:off x="7173887" y="2646578"/>
            <a:ext cx="1307805" cy="369332"/>
          </a:xfrm>
          <a:prstGeom prst="rect">
            <a:avLst/>
          </a:prstGeom>
          <a:noFill/>
        </p:spPr>
        <p:txBody>
          <a:bodyPr wrap="square" lIns="0" tIns="0" rIns="0" bIns="0"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Midterm</a:t>
            </a:r>
          </a:p>
        </p:txBody>
      </p:sp>
      <p:sp>
        <p:nvSpPr>
          <p:cNvPr id="9" name="TextBox 8">
            <a:extLst>
              <a:ext uri="{FF2B5EF4-FFF2-40B4-BE49-F238E27FC236}">
                <a16:creationId xmlns:a16="http://schemas.microsoft.com/office/drawing/2014/main" id="{BA6EE9A1-2DE6-7503-282E-806AE39F7684}"/>
              </a:ext>
            </a:extLst>
          </p:cNvPr>
          <p:cNvSpPr txBox="1"/>
          <p:nvPr/>
        </p:nvSpPr>
        <p:spPr>
          <a:xfrm>
            <a:off x="2513535" y="4997468"/>
            <a:ext cx="1307805" cy="492443"/>
          </a:xfrm>
          <a:prstGeom prst="rect">
            <a:avLst/>
          </a:prstGeom>
          <a:noFill/>
        </p:spPr>
        <p:txBody>
          <a:bodyPr wrap="square" lIns="0" tIns="0" rIns="0" bIns="0" rtlCol="0">
            <a:spAutoFit/>
          </a:bodyPr>
          <a:lstStyle/>
          <a:p>
            <a:pPr algn="ct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Addressing, NAT, IPv6</a:t>
            </a:r>
            <a:endParaRPr lang="en-US" sz="1600" dirty="0"/>
          </a:p>
        </p:txBody>
      </p:sp>
      <p:sp>
        <p:nvSpPr>
          <p:cNvPr id="14" name="TextBox 13">
            <a:extLst>
              <a:ext uri="{FF2B5EF4-FFF2-40B4-BE49-F238E27FC236}">
                <a16:creationId xmlns:a16="http://schemas.microsoft.com/office/drawing/2014/main" id="{3A4BC80B-61BA-3D4E-2C6C-AE4BFFA70EE2}"/>
              </a:ext>
            </a:extLst>
          </p:cNvPr>
          <p:cNvSpPr txBox="1"/>
          <p:nvPr/>
        </p:nvSpPr>
        <p:spPr>
          <a:xfrm>
            <a:off x="5642672" y="4151551"/>
            <a:ext cx="1307805" cy="492443"/>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Routing in the Internet</a:t>
            </a:r>
          </a:p>
        </p:txBody>
      </p:sp>
      <p:sp>
        <p:nvSpPr>
          <p:cNvPr id="16" name="TextBox 15">
            <a:extLst>
              <a:ext uri="{FF2B5EF4-FFF2-40B4-BE49-F238E27FC236}">
                <a16:creationId xmlns:a16="http://schemas.microsoft.com/office/drawing/2014/main" id="{6EBBAD3D-958A-9708-4AA1-4BBF451AD034}"/>
              </a:ext>
            </a:extLst>
          </p:cNvPr>
          <p:cNvSpPr txBox="1"/>
          <p:nvPr/>
        </p:nvSpPr>
        <p:spPr>
          <a:xfrm>
            <a:off x="4102890" y="4982360"/>
            <a:ext cx="1307805" cy="590931"/>
          </a:xfrm>
          <a:prstGeom prst="rect">
            <a:avLst/>
          </a:prstGeom>
          <a:noFill/>
        </p:spPr>
        <p:txBody>
          <a:bodyPr wrap="square" lIns="0" tIns="0" rIns="0" bIns="0" rtlCol="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Routing algorithms &amp;  protocols</a:t>
            </a:r>
          </a:p>
        </p:txBody>
      </p:sp>
      <p:sp>
        <p:nvSpPr>
          <p:cNvPr id="17" name="TextBox 16">
            <a:extLst>
              <a:ext uri="{FF2B5EF4-FFF2-40B4-BE49-F238E27FC236}">
                <a16:creationId xmlns:a16="http://schemas.microsoft.com/office/drawing/2014/main" id="{AFEB84FB-3939-7FC3-E372-5AC3E69C7C57}"/>
              </a:ext>
            </a:extLst>
          </p:cNvPr>
          <p:cNvSpPr txBox="1"/>
          <p:nvPr/>
        </p:nvSpPr>
        <p:spPr>
          <a:xfrm>
            <a:off x="4077135" y="4106530"/>
            <a:ext cx="1307805" cy="590931"/>
          </a:xfrm>
          <a:prstGeom prst="rect">
            <a:avLst/>
          </a:prstGeom>
          <a:noFill/>
        </p:spPr>
        <p:txBody>
          <a:bodyPr wrap="square" lIns="0" tIns="0" rIns="0" bIns="0" rtlCol="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Routing algorithms &amp;  protocols</a:t>
            </a:r>
          </a:p>
        </p:txBody>
      </p:sp>
      <p:sp>
        <p:nvSpPr>
          <p:cNvPr id="26" name="TextBox 25">
            <a:extLst>
              <a:ext uri="{FF2B5EF4-FFF2-40B4-BE49-F238E27FC236}">
                <a16:creationId xmlns:a16="http://schemas.microsoft.com/office/drawing/2014/main" id="{85331592-9088-1189-49E4-4597143EBDA3}"/>
              </a:ext>
            </a:extLst>
          </p:cNvPr>
          <p:cNvSpPr txBox="1"/>
          <p:nvPr/>
        </p:nvSpPr>
        <p:spPr>
          <a:xfrm>
            <a:off x="864668" y="4192858"/>
            <a:ext cx="1332416" cy="33855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Security 101</a:t>
            </a:r>
          </a:p>
        </p:txBody>
      </p:sp>
      <p:sp>
        <p:nvSpPr>
          <p:cNvPr id="19" name="TextBox 18">
            <a:extLst>
              <a:ext uri="{FF2B5EF4-FFF2-40B4-BE49-F238E27FC236}">
                <a16:creationId xmlns:a16="http://schemas.microsoft.com/office/drawing/2014/main" id="{9DD77517-0592-0AEA-D086-0E031006E9D1}"/>
              </a:ext>
            </a:extLst>
          </p:cNvPr>
          <p:cNvSpPr txBox="1"/>
          <p:nvPr/>
        </p:nvSpPr>
        <p:spPr>
          <a:xfrm>
            <a:off x="2839622" y="1054088"/>
            <a:ext cx="684483" cy="1477328"/>
          </a:xfrm>
          <a:prstGeom prst="rect">
            <a:avLst/>
          </a:prstGeom>
          <a:noFill/>
          <a:ln>
            <a:noFill/>
          </a:ln>
        </p:spPr>
        <p:txBody>
          <a:bodyPr wrap="none" lIns="0" tIns="0" rIns="0" bIns="0" rtlCol="0">
            <a:spAutoFit/>
          </a:bodyPr>
          <a:lstStyle/>
          <a:p>
            <a:r>
              <a:rPr lang="en-US" sz="9600" b="1" dirty="0">
                <a:ln w="18415" cmpd="sng">
                  <a:solidFill>
                    <a:srgbClr val="FFFFFF"/>
                  </a:solidFill>
                  <a:prstDash val="solid"/>
                </a:ln>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rPr>
              <a:t>2</a:t>
            </a:r>
            <a:endParaRPr lang="en-US" sz="9600" b="1" dirty="0">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TextBox 24">
            <a:extLst>
              <a:ext uri="{FF2B5EF4-FFF2-40B4-BE49-F238E27FC236}">
                <a16:creationId xmlns:a16="http://schemas.microsoft.com/office/drawing/2014/main" id="{A1CDAB3F-3C86-7F3A-9F41-C4B0963A00E5}"/>
              </a:ext>
            </a:extLst>
          </p:cNvPr>
          <p:cNvSpPr txBox="1"/>
          <p:nvPr/>
        </p:nvSpPr>
        <p:spPr>
          <a:xfrm>
            <a:off x="2819410" y="1999018"/>
            <a:ext cx="684483" cy="1477328"/>
          </a:xfrm>
          <a:prstGeom prst="rect">
            <a:avLst/>
          </a:prstGeom>
          <a:noFill/>
          <a:ln>
            <a:noFill/>
          </a:ln>
        </p:spPr>
        <p:txBody>
          <a:bodyPr wrap="none" lIns="0" tIns="0" rIns="0" bIns="0" rtlCol="0">
            <a:spAutoFit/>
          </a:bodyPr>
          <a:lstStyle/>
          <a:p>
            <a:r>
              <a:rPr lang="en-US" sz="9600" b="1" dirty="0">
                <a:ln w="18415" cmpd="sng">
                  <a:solidFill>
                    <a:srgbClr val="FFFFFF"/>
                  </a:solidFill>
                  <a:prstDash val="solid"/>
                </a:ln>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rPr>
              <a:t>2</a:t>
            </a:r>
            <a:endParaRPr lang="en-US" sz="9600" b="1" dirty="0">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7" name="TextBox 26">
            <a:extLst>
              <a:ext uri="{FF2B5EF4-FFF2-40B4-BE49-F238E27FC236}">
                <a16:creationId xmlns:a16="http://schemas.microsoft.com/office/drawing/2014/main" id="{A4103504-1E78-8076-32A4-C4907559947C}"/>
              </a:ext>
            </a:extLst>
          </p:cNvPr>
          <p:cNvSpPr txBox="1"/>
          <p:nvPr/>
        </p:nvSpPr>
        <p:spPr>
          <a:xfrm>
            <a:off x="4382145" y="2018541"/>
            <a:ext cx="684483" cy="1477328"/>
          </a:xfrm>
          <a:prstGeom prst="rect">
            <a:avLst/>
          </a:prstGeom>
          <a:noFill/>
          <a:ln>
            <a:noFill/>
          </a:ln>
        </p:spPr>
        <p:txBody>
          <a:bodyPr wrap="none" lIns="0" tIns="0" rIns="0" bIns="0" rtlCol="0">
            <a:spAutoFit/>
          </a:bodyPr>
          <a:lstStyle/>
          <a:p>
            <a:r>
              <a:rPr lang="en-US" sz="9600" b="1" dirty="0">
                <a:ln w="18415" cmpd="sng">
                  <a:solidFill>
                    <a:srgbClr val="FFFFFF"/>
                  </a:solidFill>
                  <a:prstDash val="solid"/>
                </a:ln>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rPr>
              <a:t>2</a:t>
            </a:r>
            <a:endParaRPr lang="en-US" sz="9600" b="1" dirty="0">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48A8D7E1-2D95-F482-921D-5A0A60B32D9C}"/>
              </a:ext>
            </a:extLst>
          </p:cNvPr>
          <p:cNvSpPr txBox="1"/>
          <p:nvPr/>
        </p:nvSpPr>
        <p:spPr>
          <a:xfrm>
            <a:off x="5944880" y="2009020"/>
            <a:ext cx="811441" cy="1446550"/>
          </a:xfrm>
          <a:prstGeom prst="rect">
            <a:avLst/>
          </a:prstGeom>
          <a:noFill/>
        </p:spPr>
        <p:txBody>
          <a:bodyPr wrap="none" rtlCol="0">
            <a:spAutoFit/>
          </a:bodyPr>
          <a:lstStyle/>
          <a:p>
            <a:r>
              <a:rPr lang="en-US" sz="8800" b="1" dirty="0">
                <a:ln w="18415" cmpd="sng">
                  <a:solidFill>
                    <a:srgbClr val="FFFFFF"/>
                  </a:solidFill>
                  <a:prstDash val="solid"/>
                </a:ln>
                <a:solidFill>
                  <a:srgbClr val="FFFC00"/>
                </a:solidFill>
                <a:latin typeface="Helvetica Neue" panose="02000503000000020004" pitchFamily="2" charset="0"/>
                <a:ea typeface="Helvetica Neue" panose="02000503000000020004" pitchFamily="2" charset="0"/>
                <a:cs typeface="Helvetica Neue" panose="02000503000000020004" pitchFamily="2" charset="0"/>
              </a:rPr>
              <a:t>3</a:t>
            </a:r>
            <a:endParaRPr lang="en-US" sz="8800" b="1" dirty="0">
              <a:solidFill>
                <a:srgbClr val="FFFC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 name="TextBox 28">
            <a:extLst>
              <a:ext uri="{FF2B5EF4-FFF2-40B4-BE49-F238E27FC236}">
                <a16:creationId xmlns:a16="http://schemas.microsoft.com/office/drawing/2014/main" id="{E9D116FD-B7E3-7911-DD3B-5C17952A7582}"/>
              </a:ext>
            </a:extLst>
          </p:cNvPr>
          <p:cNvSpPr txBox="1"/>
          <p:nvPr/>
        </p:nvSpPr>
        <p:spPr>
          <a:xfrm>
            <a:off x="5944881" y="1067148"/>
            <a:ext cx="811441" cy="1446550"/>
          </a:xfrm>
          <a:prstGeom prst="rect">
            <a:avLst/>
          </a:prstGeom>
          <a:noFill/>
        </p:spPr>
        <p:txBody>
          <a:bodyPr wrap="none" rtlCol="0">
            <a:spAutoFit/>
          </a:bodyPr>
          <a:lstStyle/>
          <a:p>
            <a:r>
              <a:rPr lang="en-US" sz="8800" b="1" dirty="0">
                <a:ln w="18415" cmpd="sng">
                  <a:solidFill>
                    <a:srgbClr val="FFFFFF"/>
                  </a:solidFill>
                  <a:prstDash val="solid"/>
                </a:ln>
                <a:solidFill>
                  <a:srgbClr val="FFFC00"/>
                </a:solidFill>
                <a:latin typeface="Helvetica Neue" panose="02000503000000020004" pitchFamily="2" charset="0"/>
                <a:ea typeface="Helvetica Neue" panose="02000503000000020004" pitchFamily="2" charset="0"/>
                <a:cs typeface="Helvetica Neue" panose="02000503000000020004" pitchFamily="2" charset="0"/>
              </a:rPr>
              <a:t>3</a:t>
            </a:r>
            <a:endParaRPr lang="en-US" sz="8800" b="1" dirty="0">
              <a:solidFill>
                <a:srgbClr val="FFFC00"/>
              </a:solidFill>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15" name="Group 340"/>
          <p:cNvGraphicFramePr>
            <a:graphicFrameLocks noGrp="1"/>
          </p:cNvGraphicFramePr>
          <p:nvPr>
            <p:extLst>
              <p:ext uri="{D42A27DB-BD31-4B8C-83A1-F6EECF244321}">
                <p14:modId xmlns:p14="http://schemas.microsoft.com/office/powerpoint/2010/main" val="536485871"/>
              </p:ext>
            </p:extLst>
          </p:nvPr>
        </p:nvGraphicFramePr>
        <p:xfrm>
          <a:off x="887611" y="3824065"/>
          <a:ext cx="7583685" cy="1828800"/>
        </p:xfrm>
        <a:graphic>
          <a:graphicData uri="http://schemas.openxmlformats.org/drawingml/2006/table">
            <a:tbl>
              <a:tblPr/>
              <a:tblGrid>
                <a:gridCol w="1515780">
                  <a:extLst>
                    <a:ext uri="{9D8B030D-6E8A-4147-A177-3AD203B41FA5}">
                      <a16:colId xmlns:a16="http://schemas.microsoft.com/office/drawing/2014/main" val="20000"/>
                    </a:ext>
                  </a:extLst>
                </a:gridCol>
                <a:gridCol w="1514013">
                  <a:extLst>
                    <a:ext uri="{9D8B030D-6E8A-4147-A177-3AD203B41FA5}">
                      <a16:colId xmlns:a16="http://schemas.microsoft.com/office/drawing/2014/main" val="20001"/>
                    </a:ext>
                  </a:extLst>
                </a:gridCol>
                <a:gridCol w="1499607">
                  <a:extLst>
                    <a:ext uri="{9D8B030D-6E8A-4147-A177-3AD203B41FA5}">
                      <a16:colId xmlns:a16="http://schemas.microsoft.com/office/drawing/2014/main" val="20002"/>
                    </a:ext>
                  </a:extLst>
                </a:gridCol>
                <a:gridCol w="1567193">
                  <a:extLst>
                    <a:ext uri="{9D8B030D-6E8A-4147-A177-3AD203B41FA5}">
                      <a16:colId xmlns:a16="http://schemas.microsoft.com/office/drawing/2014/main" val="20003"/>
                    </a:ext>
                  </a:extLst>
                </a:gridCol>
                <a:gridCol w="1487092">
                  <a:extLst>
                    <a:ext uri="{9D8B030D-6E8A-4147-A177-3AD203B41FA5}">
                      <a16:colId xmlns:a16="http://schemas.microsoft.com/office/drawing/2014/main" val="20004"/>
                    </a:ext>
                  </a:extLst>
                </a:gridCol>
              </a:tblGrid>
              <a:tr h="9144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2/10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2/17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3/3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2/19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2/26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3/12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Course review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3" name="TextBox 32">
            <a:extLst>
              <a:ext uri="{FF2B5EF4-FFF2-40B4-BE49-F238E27FC236}">
                <a16:creationId xmlns:a16="http://schemas.microsoft.com/office/drawing/2014/main" id="{AEEDE37C-082C-CDB7-5980-2F9CB06676F4}"/>
              </a:ext>
            </a:extLst>
          </p:cNvPr>
          <p:cNvSpPr txBox="1"/>
          <p:nvPr/>
        </p:nvSpPr>
        <p:spPr>
          <a:xfrm>
            <a:off x="5878311" y="4393272"/>
            <a:ext cx="869149" cy="1569660"/>
          </a:xfrm>
          <a:prstGeom prst="rect">
            <a:avLst/>
          </a:prstGeom>
          <a:noFill/>
        </p:spPr>
        <p:txBody>
          <a:bodyPr wrap="none" rtlCol="0">
            <a:spAutoFit/>
          </a:bodyPr>
          <a:lstStyle/>
          <a:p>
            <a:r>
              <a:rPr lang="en-US" sz="9600" b="1" dirty="0">
                <a:ln w="18415" cmpd="sng">
                  <a:solidFill>
                    <a:srgbClr val="FFFFFF"/>
                  </a:solidFill>
                  <a:prstDash val="solid"/>
                </a:ln>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rPr>
              <a:t>6</a:t>
            </a:r>
            <a:endParaRPr lang="en-US" sz="9600" b="1" dirty="0">
              <a:solidFill>
                <a:srgbClr val="FFFC00">
                  <a:alpha val="54000"/>
                </a:srgb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TextBox 12">
            <a:extLst>
              <a:ext uri="{FF2B5EF4-FFF2-40B4-BE49-F238E27FC236}">
                <a16:creationId xmlns:a16="http://schemas.microsoft.com/office/drawing/2014/main" id="{CF2B05B3-6C1E-9FB0-5CF9-53E960EF4865}"/>
              </a:ext>
            </a:extLst>
          </p:cNvPr>
          <p:cNvSpPr txBox="1"/>
          <p:nvPr/>
        </p:nvSpPr>
        <p:spPr>
          <a:xfrm>
            <a:off x="5642673" y="5054590"/>
            <a:ext cx="1307805" cy="492443"/>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Link layer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(Ethernet)</a:t>
            </a:r>
          </a:p>
        </p:txBody>
      </p:sp>
      <p:sp>
        <p:nvSpPr>
          <p:cNvPr id="10" name="TextBox 9">
            <a:extLst>
              <a:ext uri="{FF2B5EF4-FFF2-40B4-BE49-F238E27FC236}">
                <a16:creationId xmlns:a16="http://schemas.microsoft.com/office/drawing/2014/main" id="{6BF00D60-4624-2668-CDD6-3DD011DC8216}"/>
              </a:ext>
            </a:extLst>
          </p:cNvPr>
          <p:cNvSpPr txBox="1"/>
          <p:nvPr/>
        </p:nvSpPr>
        <p:spPr>
          <a:xfrm>
            <a:off x="7173887" y="1647159"/>
            <a:ext cx="1307805" cy="492443"/>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Congestion Control</a:t>
            </a:r>
          </a:p>
        </p:txBody>
      </p:sp>
      <p:graphicFrame>
        <p:nvGraphicFramePr>
          <p:cNvPr id="11" name="Group 331"/>
          <p:cNvGraphicFramePr>
            <a:graphicFrameLocks noGrp="1"/>
          </p:cNvGraphicFramePr>
          <p:nvPr>
            <p:extLst>
              <p:ext uri="{D42A27DB-BD31-4B8C-83A1-F6EECF244321}">
                <p14:modId xmlns:p14="http://schemas.microsoft.com/office/powerpoint/2010/main" val="758572908"/>
              </p:ext>
            </p:extLst>
          </p:nvPr>
        </p:nvGraphicFramePr>
        <p:xfrm>
          <a:off x="901379" y="1405565"/>
          <a:ext cx="7580313" cy="1828800"/>
        </p:xfrm>
        <a:graphic>
          <a:graphicData uri="http://schemas.openxmlformats.org/drawingml/2006/table">
            <a:tbl>
              <a:tblPr/>
              <a:tblGrid>
                <a:gridCol w="1559597">
                  <a:extLst>
                    <a:ext uri="{9D8B030D-6E8A-4147-A177-3AD203B41FA5}">
                      <a16:colId xmlns:a16="http://schemas.microsoft.com/office/drawing/2014/main" val="20000"/>
                    </a:ext>
                  </a:extLst>
                </a:gridCol>
                <a:gridCol w="1470941">
                  <a:extLst>
                    <a:ext uri="{9D8B030D-6E8A-4147-A177-3AD203B41FA5}">
                      <a16:colId xmlns:a16="http://schemas.microsoft.com/office/drawing/2014/main" val="20001"/>
                    </a:ext>
                  </a:extLst>
                </a:gridCol>
                <a:gridCol w="1519237">
                  <a:extLst>
                    <a:ext uri="{9D8B030D-6E8A-4147-A177-3AD203B41FA5}">
                      <a16:colId xmlns:a16="http://schemas.microsoft.com/office/drawing/2014/main" val="20002"/>
                    </a:ext>
                  </a:extLst>
                </a:gridCol>
                <a:gridCol w="1516063">
                  <a:extLst>
                    <a:ext uri="{9D8B030D-6E8A-4147-A177-3AD203B41FA5}">
                      <a16:colId xmlns:a16="http://schemas.microsoft.com/office/drawing/2014/main" val="20003"/>
                    </a:ext>
                  </a:extLst>
                </a:gridCol>
                <a:gridCol w="1514475">
                  <a:extLst>
                    <a:ext uri="{9D8B030D-6E8A-4147-A177-3AD203B41FA5}">
                      <a16:colId xmlns:a16="http://schemas.microsoft.com/office/drawing/2014/main" val="20004"/>
                    </a:ext>
                  </a:extLst>
                </a:gridCol>
              </a:tblGrid>
              <a:tr h="914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1/6</a:t>
                      </a:r>
                      <a:endParaRPr kumimoji="0" lang="en-US" sz="18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Course intro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BW&amp; delay</a:t>
                      </a:r>
                    </a:p>
                  </a:txBody>
                  <a:tcPr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1/13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HTTP</a:t>
                      </a:r>
                    </a:p>
                  </a:txBody>
                  <a:tcPr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1/20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Martin Luther King Jr. Day</a:t>
                      </a:r>
                    </a:p>
                  </a:txBody>
                  <a:tcPr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1/27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Transport protocols</a:t>
                      </a:r>
                    </a:p>
                  </a:txBody>
                  <a:tcPr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2/3</a:t>
                      </a:r>
                    </a:p>
                  </a:txBody>
                  <a:tcPr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1/8    </a:t>
                      </a: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Socket programming,</a:t>
                      </a: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Web &amp; HTTP</a:t>
                      </a:r>
                    </a:p>
                  </a:txBody>
                  <a:tcPr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1/15</a:t>
                      </a:r>
                      <a:endParaRPr kumimoji="0" lang="en-US" sz="18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DNS</a:t>
                      </a:r>
                    </a:p>
                  </a:txBody>
                  <a:tcPr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1/22</a:t>
                      </a:r>
                      <a:endParaRPr kumimoji="0" lang="en-US" sz="18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DNS</a:t>
                      </a:r>
                    </a:p>
                  </a:txBody>
                  <a:tcPr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1/29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TCP</a:t>
                      </a:r>
                    </a:p>
                  </a:txBody>
                  <a:tcPr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2/5</a:t>
                      </a:r>
                    </a:p>
                  </a:txBody>
                  <a:tcPr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 name="TextBox 11">
            <a:extLst>
              <a:ext uri="{FF2B5EF4-FFF2-40B4-BE49-F238E27FC236}">
                <a16:creationId xmlns:a16="http://schemas.microsoft.com/office/drawing/2014/main" id="{A464AF0B-F2D3-6297-1C46-B6542B961E7A}"/>
              </a:ext>
            </a:extLst>
          </p:cNvPr>
          <p:cNvSpPr txBox="1"/>
          <p:nvPr/>
        </p:nvSpPr>
        <p:spPr>
          <a:xfrm>
            <a:off x="7324544" y="4170192"/>
            <a:ext cx="1082856" cy="492443"/>
          </a:xfrm>
          <a:prstGeom prst="rect">
            <a:avLst/>
          </a:prstGeom>
          <a:noFill/>
        </p:spPr>
        <p:txBody>
          <a:bodyPr wrap="square" lIns="0" tIns="0" rIns="0" bIns="0"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Hubs and switches</a:t>
            </a:r>
          </a:p>
        </p:txBody>
      </p:sp>
      <p:sp>
        <p:nvSpPr>
          <p:cNvPr id="4" name="TextBox 3">
            <a:extLst>
              <a:ext uri="{FF2B5EF4-FFF2-40B4-BE49-F238E27FC236}">
                <a16:creationId xmlns:a16="http://schemas.microsoft.com/office/drawing/2014/main" id="{78FB67E6-A65C-4FA8-0F87-750223B19134}"/>
              </a:ext>
            </a:extLst>
          </p:cNvPr>
          <p:cNvSpPr txBox="1"/>
          <p:nvPr/>
        </p:nvSpPr>
        <p:spPr>
          <a:xfrm>
            <a:off x="2547923" y="4190265"/>
            <a:ext cx="1307805" cy="492443"/>
          </a:xfrm>
          <a:prstGeom prst="rect">
            <a:avLst/>
          </a:prstGeom>
          <a:noFill/>
        </p:spPr>
        <p:txBody>
          <a:bodyPr wrap="square" lIns="0" tIns="0" rIns="0" bIns="0" rtlCol="0">
            <a:spAutoFit/>
          </a:bodyPr>
          <a:lstStyle/>
          <a:p>
            <a:pPr algn="ctr"/>
            <a:r>
              <a:rPr kumimoji="0" lang="en-US" sz="1600" b="0"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Presidents’ Day</a:t>
            </a:r>
            <a:endParaRPr lang="en-US" sz="1600" dirty="0"/>
          </a:p>
        </p:txBody>
      </p:sp>
    </p:spTree>
    <p:extLst>
      <p:ext uri="{BB962C8B-B14F-4D97-AF65-F5344CB8AC3E}">
        <p14:creationId xmlns:p14="http://schemas.microsoft.com/office/powerpoint/2010/main" val="1549889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Box 163"/>
          <p:cNvSpPr txBox="1"/>
          <p:nvPr/>
        </p:nvSpPr>
        <p:spPr>
          <a:xfrm>
            <a:off x="5659995" y="911178"/>
            <a:ext cx="3276932" cy="2371668"/>
          </a:xfrm>
          <a:prstGeom prst="rect">
            <a:avLst/>
          </a:prstGeom>
          <a:solidFill>
            <a:srgbClr val="FFFEE0"/>
          </a:solidFill>
        </p:spPr>
        <p:txBody>
          <a:bodyPr wrap="square" rtlCol="0">
            <a:noAutofit/>
          </a:bodyPr>
          <a:lstStyle/>
          <a:p>
            <a:pPr lvl="1" indent="-457200" eaLnBrk="1" hangingPunct="1">
              <a:lnSpc>
                <a:spcPct val="80000"/>
              </a:lnSpc>
              <a:spcAft>
                <a:spcPts val="1200"/>
              </a:spcAft>
              <a:buFont typeface="Courier New"/>
              <a:buChar char="o"/>
            </a:pPr>
            <a:r>
              <a:rPr lang="en-US" dirty="0">
                <a:latin typeface="Helvetica Neue" panose="02000503000000020004" pitchFamily="2" charset="0"/>
                <a:ea typeface="Helvetica Neue" panose="02000503000000020004" pitchFamily="2" charset="0"/>
                <a:cs typeface="Helvetica Neue" panose="02000503000000020004" pitchFamily="2" charset="0"/>
              </a:rPr>
              <a:t>Each node sends packets as soon as link available</a:t>
            </a:r>
          </a:p>
          <a:p>
            <a:pPr lvl="1" indent="-457200" eaLnBrk="1" hangingPunct="1">
              <a:lnSpc>
                <a:spcPct val="80000"/>
              </a:lnSpc>
              <a:buFont typeface="Courier New"/>
              <a:buChar char="o"/>
            </a:pPr>
            <a:r>
              <a:rPr lang="en-US" dirty="0">
                <a:latin typeface="Helvetica Neue" panose="02000503000000020004" pitchFamily="2" charset="0"/>
                <a:ea typeface="Helvetica Neue" panose="02000503000000020004" pitchFamily="2" charset="0"/>
                <a:cs typeface="Helvetica Neue" panose="02000503000000020004" pitchFamily="2" charset="0"/>
              </a:rPr>
              <a:t>Receiver gets a full packet first, then forwards it towards the destination</a:t>
            </a:r>
          </a:p>
          <a:p>
            <a:pPr indent="-457200">
              <a:buFont typeface="Courier New"/>
              <a:buChar char="o"/>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9878" name="Rectangle 2"/>
          <p:cNvSpPr>
            <a:spLocks noGrp="1" noChangeArrowheads="1"/>
          </p:cNvSpPr>
          <p:nvPr>
            <p:ph type="title"/>
          </p:nvPr>
        </p:nvSpPr>
        <p:spPr/>
        <p:txBody>
          <a:bodyPr/>
          <a:lstStyle/>
          <a:p>
            <a:pPr eaLnBrk="1" hangingPunct="1"/>
            <a:r>
              <a:rPr lang="en-US" sz="3200" dirty="0"/>
              <a:t>Packet Switching: </a:t>
            </a:r>
            <a:r>
              <a:rPr lang="en-US" sz="3200" i="1" dirty="0"/>
              <a:t>Statistical</a:t>
            </a:r>
            <a:r>
              <a:rPr lang="en-US" sz="3200" dirty="0"/>
              <a:t> </a:t>
            </a:r>
            <a:r>
              <a:rPr lang="en-US" sz="3200" i="1" dirty="0"/>
              <a:t>Multiplexing</a:t>
            </a:r>
          </a:p>
        </p:txBody>
      </p:sp>
      <p:sp>
        <p:nvSpPr>
          <p:cNvPr id="218115" name="Rectangle 3"/>
          <p:cNvSpPr>
            <a:spLocks noGrp="1" noChangeArrowheads="1"/>
          </p:cNvSpPr>
          <p:nvPr>
            <p:ph idx="1"/>
          </p:nvPr>
        </p:nvSpPr>
        <p:spPr>
          <a:xfrm>
            <a:off x="231778" y="4506914"/>
            <a:ext cx="8704263" cy="2085975"/>
          </a:xfrm>
        </p:spPr>
        <p:txBody>
          <a:bodyPr/>
          <a:lstStyle/>
          <a:p>
            <a:pPr eaLnBrk="1" hangingPunct="1">
              <a:lnSpc>
                <a:spcPct val="90000"/>
              </a:lnSpc>
            </a:pPr>
            <a:r>
              <a:rPr lang="en-US" sz="2800" i="1" dirty="0"/>
              <a:t>Store-and-forward</a:t>
            </a:r>
            <a:endParaRPr lang="en-US" sz="2800" dirty="0"/>
          </a:p>
          <a:p>
            <a:pPr eaLnBrk="1" hangingPunct="1">
              <a:lnSpc>
                <a:spcPct val="90000"/>
              </a:lnSpc>
            </a:pPr>
            <a:r>
              <a:rPr lang="en-US" sz="2800" dirty="0"/>
              <a:t>Packet switch can temporarily buffer up packets</a:t>
            </a:r>
          </a:p>
          <a:p>
            <a:pPr lvl="1" eaLnBrk="1" hangingPunct="1">
              <a:lnSpc>
                <a:spcPct val="90000"/>
              </a:lnSpc>
            </a:pPr>
            <a:r>
              <a:rPr lang="en-US" sz="2400" dirty="0"/>
              <a:t>Introduce </a:t>
            </a:r>
            <a:r>
              <a:rPr lang="en-US" sz="2400" i="1" dirty="0">
                <a:solidFill>
                  <a:schemeClr val="accent2"/>
                </a:solidFill>
              </a:rPr>
              <a:t>delay</a:t>
            </a:r>
          </a:p>
          <a:p>
            <a:pPr lvl="1" eaLnBrk="1" hangingPunct="1">
              <a:lnSpc>
                <a:spcPct val="90000"/>
              </a:lnSpc>
            </a:pPr>
            <a:r>
              <a:rPr lang="en-US" sz="2400" dirty="0"/>
              <a:t>Packets get </a:t>
            </a:r>
            <a:r>
              <a:rPr lang="en-US" sz="2400" i="1" dirty="0">
                <a:solidFill>
                  <a:schemeClr val="accent2"/>
                </a:solidFill>
              </a:rPr>
              <a:t>dropped</a:t>
            </a:r>
            <a:r>
              <a:rPr lang="en-US" sz="2400" dirty="0"/>
              <a:t> when the queue is full</a:t>
            </a:r>
          </a:p>
        </p:txBody>
      </p:sp>
      <p:sp>
        <p:nvSpPr>
          <p:cNvPr id="79882" name="Slide Number Placeholder 5"/>
          <p:cNvSpPr>
            <a:spLocks noGrp="1"/>
          </p:cNvSpPr>
          <p:nvPr>
            <p:ph type="sldNum" sz="quarter" idx="12"/>
          </p:nvPr>
        </p:nvSpPr>
        <p:spPr>
          <a:noFill/>
        </p:spPr>
        <p:txBody>
          <a:bodyPr/>
          <a:lstStyle/>
          <a:p>
            <a:fld id="{760D1505-7CCD-BA4E-A543-2B6F097B6952}" type="slidenum">
              <a:rPr lang="en-US">
                <a:latin typeface="Helvetica Neue" charset="0"/>
                <a:ea typeface="ＭＳ Ｐゴシック" charset="-128"/>
                <a:cs typeface="ＭＳ Ｐゴシック" charset="-128"/>
              </a:rPr>
              <a:pPr/>
              <a:t>24</a:t>
            </a:fld>
            <a:endParaRPr lang="en-US" dirty="0">
              <a:latin typeface="Helvetica Neue" charset="0"/>
              <a:ea typeface="ＭＳ Ｐゴシック" charset="-128"/>
              <a:cs typeface="ＭＳ Ｐゴシック" charset="-128"/>
            </a:endParaRPr>
          </a:p>
        </p:txBody>
      </p:sp>
      <p:sp>
        <p:nvSpPr>
          <p:cNvPr id="79883" name="Freeform 4"/>
          <p:cNvSpPr>
            <a:spLocks/>
          </p:cNvSpPr>
          <p:nvPr/>
        </p:nvSpPr>
        <p:spPr bwMode="auto">
          <a:xfrm>
            <a:off x="3886200" y="2217738"/>
            <a:ext cx="2046288" cy="2049462"/>
          </a:xfrm>
          <a:custGeom>
            <a:avLst/>
            <a:gdLst>
              <a:gd name="T0" fmla="*/ 378532 w 1292"/>
              <a:gd name="T1" fmla="*/ 11431 h 1255"/>
              <a:gd name="T2" fmla="*/ 55433 w 1292"/>
              <a:gd name="T3" fmla="*/ 256387 h 1255"/>
              <a:gd name="T4" fmla="*/ 45931 w 1292"/>
              <a:gd name="T5" fmla="*/ 854079 h 1255"/>
              <a:gd name="T6" fmla="*/ 83942 w 1292"/>
              <a:gd name="T7" fmla="*/ 1353788 h 1255"/>
              <a:gd name="T8" fmla="*/ 388034 w 1292"/>
              <a:gd name="T9" fmla="*/ 1422376 h 1255"/>
              <a:gd name="T10" fmla="*/ 1024728 w 1292"/>
              <a:gd name="T11" fmla="*/ 1843699 h 1255"/>
              <a:gd name="T12" fmla="*/ 1575895 w 1292"/>
              <a:gd name="T13" fmla="*/ 2020067 h 1255"/>
              <a:gd name="T14" fmla="*/ 1898993 w 1292"/>
              <a:gd name="T15" fmla="*/ 1667331 h 1255"/>
              <a:gd name="T16" fmla="*/ 2013028 w 1292"/>
              <a:gd name="T17" fmla="*/ 726702 h 1255"/>
              <a:gd name="T18" fmla="*/ 1908496 w 1292"/>
              <a:gd name="T19" fmla="*/ 344571 h 1255"/>
              <a:gd name="T20" fmla="*/ 1186277 w 1292"/>
              <a:gd name="T21" fmla="*/ 187799 h 1255"/>
              <a:gd name="T22" fmla="*/ 378532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p:spPr>
        <p:txBody>
          <a:bodyPr wrap="none" anchor="ctr">
            <a:prstTxWarp prst="textNoShape">
              <a:avLst/>
            </a:prstTxWarp>
          </a:bodyPr>
          <a:lstStyle/>
          <a:p>
            <a:endParaRPr lang="en-US" dirty="0"/>
          </a:p>
        </p:txBody>
      </p:sp>
      <p:sp>
        <p:nvSpPr>
          <p:cNvPr id="79884" name="Line 5"/>
          <p:cNvSpPr>
            <a:spLocks noChangeShapeType="1"/>
          </p:cNvSpPr>
          <p:nvPr/>
        </p:nvSpPr>
        <p:spPr bwMode="auto">
          <a:xfrm>
            <a:off x="4625976" y="2562226"/>
            <a:ext cx="552451" cy="25400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885" name="Line 6"/>
          <p:cNvSpPr>
            <a:spLocks noChangeShapeType="1"/>
          </p:cNvSpPr>
          <p:nvPr/>
        </p:nvSpPr>
        <p:spPr bwMode="auto">
          <a:xfrm flipH="1">
            <a:off x="5216525" y="2973390"/>
            <a:ext cx="273051" cy="833437"/>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886" name="Line 7"/>
          <p:cNvSpPr>
            <a:spLocks noChangeShapeType="1"/>
          </p:cNvSpPr>
          <p:nvPr/>
        </p:nvSpPr>
        <p:spPr bwMode="auto">
          <a:xfrm>
            <a:off x="4340225" y="2698750"/>
            <a:ext cx="0" cy="528638"/>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887" name="Line 8"/>
          <p:cNvSpPr>
            <a:spLocks noChangeShapeType="1"/>
          </p:cNvSpPr>
          <p:nvPr/>
        </p:nvSpPr>
        <p:spPr bwMode="auto">
          <a:xfrm>
            <a:off x="4368800" y="3490914"/>
            <a:ext cx="608013" cy="45085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888" name="Line 9"/>
          <p:cNvSpPr>
            <a:spLocks noChangeShapeType="1"/>
          </p:cNvSpPr>
          <p:nvPr/>
        </p:nvSpPr>
        <p:spPr bwMode="auto">
          <a:xfrm flipH="1">
            <a:off x="4633915" y="2933700"/>
            <a:ext cx="638175" cy="46990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889" name="Line 10"/>
          <p:cNvSpPr>
            <a:spLocks noChangeShapeType="1"/>
          </p:cNvSpPr>
          <p:nvPr/>
        </p:nvSpPr>
        <p:spPr bwMode="auto">
          <a:xfrm flipH="1">
            <a:off x="4645027" y="2249490"/>
            <a:ext cx="398463" cy="312737"/>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890" name="Line 11"/>
          <p:cNvSpPr>
            <a:spLocks noChangeShapeType="1"/>
          </p:cNvSpPr>
          <p:nvPr/>
        </p:nvSpPr>
        <p:spPr bwMode="auto">
          <a:xfrm flipH="1">
            <a:off x="5461002" y="2463802"/>
            <a:ext cx="230188" cy="21590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985" name="Freeform 13"/>
          <p:cNvSpPr>
            <a:spLocks/>
          </p:cNvSpPr>
          <p:nvPr/>
        </p:nvSpPr>
        <p:spPr bwMode="auto">
          <a:xfrm>
            <a:off x="246066" y="1781175"/>
            <a:ext cx="2122487" cy="1943100"/>
          </a:xfrm>
          <a:custGeom>
            <a:avLst/>
            <a:gdLst>
              <a:gd name="T0" fmla="*/ 549 w 1340"/>
              <a:gd name="T1" fmla="*/ 43 h 1191"/>
              <a:gd name="T2" fmla="*/ 82 w 1340"/>
              <a:gd name="T3" fmla="*/ 62 h 1191"/>
              <a:gd name="T4" fmla="*/ 58 w 1340"/>
              <a:gd name="T5" fmla="*/ 413 h 1191"/>
              <a:gd name="T6" fmla="*/ 28 w 1340"/>
              <a:gd name="T7" fmla="*/ 740 h 1191"/>
              <a:gd name="T8" fmla="*/ 112 w 1340"/>
              <a:gd name="T9" fmla="*/ 894 h 1191"/>
              <a:gd name="T10" fmla="*/ 537 w 1340"/>
              <a:gd name="T11" fmla="*/ 900 h 1191"/>
              <a:gd name="T12" fmla="*/ 639 w 1340"/>
              <a:gd name="T13" fmla="*/ 1159 h 1191"/>
              <a:gd name="T14" fmla="*/ 1231 w 1340"/>
              <a:gd name="T15" fmla="*/ 1128 h 1191"/>
              <a:gd name="T16" fmla="*/ 1273 w 1340"/>
              <a:gd name="T17" fmla="*/ 586 h 1191"/>
              <a:gd name="T18" fmla="*/ 1201 w 1340"/>
              <a:gd name="T19" fmla="*/ 351 h 1191"/>
              <a:gd name="T20" fmla="*/ 758 w 1340"/>
              <a:gd name="T21" fmla="*/ 296 h 1191"/>
              <a:gd name="T22" fmla="*/ 549 w 1340"/>
              <a:gd name="T23" fmla="*/ 43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p:spPr>
        <p:txBody>
          <a:bodyPr wrap="none" anchor="ctr">
            <a:prstTxWarp prst="textNoShape">
              <a:avLst/>
            </a:prstTxWarp>
          </a:bodyPr>
          <a:lstStyle/>
          <a:p>
            <a:endParaRPr lang="en-US" dirty="0"/>
          </a:p>
        </p:txBody>
      </p:sp>
      <p:graphicFrame>
        <p:nvGraphicFramePr>
          <p:cNvPr id="79876" name="Object 4"/>
          <p:cNvGraphicFramePr>
            <a:graphicFrameLocks noChangeAspect="1"/>
          </p:cNvGraphicFramePr>
          <p:nvPr/>
        </p:nvGraphicFramePr>
        <p:xfrm>
          <a:off x="379412" y="1946275"/>
          <a:ext cx="473762" cy="390525"/>
        </p:xfrm>
        <a:graphic>
          <a:graphicData uri="http://schemas.openxmlformats.org/presentationml/2006/ole">
            <mc:AlternateContent xmlns:mc="http://schemas.openxmlformats.org/markup-compatibility/2006">
              <mc:Choice xmlns:v="urn:schemas-microsoft-com:vml" Requires="v">
                <p:oleObj name="Clip" r:id="rId3" imgW="7309884" imgH="6060558" progId="">
                  <p:embed/>
                </p:oleObj>
              </mc:Choice>
              <mc:Fallback>
                <p:oleObj name="Clip" r:id="rId3" imgW="7309884" imgH="6060558" progId="">
                  <p:embed/>
                  <p:pic>
                    <p:nvPicPr>
                      <p:cNvPr id="798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2" y="1946275"/>
                        <a:ext cx="473762" cy="390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9874" name="Object 2"/>
          <p:cNvGraphicFramePr>
            <a:graphicFrameLocks noChangeAspect="1"/>
          </p:cNvGraphicFramePr>
          <p:nvPr/>
        </p:nvGraphicFramePr>
        <p:xfrm>
          <a:off x="379412" y="2674938"/>
          <a:ext cx="473762" cy="390525"/>
        </p:xfrm>
        <a:graphic>
          <a:graphicData uri="http://schemas.openxmlformats.org/presentationml/2006/ole">
            <mc:AlternateContent xmlns:mc="http://schemas.openxmlformats.org/markup-compatibility/2006">
              <mc:Choice xmlns:v="urn:schemas-microsoft-com:vml" Requires="v">
                <p:oleObj name="Clip" r:id="rId3" imgW="7309884" imgH="6060558" progId="">
                  <p:embed/>
                </p:oleObj>
              </mc:Choice>
              <mc:Fallback>
                <p:oleObj name="Clip" r:id="rId3" imgW="7309884" imgH="6060558" progId="">
                  <p:embed/>
                  <p:pic>
                    <p:nvPicPr>
                      <p:cNvPr id="798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2" y="2674938"/>
                        <a:ext cx="473762" cy="390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 name="Group 22"/>
          <p:cNvGrpSpPr>
            <a:grpSpLocks/>
          </p:cNvGrpSpPr>
          <p:nvPr/>
        </p:nvGrpSpPr>
        <p:grpSpPr bwMode="auto">
          <a:xfrm>
            <a:off x="808041" y="2414588"/>
            <a:ext cx="79375" cy="261938"/>
            <a:chOff x="3842" y="406"/>
            <a:chExt cx="51" cy="167"/>
          </a:xfrm>
        </p:grpSpPr>
        <p:sp>
          <p:nvSpPr>
            <p:cNvPr id="80031" name="Oval 23"/>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dirty="0"/>
            </a:p>
          </p:txBody>
        </p:sp>
        <p:sp>
          <p:nvSpPr>
            <p:cNvPr id="80032" name="Oval 24"/>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dirty="0"/>
            </a:p>
          </p:txBody>
        </p:sp>
        <p:sp>
          <p:nvSpPr>
            <p:cNvPr id="80033" name="Oval 25"/>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dirty="0"/>
            </a:p>
          </p:txBody>
        </p:sp>
      </p:grpSp>
      <p:grpSp>
        <p:nvGrpSpPr>
          <p:cNvPr id="6" name="Group 26"/>
          <p:cNvGrpSpPr>
            <a:grpSpLocks/>
          </p:cNvGrpSpPr>
          <p:nvPr/>
        </p:nvGrpSpPr>
        <p:grpSpPr bwMode="auto">
          <a:xfrm>
            <a:off x="1341441" y="3030538"/>
            <a:ext cx="238125" cy="482600"/>
            <a:chOff x="4180" y="783"/>
            <a:chExt cx="150" cy="307"/>
          </a:xfrm>
        </p:grpSpPr>
        <p:sp>
          <p:nvSpPr>
            <p:cNvPr id="80023"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80024" name="Rectangle 2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80025"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80026"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80027" name="Line 3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80028" name="Line 3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80029"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80030" name="Rectangle 3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7" name="Group 35"/>
          <p:cNvGrpSpPr>
            <a:grpSpLocks/>
          </p:cNvGrpSpPr>
          <p:nvPr/>
        </p:nvGrpSpPr>
        <p:grpSpPr bwMode="auto">
          <a:xfrm rot="16200000">
            <a:off x="1693866" y="3135313"/>
            <a:ext cx="100013" cy="265112"/>
            <a:chOff x="3842" y="406"/>
            <a:chExt cx="51" cy="167"/>
          </a:xfrm>
        </p:grpSpPr>
        <p:sp>
          <p:nvSpPr>
            <p:cNvPr id="80020" name="Oval 36"/>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dirty="0"/>
            </a:p>
          </p:txBody>
        </p:sp>
        <p:sp>
          <p:nvSpPr>
            <p:cNvPr id="80021" name="Oval 37"/>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dirty="0"/>
            </a:p>
          </p:txBody>
        </p:sp>
        <p:sp>
          <p:nvSpPr>
            <p:cNvPr id="80022" name="Oval 38"/>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prstTxWarp prst="textNoShape">
                <a:avLst/>
              </a:prstTxWarp>
            </a:bodyPr>
            <a:lstStyle/>
            <a:p>
              <a:endParaRPr lang="en-US" dirty="0"/>
            </a:p>
          </p:txBody>
        </p:sp>
      </p:grpSp>
      <p:sp>
        <p:nvSpPr>
          <p:cNvPr id="79991" name="Line 39"/>
          <p:cNvSpPr>
            <a:spLocks noChangeShapeType="1"/>
          </p:cNvSpPr>
          <p:nvPr/>
        </p:nvSpPr>
        <p:spPr bwMode="auto">
          <a:xfrm>
            <a:off x="1497016" y="2917825"/>
            <a:ext cx="563562" cy="1588"/>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992" name="Line 40"/>
          <p:cNvSpPr>
            <a:spLocks noChangeShapeType="1"/>
          </p:cNvSpPr>
          <p:nvPr/>
        </p:nvSpPr>
        <p:spPr bwMode="auto">
          <a:xfrm>
            <a:off x="1500191" y="2913063"/>
            <a:ext cx="3175" cy="11747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993" name="Line 41"/>
          <p:cNvSpPr>
            <a:spLocks noChangeShapeType="1"/>
          </p:cNvSpPr>
          <p:nvPr/>
        </p:nvSpPr>
        <p:spPr bwMode="auto">
          <a:xfrm>
            <a:off x="2063753" y="2911475"/>
            <a:ext cx="1587" cy="100013"/>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994" name="Line 42"/>
          <p:cNvSpPr>
            <a:spLocks noChangeShapeType="1"/>
          </p:cNvSpPr>
          <p:nvPr/>
        </p:nvSpPr>
        <p:spPr bwMode="auto">
          <a:xfrm>
            <a:off x="866062" y="2231619"/>
            <a:ext cx="618253" cy="349656"/>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995" name="Line 43"/>
          <p:cNvSpPr>
            <a:spLocks noChangeShapeType="1"/>
          </p:cNvSpPr>
          <p:nvPr/>
        </p:nvSpPr>
        <p:spPr bwMode="auto">
          <a:xfrm flipV="1">
            <a:off x="821753" y="2606673"/>
            <a:ext cx="662564" cy="24931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996" name="Line 44"/>
          <p:cNvSpPr>
            <a:spLocks noChangeShapeType="1"/>
          </p:cNvSpPr>
          <p:nvPr/>
        </p:nvSpPr>
        <p:spPr bwMode="auto">
          <a:xfrm flipV="1">
            <a:off x="1770066" y="2711450"/>
            <a:ext cx="1587" cy="20002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grpSp>
        <p:nvGrpSpPr>
          <p:cNvPr id="8" name="Group 45"/>
          <p:cNvGrpSpPr>
            <a:grpSpLocks/>
          </p:cNvGrpSpPr>
          <p:nvPr/>
        </p:nvGrpSpPr>
        <p:grpSpPr bwMode="auto">
          <a:xfrm>
            <a:off x="1905003" y="3001963"/>
            <a:ext cx="238125" cy="484188"/>
            <a:chOff x="4180" y="783"/>
            <a:chExt cx="150" cy="307"/>
          </a:xfrm>
        </p:grpSpPr>
        <p:sp>
          <p:nvSpPr>
            <p:cNvPr id="80012" name="AutoShape 4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80013" name="Rectangle 4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80014"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80015"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80016" name="Line 5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80017" name="Line 5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80018"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80019" name="Rectangle 5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grpSp>
        <p:nvGrpSpPr>
          <p:cNvPr id="9" name="Group 54"/>
          <p:cNvGrpSpPr>
            <a:grpSpLocks/>
          </p:cNvGrpSpPr>
          <p:nvPr/>
        </p:nvGrpSpPr>
        <p:grpSpPr bwMode="auto">
          <a:xfrm>
            <a:off x="1468441" y="2436813"/>
            <a:ext cx="569912" cy="285750"/>
            <a:chOff x="3600" y="219"/>
            <a:chExt cx="360" cy="175"/>
          </a:xfrm>
        </p:grpSpPr>
        <p:sp>
          <p:nvSpPr>
            <p:cNvPr id="79999" name="Oval 5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sp>
          <p:nvSpPr>
            <p:cNvPr id="80000" name="Line 5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80001" name="Line 5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80002" name="Rectangle 5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en-US" dirty="0">
                <a:latin typeface="Times New Roman" charset="0"/>
              </a:endParaRPr>
            </a:p>
          </p:txBody>
        </p:sp>
        <p:sp>
          <p:nvSpPr>
            <p:cNvPr id="80003" name="Oval 5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grpSp>
          <p:nvGrpSpPr>
            <p:cNvPr id="10" name="Group 60"/>
            <p:cNvGrpSpPr>
              <a:grpSpLocks/>
            </p:cNvGrpSpPr>
            <p:nvPr/>
          </p:nvGrpSpPr>
          <p:grpSpPr bwMode="auto">
            <a:xfrm>
              <a:off x="3686" y="244"/>
              <a:ext cx="177" cy="66"/>
              <a:chOff x="2848" y="848"/>
              <a:chExt cx="140" cy="98"/>
            </a:xfrm>
          </p:grpSpPr>
          <p:sp>
            <p:nvSpPr>
              <p:cNvPr id="80009" name="Line 6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80010" name="Line 6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80011" name="Line 6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nvGrpSpPr>
            <p:cNvPr id="11" name="Group 64"/>
            <p:cNvGrpSpPr>
              <a:grpSpLocks/>
            </p:cNvGrpSpPr>
            <p:nvPr/>
          </p:nvGrpSpPr>
          <p:grpSpPr bwMode="auto">
            <a:xfrm flipV="1">
              <a:off x="3686" y="243"/>
              <a:ext cx="177" cy="66"/>
              <a:chOff x="2848" y="848"/>
              <a:chExt cx="140" cy="98"/>
            </a:xfrm>
          </p:grpSpPr>
          <p:sp>
            <p:nvSpPr>
              <p:cNvPr id="80006" name="Line 6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80007" name="Line 6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80008" name="Line 6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grpSp>
        <p:nvGrpSpPr>
          <p:cNvPr id="12" name="Group 68"/>
          <p:cNvGrpSpPr>
            <a:grpSpLocks/>
          </p:cNvGrpSpPr>
          <p:nvPr/>
        </p:nvGrpSpPr>
        <p:grpSpPr bwMode="auto">
          <a:xfrm>
            <a:off x="4054475" y="2419350"/>
            <a:ext cx="571500" cy="285750"/>
            <a:chOff x="3600" y="219"/>
            <a:chExt cx="360" cy="175"/>
          </a:xfrm>
        </p:grpSpPr>
        <p:sp>
          <p:nvSpPr>
            <p:cNvPr id="79972" name="Oval 6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sp>
          <p:nvSpPr>
            <p:cNvPr id="79973" name="Line 70"/>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974" name="Line 71"/>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975" name="Rectangle 7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en-US" dirty="0">
                <a:latin typeface="Times New Roman" charset="0"/>
              </a:endParaRPr>
            </a:p>
          </p:txBody>
        </p:sp>
        <p:sp>
          <p:nvSpPr>
            <p:cNvPr id="79976" name="Oval 7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grpSp>
          <p:nvGrpSpPr>
            <p:cNvPr id="13" name="Group 74"/>
            <p:cNvGrpSpPr>
              <a:grpSpLocks/>
            </p:cNvGrpSpPr>
            <p:nvPr/>
          </p:nvGrpSpPr>
          <p:grpSpPr bwMode="auto">
            <a:xfrm>
              <a:off x="3686" y="244"/>
              <a:ext cx="177" cy="66"/>
              <a:chOff x="2848" y="848"/>
              <a:chExt cx="140" cy="98"/>
            </a:xfrm>
          </p:grpSpPr>
          <p:sp>
            <p:nvSpPr>
              <p:cNvPr id="79982" name="Line 7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83" name="Line 7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84" name="Line 7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nvGrpSpPr>
            <p:cNvPr id="14" name="Group 78"/>
            <p:cNvGrpSpPr>
              <a:grpSpLocks/>
            </p:cNvGrpSpPr>
            <p:nvPr/>
          </p:nvGrpSpPr>
          <p:grpSpPr bwMode="auto">
            <a:xfrm flipV="1">
              <a:off x="3686" y="243"/>
              <a:ext cx="177" cy="66"/>
              <a:chOff x="2848" y="848"/>
              <a:chExt cx="140" cy="98"/>
            </a:xfrm>
          </p:grpSpPr>
          <p:sp>
            <p:nvSpPr>
              <p:cNvPr id="79979" name="Line 7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80" name="Line 8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81" name="Line 8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grpSp>
        <p:nvGrpSpPr>
          <p:cNvPr id="15" name="Group 82"/>
          <p:cNvGrpSpPr>
            <a:grpSpLocks/>
          </p:cNvGrpSpPr>
          <p:nvPr/>
        </p:nvGrpSpPr>
        <p:grpSpPr bwMode="auto">
          <a:xfrm>
            <a:off x="4075113" y="3224213"/>
            <a:ext cx="569912" cy="285750"/>
            <a:chOff x="3600" y="219"/>
            <a:chExt cx="360" cy="175"/>
          </a:xfrm>
        </p:grpSpPr>
        <p:sp>
          <p:nvSpPr>
            <p:cNvPr id="79959" name="Oval 8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sp>
          <p:nvSpPr>
            <p:cNvPr id="79960" name="Line 8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961" name="Line 8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962" name="Rectangle 8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en-US" dirty="0">
                <a:latin typeface="Times New Roman" charset="0"/>
              </a:endParaRPr>
            </a:p>
          </p:txBody>
        </p:sp>
        <p:sp>
          <p:nvSpPr>
            <p:cNvPr id="79963" name="Oval 8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grpSp>
          <p:nvGrpSpPr>
            <p:cNvPr id="16" name="Group 88"/>
            <p:cNvGrpSpPr>
              <a:grpSpLocks/>
            </p:cNvGrpSpPr>
            <p:nvPr/>
          </p:nvGrpSpPr>
          <p:grpSpPr bwMode="auto">
            <a:xfrm>
              <a:off x="3686" y="244"/>
              <a:ext cx="177" cy="66"/>
              <a:chOff x="2848" y="848"/>
              <a:chExt cx="140" cy="98"/>
            </a:xfrm>
          </p:grpSpPr>
          <p:sp>
            <p:nvSpPr>
              <p:cNvPr id="79969" name="Line 8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70" name="Line 9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71" name="Line 9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nvGrpSpPr>
            <p:cNvPr id="17" name="Group 92"/>
            <p:cNvGrpSpPr>
              <a:grpSpLocks/>
            </p:cNvGrpSpPr>
            <p:nvPr/>
          </p:nvGrpSpPr>
          <p:grpSpPr bwMode="auto">
            <a:xfrm flipV="1">
              <a:off x="3686" y="243"/>
              <a:ext cx="177" cy="66"/>
              <a:chOff x="2848" y="848"/>
              <a:chExt cx="140" cy="98"/>
            </a:xfrm>
          </p:grpSpPr>
          <p:sp>
            <p:nvSpPr>
              <p:cNvPr id="79966" name="Line 9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67" name="Line 9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68" name="Line 9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grpSp>
        <p:nvGrpSpPr>
          <p:cNvPr id="18" name="Group 96"/>
          <p:cNvGrpSpPr>
            <a:grpSpLocks/>
          </p:cNvGrpSpPr>
          <p:nvPr/>
        </p:nvGrpSpPr>
        <p:grpSpPr bwMode="auto">
          <a:xfrm>
            <a:off x="5178427" y="2674939"/>
            <a:ext cx="568325" cy="284162"/>
            <a:chOff x="3600" y="219"/>
            <a:chExt cx="360" cy="175"/>
          </a:xfrm>
        </p:grpSpPr>
        <p:sp>
          <p:nvSpPr>
            <p:cNvPr id="79946" name="Oval 9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sp>
          <p:nvSpPr>
            <p:cNvPr id="79947" name="Line 9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948" name="Line 9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949" name="Rectangle 10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en-US" dirty="0">
                <a:latin typeface="Times New Roman" charset="0"/>
              </a:endParaRPr>
            </a:p>
          </p:txBody>
        </p:sp>
        <p:sp>
          <p:nvSpPr>
            <p:cNvPr id="79950" name="Oval 10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grpSp>
          <p:nvGrpSpPr>
            <p:cNvPr id="19" name="Group 102"/>
            <p:cNvGrpSpPr>
              <a:grpSpLocks/>
            </p:cNvGrpSpPr>
            <p:nvPr/>
          </p:nvGrpSpPr>
          <p:grpSpPr bwMode="auto">
            <a:xfrm>
              <a:off x="3686" y="244"/>
              <a:ext cx="177" cy="66"/>
              <a:chOff x="2848" y="848"/>
              <a:chExt cx="140" cy="98"/>
            </a:xfrm>
          </p:grpSpPr>
          <p:sp>
            <p:nvSpPr>
              <p:cNvPr id="79956" name="Line 10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57" name="Line 10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58" name="Line 10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nvGrpSpPr>
            <p:cNvPr id="20" name="Group 106"/>
            <p:cNvGrpSpPr>
              <a:grpSpLocks/>
            </p:cNvGrpSpPr>
            <p:nvPr/>
          </p:nvGrpSpPr>
          <p:grpSpPr bwMode="auto">
            <a:xfrm flipV="1">
              <a:off x="3686" y="243"/>
              <a:ext cx="177" cy="66"/>
              <a:chOff x="2848" y="848"/>
              <a:chExt cx="140" cy="98"/>
            </a:xfrm>
          </p:grpSpPr>
          <p:sp>
            <p:nvSpPr>
              <p:cNvPr id="79953" name="Line 10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54" name="Line 10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55" name="Line 10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grpSp>
        <p:nvGrpSpPr>
          <p:cNvPr id="21" name="Group 110"/>
          <p:cNvGrpSpPr>
            <a:grpSpLocks/>
          </p:cNvGrpSpPr>
          <p:nvPr/>
        </p:nvGrpSpPr>
        <p:grpSpPr bwMode="auto">
          <a:xfrm>
            <a:off x="4957763" y="3771902"/>
            <a:ext cx="569912" cy="284163"/>
            <a:chOff x="3600" y="219"/>
            <a:chExt cx="360" cy="175"/>
          </a:xfrm>
        </p:grpSpPr>
        <p:sp>
          <p:nvSpPr>
            <p:cNvPr id="79933" name="Oval 11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sp>
          <p:nvSpPr>
            <p:cNvPr id="79934" name="Line 11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935" name="Line 11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79936" name="Rectangle 11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en-US" dirty="0">
                <a:latin typeface="Times New Roman" charset="0"/>
              </a:endParaRPr>
            </a:p>
          </p:txBody>
        </p:sp>
        <p:sp>
          <p:nvSpPr>
            <p:cNvPr id="79937" name="Oval 11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dirty="0"/>
            </a:p>
          </p:txBody>
        </p:sp>
        <p:grpSp>
          <p:nvGrpSpPr>
            <p:cNvPr id="22" name="Group 116"/>
            <p:cNvGrpSpPr>
              <a:grpSpLocks/>
            </p:cNvGrpSpPr>
            <p:nvPr/>
          </p:nvGrpSpPr>
          <p:grpSpPr bwMode="auto">
            <a:xfrm>
              <a:off x="3686" y="244"/>
              <a:ext cx="177" cy="66"/>
              <a:chOff x="2848" y="848"/>
              <a:chExt cx="140" cy="98"/>
            </a:xfrm>
          </p:grpSpPr>
          <p:sp>
            <p:nvSpPr>
              <p:cNvPr id="79943" name="Line 11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44" name="Line 11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45" name="Line 11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nvGrpSpPr>
            <p:cNvPr id="23" name="Group 120"/>
            <p:cNvGrpSpPr>
              <a:grpSpLocks/>
            </p:cNvGrpSpPr>
            <p:nvPr/>
          </p:nvGrpSpPr>
          <p:grpSpPr bwMode="auto">
            <a:xfrm flipV="1">
              <a:off x="3686" y="243"/>
              <a:ext cx="177" cy="66"/>
              <a:chOff x="2848" y="848"/>
              <a:chExt cx="140" cy="98"/>
            </a:xfrm>
          </p:grpSpPr>
          <p:sp>
            <p:nvSpPr>
              <p:cNvPr id="79940" name="Line 1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41" name="Line 1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42" name="Line 1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sp>
        <p:nvSpPr>
          <p:cNvPr id="79896" name="Freeform 124"/>
          <p:cNvSpPr>
            <a:spLocks/>
          </p:cNvSpPr>
          <p:nvPr/>
        </p:nvSpPr>
        <p:spPr bwMode="auto">
          <a:xfrm>
            <a:off x="747715" y="2127250"/>
            <a:ext cx="4614863" cy="2362200"/>
          </a:xfrm>
          <a:custGeom>
            <a:avLst/>
            <a:gdLst>
              <a:gd name="T0" fmla="*/ 0 w 2677"/>
              <a:gd name="T1" fmla="*/ 0 h 1488"/>
              <a:gd name="T2" fmla="*/ 434421 w 2677"/>
              <a:gd name="T3" fmla="*/ 0 h 1488"/>
              <a:gd name="T4" fmla="*/ 822297 w 2677"/>
              <a:gd name="T5" fmla="*/ 311150 h 1488"/>
              <a:gd name="T6" fmla="*/ 2684102 w 2677"/>
              <a:gd name="T7" fmla="*/ 309563 h 1488"/>
              <a:gd name="T8" fmla="*/ 3640862 w 2677"/>
              <a:gd name="T9" fmla="*/ 309563 h 1488"/>
              <a:gd name="T10" fmla="*/ 3642586 w 2677"/>
              <a:gd name="T11" fmla="*/ 482600 h 1488"/>
              <a:gd name="T12" fmla="*/ 3642586 w 2677"/>
              <a:gd name="T13" fmla="*/ 1339850 h 1488"/>
              <a:gd name="T14" fmla="*/ 4614862 w 2677"/>
              <a:gd name="T15" fmla="*/ 1978025 h 1488"/>
              <a:gd name="T16" fmla="*/ 4614862 w 2677"/>
              <a:gd name="T17" fmla="*/ 2105025 h 1488"/>
              <a:gd name="T18" fmla="*/ 4614862 w 2677"/>
              <a:gd name="T19" fmla="*/ 2228850 h 1488"/>
              <a:gd name="T20" fmla="*/ 4614862 w 2677"/>
              <a:gd name="T21" fmla="*/ 2362200 h 14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77"/>
              <a:gd name="T34" fmla="*/ 0 h 1488"/>
              <a:gd name="T35" fmla="*/ 2677 w 2677"/>
              <a:gd name="T36" fmla="*/ 1488 h 14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77" h="1488">
                <a:moveTo>
                  <a:pt x="0" y="0"/>
                </a:moveTo>
                <a:lnTo>
                  <a:pt x="252" y="0"/>
                </a:lnTo>
                <a:lnTo>
                  <a:pt x="477" y="196"/>
                </a:lnTo>
                <a:lnTo>
                  <a:pt x="1557" y="195"/>
                </a:lnTo>
                <a:lnTo>
                  <a:pt x="2112" y="195"/>
                </a:lnTo>
                <a:lnTo>
                  <a:pt x="2113" y="304"/>
                </a:lnTo>
                <a:lnTo>
                  <a:pt x="2113" y="844"/>
                </a:lnTo>
                <a:lnTo>
                  <a:pt x="2677" y="1246"/>
                </a:lnTo>
                <a:lnTo>
                  <a:pt x="2677" y="1326"/>
                </a:lnTo>
                <a:lnTo>
                  <a:pt x="2677" y="1404"/>
                </a:lnTo>
                <a:lnTo>
                  <a:pt x="2677" y="1488"/>
                </a:lnTo>
              </a:path>
            </a:pathLst>
          </a:custGeom>
          <a:noFill/>
          <a:ln w="19050" cap="flat" cmpd="sng" algn="ctr">
            <a:solidFill>
              <a:srgbClr val="CC0099"/>
            </a:solidFill>
            <a:prstDash val="sysDash"/>
            <a:round/>
            <a:headEnd type="triangle" w="med" len="med"/>
            <a:tailEnd type="triangle" w="med" len="med"/>
          </a:ln>
        </p:spPr>
        <p:txBody>
          <a:bodyPr wrap="none" anchor="ctr">
            <a:prstTxWarp prst="textNoShape">
              <a:avLst/>
            </a:prstTxWarp>
          </a:bodyPr>
          <a:lstStyle/>
          <a:p>
            <a:endParaRPr lang="en-US" dirty="0"/>
          </a:p>
        </p:txBody>
      </p:sp>
      <p:sp>
        <p:nvSpPr>
          <p:cNvPr id="79897" name="Freeform 125"/>
          <p:cNvSpPr>
            <a:spLocks/>
          </p:cNvSpPr>
          <p:nvPr/>
        </p:nvSpPr>
        <p:spPr bwMode="auto">
          <a:xfrm>
            <a:off x="1651000" y="2651127"/>
            <a:ext cx="3505200" cy="1814513"/>
          </a:xfrm>
          <a:custGeom>
            <a:avLst/>
            <a:gdLst>
              <a:gd name="T0" fmla="*/ 0 w 1999"/>
              <a:gd name="T1" fmla="*/ 485775 h 1143"/>
              <a:gd name="T2" fmla="*/ 0 w 1999"/>
              <a:gd name="T3" fmla="*/ 263525 h 1143"/>
              <a:gd name="T4" fmla="*/ 0 w 1999"/>
              <a:gd name="T5" fmla="*/ 3175 h 1143"/>
              <a:gd name="T6" fmla="*/ 2451360 w 1999"/>
              <a:gd name="T7" fmla="*/ 0 h 1143"/>
              <a:gd name="T8" fmla="*/ 2630215 w 1999"/>
              <a:gd name="T9" fmla="*/ 0 h 1143"/>
              <a:gd name="T10" fmla="*/ 2630215 w 1999"/>
              <a:gd name="T11" fmla="*/ 885825 h 1143"/>
              <a:gd name="T12" fmla="*/ 3503447 w 1999"/>
              <a:gd name="T13" fmla="*/ 1447800 h 1143"/>
              <a:gd name="T14" fmla="*/ 3505200 w 1999"/>
              <a:gd name="T15" fmla="*/ 1585913 h 1143"/>
              <a:gd name="T16" fmla="*/ 3505200 w 1999"/>
              <a:gd name="T17" fmla="*/ 1814513 h 1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9"/>
              <a:gd name="T28" fmla="*/ 0 h 1143"/>
              <a:gd name="T29" fmla="*/ 1999 w 1999"/>
              <a:gd name="T30" fmla="*/ 1143 h 1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9" h="1143">
                <a:moveTo>
                  <a:pt x="0" y="306"/>
                </a:moveTo>
                <a:lnTo>
                  <a:pt x="0" y="166"/>
                </a:lnTo>
                <a:lnTo>
                  <a:pt x="0" y="2"/>
                </a:lnTo>
                <a:lnTo>
                  <a:pt x="1398" y="0"/>
                </a:lnTo>
                <a:lnTo>
                  <a:pt x="1500" y="0"/>
                </a:lnTo>
                <a:lnTo>
                  <a:pt x="1500" y="558"/>
                </a:lnTo>
                <a:lnTo>
                  <a:pt x="1998" y="912"/>
                </a:lnTo>
                <a:lnTo>
                  <a:pt x="1999" y="999"/>
                </a:lnTo>
                <a:lnTo>
                  <a:pt x="1999" y="1143"/>
                </a:lnTo>
              </a:path>
            </a:pathLst>
          </a:custGeom>
          <a:noFill/>
          <a:ln w="19050" cap="flat" cmpd="sng" algn="ctr">
            <a:solidFill>
              <a:srgbClr val="FF0000"/>
            </a:solidFill>
            <a:prstDash val="sysDash"/>
            <a:round/>
            <a:headEnd type="triangle" w="med" len="med"/>
            <a:tailEnd type="triangle" w="med" len="med"/>
          </a:ln>
        </p:spPr>
        <p:txBody>
          <a:bodyPr wrap="none" anchor="ctr">
            <a:prstTxWarp prst="textNoShape">
              <a:avLst/>
            </a:prstTxWarp>
          </a:bodyPr>
          <a:lstStyle/>
          <a:p>
            <a:endParaRPr lang="en-US" dirty="0"/>
          </a:p>
        </p:txBody>
      </p:sp>
      <p:sp>
        <p:nvSpPr>
          <p:cNvPr id="79898" name="Line 126"/>
          <p:cNvSpPr>
            <a:spLocks noChangeShapeType="1"/>
          </p:cNvSpPr>
          <p:nvPr/>
        </p:nvSpPr>
        <p:spPr bwMode="auto">
          <a:xfrm>
            <a:off x="2055813" y="2581275"/>
            <a:ext cx="1997075"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18240" name="Rectangle 128"/>
          <p:cNvSpPr>
            <a:spLocks noChangeArrowheads="1"/>
          </p:cNvSpPr>
          <p:nvPr/>
        </p:nvSpPr>
        <p:spPr bwMode="auto">
          <a:xfrm>
            <a:off x="1140623" y="2794302"/>
            <a:ext cx="147639" cy="200025"/>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p>
        </p:txBody>
      </p:sp>
      <p:sp>
        <p:nvSpPr>
          <p:cNvPr id="218242" name="Line 130"/>
          <p:cNvSpPr>
            <a:spLocks noChangeShapeType="1"/>
          </p:cNvSpPr>
          <p:nvPr/>
        </p:nvSpPr>
        <p:spPr bwMode="auto">
          <a:xfrm flipV="1">
            <a:off x="1287625" y="2674721"/>
            <a:ext cx="231004" cy="154982"/>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p>
        </p:txBody>
      </p:sp>
      <p:grpSp>
        <p:nvGrpSpPr>
          <p:cNvPr id="24" name="Group 131"/>
          <p:cNvGrpSpPr>
            <a:grpSpLocks/>
          </p:cNvGrpSpPr>
          <p:nvPr/>
        </p:nvGrpSpPr>
        <p:grpSpPr bwMode="auto">
          <a:xfrm>
            <a:off x="1400176" y="1365252"/>
            <a:ext cx="1314451" cy="641350"/>
            <a:chOff x="882" y="860"/>
            <a:chExt cx="828" cy="404"/>
          </a:xfrm>
        </p:grpSpPr>
        <p:grpSp>
          <p:nvGrpSpPr>
            <p:cNvPr id="25" name="Group 132"/>
            <p:cNvGrpSpPr>
              <a:grpSpLocks/>
            </p:cNvGrpSpPr>
            <p:nvPr/>
          </p:nvGrpSpPr>
          <p:grpSpPr bwMode="auto">
            <a:xfrm rot="446022">
              <a:off x="882" y="860"/>
              <a:ext cx="828" cy="404"/>
              <a:chOff x="1174" y="869"/>
              <a:chExt cx="755" cy="414"/>
            </a:xfrm>
          </p:grpSpPr>
          <p:sp>
            <p:nvSpPr>
              <p:cNvPr id="79930" name="Rectangle 133"/>
              <p:cNvSpPr>
                <a:spLocks noChangeArrowheads="1"/>
              </p:cNvSpPr>
              <p:nvPr/>
            </p:nvSpPr>
            <p:spPr bwMode="auto">
              <a:xfrm>
                <a:off x="1174" y="1004"/>
                <a:ext cx="755" cy="166"/>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en-US" dirty="0">
                  <a:latin typeface="Times New Roman" charset="0"/>
                </a:endParaRPr>
              </a:p>
            </p:txBody>
          </p:sp>
          <p:sp>
            <p:nvSpPr>
              <p:cNvPr id="79931" name="Oval 134"/>
              <p:cNvSpPr>
                <a:spLocks noChangeArrowheads="1"/>
              </p:cNvSpPr>
              <p:nvPr/>
            </p:nvSpPr>
            <p:spPr bwMode="auto">
              <a:xfrm>
                <a:off x="1174" y="1050"/>
                <a:ext cx="755" cy="233"/>
              </a:xfrm>
              <a:prstGeom prst="ellipse">
                <a:avLst/>
              </a:prstGeom>
              <a:solidFill>
                <a:schemeClr val="hlink"/>
              </a:solidFill>
              <a:ln w="12700">
                <a:noFill/>
                <a:round/>
                <a:headEnd/>
                <a:tailEnd/>
              </a:ln>
            </p:spPr>
            <p:txBody>
              <a:bodyPr wrap="none" anchor="ctr">
                <a:prstTxWarp prst="textNoShape">
                  <a:avLst/>
                </a:prstTxWarp>
              </a:bodyPr>
              <a:lstStyle/>
              <a:p>
                <a:endParaRPr lang="en-US" dirty="0"/>
              </a:p>
            </p:txBody>
          </p:sp>
          <p:sp>
            <p:nvSpPr>
              <p:cNvPr id="79932" name="Oval 135"/>
              <p:cNvSpPr>
                <a:spLocks noChangeArrowheads="1"/>
              </p:cNvSpPr>
              <p:nvPr/>
            </p:nvSpPr>
            <p:spPr bwMode="auto">
              <a:xfrm>
                <a:off x="1174" y="869"/>
                <a:ext cx="755" cy="271"/>
              </a:xfrm>
              <a:prstGeom prst="ellipse">
                <a:avLst/>
              </a:prstGeom>
              <a:solidFill>
                <a:schemeClr val="hlink"/>
              </a:solidFill>
              <a:ln w="12700">
                <a:noFill/>
                <a:round/>
                <a:headEnd/>
                <a:tailEnd/>
              </a:ln>
            </p:spPr>
            <p:txBody>
              <a:bodyPr wrap="none" anchor="ctr">
                <a:prstTxWarp prst="textNoShape">
                  <a:avLst/>
                </a:prstTxWarp>
              </a:bodyPr>
              <a:lstStyle/>
              <a:p>
                <a:endParaRPr lang="en-US" dirty="0"/>
              </a:p>
            </p:txBody>
          </p:sp>
        </p:grpSp>
        <p:grpSp>
          <p:nvGrpSpPr>
            <p:cNvPr id="26" name="Group 136"/>
            <p:cNvGrpSpPr>
              <a:grpSpLocks/>
            </p:cNvGrpSpPr>
            <p:nvPr/>
          </p:nvGrpSpPr>
          <p:grpSpPr bwMode="auto">
            <a:xfrm rot="446022">
              <a:off x="1219" y="1034"/>
              <a:ext cx="422" cy="123"/>
              <a:chOff x="1805" y="1425"/>
              <a:chExt cx="384" cy="126"/>
            </a:xfrm>
          </p:grpSpPr>
          <p:sp>
            <p:nvSpPr>
              <p:cNvPr id="79926" name="Rectangle 137"/>
              <p:cNvSpPr>
                <a:spLocks noChangeArrowheads="1"/>
              </p:cNvSpPr>
              <p:nvPr/>
            </p:nvSpPr>
            <p:spPr bwMode="auto">
              <a:xfrm>
                <a:off x="1805" y="1425"/>
                <a:ext cx="88" cy="126"/>
              </a:xfrm>
              <a:prstGeom prst="rect">
                <a:avLst/>
              </a:prstGeom>
              <a:solidFill>
                <a:srgbClr val="CC0099"/>
              </a:solidFill>
              <a:ln w="9525">
                <a:solidFill>
                  <a:schemeClr val="tx1"/>
                </a:solidFill>
                <a:miter lim="800000"/>
                <a:headEnd/>
                <a:tailEnd/>
              </a:ln>
            </p:spPr>
            <p:txBody>
              <a:bodyPr wrap="none" anchor="ctr">
                <a:prstTxWarp prst="textNoShape">
                  <a:avLst/>
                </a:prstTxWarp>
              </a:bodyPr>
              <a:lstStyle/>
              <a:p>
                <a:endParaRPr lang="en-US" dirty="0"/>
              </a:p>
            </p:txBody>
          </p:sp>
          <p:sp>
            <p:nvSpPr>
              <p:cNvPr id="79927" name="Rectangle 138"/>
              <p:cNvSpPr>
                <a:spLocks noChangeArrowheads="1"/>
              </p:cNvSpPr>
              <p:nvPr/>
            </p:nvSpPr>
            <p:spPr bwMode="auto">
              <a:xfrm>
                <a:off x="1902" y="1425"/>
                <a:ext cx="93" cy="126"/>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p>
            </p:txBody>
          </p:sp>
          <p:sp>
            <p:nvSpPr>
              <p:cNvPr id="79928" name="Rectangle 139"/>
              <p:cNvSpPr>
                <a:spLocks noChangeArrowheads="1"/>
              </p:cNvSpPr>
              <p:nvPr/>
            </p:nvSpPr>
            <p:spPr bwMode="auto">
              <a:xfrm>
                <a:off x="2004" y="1425"/>
                <a:ext cx="93" cy="126"/>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p>
            </p:txBody>
          </p:sp>
          <p:sp>
            <p:nvSpPr>
              <p:cNvPr id="79929" name="Rectangle 140"/>
              <p:cNvSpPr>
                <a:spLocks noChangeArrowheads="1"/>
              </p:cNvSpPr>
              <p:nvPr/>
            </p:nvSpPr>
            <p:spPr bwMode="auto">
              <a:xfrm>
                <a:off x="2106" y="1425"/>
                <a:ext cx="83" cy="126"/>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p>
            </p:txBody>
          </p:sp>
        </p:grpSp>
        <p:grpSp>
          <p:nvGrpSpPr>
            <p:cNvPr id="27" name="Group 141"/>
            <p:cNvGrpSpPr>
              <a:grpSpLocks/>
            </p:cNvGrpSpPr>
            <p:nvPr/>
          </p:nvGrpSpPr>
          <p:grpSpPr bwMode="auto">
            <a:xfrm rot="446022">
              <a:off x="1156" y="882"/>
              <a:ext cx="344" cy="73"/>
              <a:chOff x="2046" y="720"/>
              <a:chExt cx="314" cy="75"/>
            </a:xfrm>
          </p:grpSpPr>
          <p:sp>
            <p:nvSpPr>
              <p:cNvPr id="79920" name="Line 142"/>
              <p:cNvSpPr>
                <a:spLocks noChangeShapeType="1"/>
              </p:cNvSpPr>
              <p:nvPr/>
            </p:nvSpPr>
            <p:spPr bwMode="auto">
              <a:xfrm flipV="1">
                <a:off x="2046" y="721"/>
                <a:ext cx="112"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21" name="Line 143"/>
              <p:cNvSpPr>
                <a:spLocks noChangeShapeType="1"/>
              </p:cNvSpPr>
              <p:nvPr/>
            </p:nvSpPr>
            <p:spPr bwMode="auto">
              <a:xfrm>
                <a:off x="2261" y="795"/>
                <a:ext cx="99"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22" name="Line 144"/>
              <p:cNvSpPr>
                <a:spLocks noChangeShapeType="1"/>
              </p:cNvSpPr>
              <p:nvPr/>
            </p:nvSpPr>
            <p:spPr bwMode="auto">
              <a:xfrm>
                <a:off x="2149" y="723"/>
                <a:ext cx="117" cy="7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23" name="Line 145"/>
              <p:cNvSpPr>
                <a:spLocks noChangeShapeType="1"/>
              </p:cNvSpPr>
              <p:nvPr/>
            </p:nvSpPr>
            <p:spPr bwMode="auto">
              <a:xfrm>
                <a:off x="2046" y="792"/>
                <a:ext cx="112" cy="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24" name="Line 146"/>
              <p:cNvSpPr>
                <a:spLocks noChangeShapeType="1"/>
              </p:cNvSpPr>
              <p:nvPr/>
            </p:nvSpPr>
            <p:spPr bwMode="auto">
              <a:xfrm flipV="1">
                <a:off x="2261" y="720"/>
                <a:ext cx="99" cy="0"/>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sp>
            <p:nvSpPr>
              <p:cNvPr id="79925" name="Line 147"/>
              <p:cNvSpPr>
                <a:spLocks noChangeShapeType="1"/>
              </p:cNvSpPr>
              <p:nvPr/>
            </p:nvSpPr>
            <p:spPr bwMode="auto">
              <a:xfrm flipV="1">
                <a:off x="2149" y="720"/>
                <a:ext cx="117" cy="72"/>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grpSp>
      <p:sp>
        <p:nvSpPr>
          <p:cNvPr id="218260" name="AutoShape 148"/>
          <p:cNvSpPr>
            <a:spLocks/>
          </p:cNvSpPr>
          <p:nvPr/>
        </p:nvSpPr>
        <p:spPr bwMode="auto">
          <a:xfrm rot="-4837570">
            <a:off x="1666081" y="1481931"/>
            <a:ext cx="588963" cy="1390651"/>
          </a:xfrm>
          <a:prstGeom prst="leftBrace">
            <a:avLst>
              <a:gd name="adj1" fmla="val 19677"/>
              <a:gd name="adj2" fmla="val 37245"/>
            </a:avLst>
          </a:prstGeom>
          <a:noFill/>
          <a:ln w="19050">
            <a:solidFill>
              <a:schemeClr val="tx1"/>
            </a:solidFill>
            <a:round/>
            <a:headEnd/>
            <a:tailEnd/>
          </a:ln>
        </p:spPr>
        <p:txBody>
          <a:bodyPr wrap="none" anchor="ctr">
            <a:prstTxWarp prst="textNoShape">
              <a:avLst/>
            </a:prstTxWarp>
          </a:bodyPr>
          <a:lstStyle/>
          <a:p>
            <a:endParaRPr lang="en-US" dirty="0"/>
          </a:p>
        </p:txBody>
      </p:sp>
      <p:sp>
        <p:nvSpPr>
          <p:cNvPr id="218261" name="Rectangle 149"/>
          <p:cNvSpPr>
            <a:spLocks noChangeArrowheads="1"/>
          </p:cNvSpPr>
          <p:nvPr/>
        </p:nvSpPr>
        <p:spPr bwMode="auto">
          <a:xfrm>
            <a:off x="2047877" y="2378075"/>
            <a:ext cx="147639" cy="200025"/>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p>
        </p:txBody>
      </p:sp>
      <p:sp>
        <p:nvSpPr>
          <p:cNvPr id="218262" name="Rectangle 150"/>
          <p:cNvSpPr>
            <a:spLocks noChangeArrowheads="1"/>
          </p:cNvSpPr>
          <p:nvPr/>
        </p:nvSpPr>
        <p:spPr bwMode="auto">
          <a:xfrm>
            <a:off x="2209802" y="2378075"/>
            <a:ext cx="147639" cy="200025"/>
          </a:xfrm>
          <a:prstGeom prst="rect">
            <a:avLst/>
          </a:prstGeom>
          <a:solidFill>
            <a:srgbClr val="CC0099"/>
          </a:solidFill>
          <a:ln w="9525">
            <a:solidFill>
              <a:schemeClr val="tx1"/>
            </a:solidFill>
            <a:miter lim="800000"/>
            <a:headEnd/>
            <a:tailEnd/>
          </a:ln>
        </p:spPr>
        <p:txBody>
          <a:bodyPr wrap="none" anchor="ctr">
            <a:prstTxWarp prst="textNoShape">
              <a:avLst/>
            </a:prstTxWarp>
          </a:bodyPr>
          <a:lstStyle/>
          <a:p>
            <a:endParaRPr lang="en-US" dirty="0"/>
          </a:p>
        </p:txBody>
      </p:sp>
      <p:sp>
        <p:nvSpPr>
          <p:cNvPr id="218263" name="Rectangle 151"/>
          <p:cNvSpPr>
            <a:spLocks noChangeArrowheads="1"/>
          </p:cNvSpPr>
          <p:nvPr/>
        </p:nvSpPr>
        <p:spPr bwMode="auto">
          <a:xfrm>
            <a:off x="2378077" y="2371727"/>
            <a:ext cx="147639" cy="200025"/>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p>
        </p:txBody>
      </p:sp>
      <p:sp>
        <p:nvSpPr>
          <p:cNvPr id="218264" name="Rectangle 152"/>
          <p:cNvSpPr>
            <a:spLocks noChangeArrowheads="1"/>
          </p:cNvSpPr>
          <p:nvPr/>
        </p:nvSpPr>
        <p:spPr bwMode="auto">
          <a:xfrm>
            <a:off x="2554288" y="2373314"/>
            <a:ext cx="147637" cy="200025"/>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p>
        </p:txBody>
      </p:sp>
      <p:sp>
        <p:nvSpPr>
          <p:cNvPr id="218265" name="Rectangle 153"/>
          <p:cNvSpPr>
            <a:spLocks noChangeArrowheads="1"/>
          </p:cNvSpPr>
          <p:nvPr/>
        </p:nvSpPr>
        <p:spPr bwMode="auto">
          <a:xfrm>
            <a:off x="3201988" y="2374901"/>
            <a:ext cx="147637" cy="200025"/>
          </a:xfrm>
          <a:prstGeom prst="rect">
            <a:avLst/>
          </a:prstGeom>
          <a:solidFill>
            <a:srgbClr val="CC0099"/>
          </a:solidFill>
          <a:ln w="9525">
            <a:solidFill>
              <a:schemeClr val="tx1"/>
            </a:solidFill>
            <a:miter lim="800000"/>
            <a:headEnd/>
            <a:tailEnd/>
          </a:ln>
        </p:spPr>
        <p:txBody>
          <a:bodyPr wrap="none" anchor="ctr">
            <a:prstTxWarp prst="textNoShape">
              <a:avLst/>
            </a:prstTxWarp>
          </a:bodyPr>
          <a:lstStyle/>
          <a:p>
            <a:endParaRPr lang="en-US" dirty="0"/>
          </a:p>
        </p:txBody>
      </p:sp>
      <p:sp>
        <p:nvSpPr>
          <p:cNvPr id="218266" name="Rectangle 154"/>
          <p:cNvSpPr>
            <a:spLocks noChangeArrowheads="1"/>
          </p:cNvSpPr>
          <p:nvPr/>
        </p:nvSpPr>
        <p:spPr bwMode="auto">
          <a:xfrm>
            <a:off x="3598864" y="2378075"/>
            <a:ext cx="147637" cy="200025"/>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p>
        </p:txBody>
      </p:sp>
      <p:sp>
        <p:nvSpPr>
          <p:cNvPr id="218267" name="Rectangle 155"/>
          <p:cNvSpPr>
            <a:spLocks noChangeArrowheads="1"/>
          </p:cNvSpPr>
          <p:nvPr/>
        </p:nvSpPr>
        <p:spPr bwMode="auto">
          <a:xfrm>
            <a:off x="1070774" y="2843514"/>
            <a:ext cx="147639" cy="200025"/>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p>
        </p:txBody>
      </p:sp>
      <p:sp>
        <p:nvSpPr>
          <p:cNvPr id="218268" name="Rectangle 156"/>
          <p:cNvSpPr>
            <a:spLocks noChangeArrowheads="1"/>
          </p:cNvSpPr>
          <p:nvPr/>
        </p:nvSpPr>
        <p:spPr bwMode="auto">
          <a:xfrm>
            <a:off x="1023149" y="2914953"/>
            <a:ext cx="147639" cy="200025"/>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p>
        </p:txBody>
      </p:sp>
      <p:sp>
        <p:nvSpPr>
          <p:cNvPr id="218269" name="Rectangle 157"/>
          <p:cNvSpPr>
            <a:spLocks noChangeArrowheads="1"/>
          </p:cNvSpPr>
          <p:nvPr/>
        </p:nvSpPr>
        <p:spPr bwMode="auto">
          <a:xfrm rot="442351">
            <a:off x="1773240" y="1581152"/>
            <a:ext cx="147637" cy="200025"/>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p>
        </p:txBody>
      </p:sp>
      <p:sp>
        <p:nvSpPr>
          <p:cNvPr id="218270" name="Rectangle 158"/>
          <p:cNvSpPr>
            <a:spLocks noChangeArrowheads="1"/>
          </p:cNvSpPr>
          <p:nvPr/>
        </p:nvSpPr>
        <p:spPr bwMode="auto">
          <a:xfrm rot="442351">
            <a:off x="1438276" y="1541464"/>
            <a:ext cx="147639" cy="200025"/>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p>
        </p:txBody>
      </p:sp>
      <p:sp>
        <p:nvSpPr>
          <p:cNvPr id="218271" name="Rectangle 159"/>
          <p:cNvSpPr>
            <a:spLocks noChangeArrowheads="1"/>
          </p:cNvSpPr>
          <p:nvPr/>
        </p:nvSpPr>
        <p:spPr bwMode="auto">
          <a:xfrm rot="442351">
            <a:off x="1604965" y="1560515"/>
            <a:ext cx="147637" cy="200025"/>
          </a:xfrm>
          <a:prstGeom prst="rect">
            <a:avLst/>
          </a:prstGeom>
          <a:solidFill>
            <a:srgbClr val="CC0099"/>
          </a:solidFill>
          <a:ln w="9525">
            <a:solidFill>
              <a:schemeClr val="tx1"/>
            </a:solidFill>
            <a:miter lim="800000"/>
            <a:headEnd/>
            <a:tailEnd/>
          </a:ln>
        </p:spPr>
        <p:txBody>
          <a:bodyPr wrap="none" anchor="ctr">
            <a:prstTxWarp prst="textNoShape">
              <a:avLst/>
            </a:prstTxWarp>
          </a:bodyPr>
          <a:lstStyle/>
          <a:p>
            <a:endParaRPr lang="en-US" dirty="0"/>
          </a:p>
        </p:txBody>
      </p:sp>
      <p:sp>
        <p:nvSpPr>
          <p:cNvPr id="218272" name="Rectangle 160"/>
          <p:cNvSpPr>
            <a:spLocks noChangeArrowheads="1"/>
          </p:cNvSpPr>
          <p:nvPr/>
        </p:nvSpPr>
        <p:spPr bwMode="auto">
          <a:xfrm rot="442351">
            <a:off x="1252482" y="1634437"/>
            <a:ext cx="161657" cy="200025"/>
          </a:xfrm>
          <a:prstGeom prst="rect">
            <a:avLst/>
          </a:prstGeom>
          <a:solidFill>
            <a:srgbClr val="CC0099"/>
          </a:solidFill>
          <a:ln w="9525">
            <a:solidFill>
              <a:schemeClr val="tx1"/>
            </a:solidFill>
            <a:miter lim="800000"/>
            <a:headEnd/>
            <a:tailEnd/>
          </a:ln>
        </p:spPr>
        <p:txBody>
          <a:bodyPr wrap="none" anchor="ctr">
            <a:prstTxWarp prst="textNoShape">
              <a:avLst/>
            </a:prstTxWarp>
          </a:bodyPr>
          <a:lstStyle/>
          <a:p>
            <a:endParaRPr lang="en-US" dirty="0"/>
          </a:p>
        </p:txBody>
      </p:sp>
      <p:grpSp>
        <p:nvGrpSpPr>
          <p:cNvPr id="28" name="Group 81"/>
          <p:cNvGrpSpPr>
            <a:grpSpLocks/>
          </p:cNvGrpSpPr>
          <p:nvPr/>
        </p:nvGrpSpPr>
        <p:grpSpPr bwMode="auto">
          <a:xfrm>
            <a:off x="5093999" y="4542089"/>
            <a:ext cx="386911" cy="398101"/>
            <a:chOff x="4180" y="783"/>
            <a:chExt cx="150" cy="307"/>
          </a:xfrm>
        </p:grpSpPr>
        <p:sp>
          <p:nvSpPr>
            <p:cNvPr id="166" name="AutoShape 8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167" name="Rectangle 8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dirty="0"/>
            </a:p>
          </p:txBody>
        </p:sp>
        <p:sp>
          <p:nvSpPr>
            <p:cNvPr id="168" name="Rectangle 8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169" name="AutoShape 8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dirty="0"/>
            </a:p>
          </p:txBody>
        </p:sp>
        <p:sp>
          <p:nvSpPr>
            <p:cNvPr id="170" name="Line 8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71" name="Line 8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72" name="Rectangle 8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dirty="0"/>
            </a:p>
          </p:txBody>
        </p:sp>
        <p:sp>
          <p:nvSpPr>
            <p:cNvPr id="173" name="Rectangle 8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grpSp>
      <p:sp>
        <p:nvSpPr>
          <p:cNvPr id="218241" name="Line 129"/>
          <p:cNvSpPr>
            <a:spLocks noChangeShapeType="1"/>
          </p:cNvSpPr>
          <p:nvPr/>
        </p:nvSpPr>
        <p:spPr bwMode="auto">
          <a:xfrm>
            <a:off x="1166360" y="2277706"/>
            <a:ext cx="283790" cy="243943"/>
          </a:xfrm>
          <a:prstGeom prst="line">
            <a:avLst/>
          </a:prstGeom>
          <a:noFill/>
          <a:ln w="38100">
            <a:solidFill>
              <a:srgbClr val="CC0099"/>
            </a:solidFill>
            <a:round/>
            <a:headEnd/>
            <a:tailEnd type="triangle" w="med" len="med"/>
          </a:ln>
        </p:spPr>
        <p:txBody>
          <a:bodyPr wrap="none" anchor="ctr">
            <a:prstTxWarp prst="textNoShape">
              <a:avLst/>
            </a:prstTxWarp>
          </a:bodyPr>
          <a:lstStyle/>
          <a:p>
            <a:endParaRPr lang="en-US" dirty="0"/>
          </a:p>
        </p:txBody>
      </p:sp>
      <p:sp>
        <p:nvSpPr>
          <p:cNvPr id="218239" name="Rectangle 127"/>
          <p:cNvSpPr>
            <a:spLocks noChangeArrowheads="1"/>
          </p:cNvSpPr>
          <p:nvPr/>
        </p:nvSpPr>
        <p:spPr bwMode="auto">
          <a:xfrm>
            <a:off x="1042535" y="2218969"/>
            <a:ext cx="147639" cy="200025"/>
          </a:xfrm>
          <a:prstGeom prst="rect">
            <a:avLst/>
          </a:prstGeom>
          <a:solidFill>
            <a:srgbClr val="CC0099"/>
          </a:solidFill>
          <a:ln w="9525">
            <a:solidFill>
              <a:schemeClr val="tx1"/>
            </a:solidFill>
            <a:miter lim="800000"/>
            <a:headEnd/>
            <a:tailEnd/>
          </a:ln>
        </p:spPr>
        <p:txBody>
          <a:bodyPr wrap="none" anchor="ctr">
            <a:prstTxWarp prst="textNoShape">
              <a:avLst/>
            </a:prstTxWarp>
          </a:bodyPr>
          <a:lstStyle/>
          <a:p>
            <a:endParaRPr lang="en-US" dirty="0"/>
          </a:p>
        </p:txBody>
      </p:sp>
      <p:sp>
        <p:nvSpPr>
          <p:cNvPr id="2" name="Footer Placeholder 4">
            <a:extLst>
              <a:ext uri="{FF2B5EF4-FFF2-40B4-BE49-F238E27FC236}">
                <a16:creationId xmlns:a16="http://schemas.microsoft.com/office/drawing/2014/main" id="{6412E274-8F07-E476-BBC3-26A6975709AA}"/>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Tree>
    <p:extLst>
      <p:ext uri="{BB962C8B-B14F-4D97-AF65-F5344CB8AC3E}">
        <p14:creationId xmlns:p14="http://schemas.microsoft.com/office/powerpoint/2010/main" val="32336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8240"/>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218242"/>
                                        </p:tgtEl>
                                        <p:attrNameLst>
                                          <p:attrName>style.visibility</p:attrName>
                                        </p:attrNameLst>
                                      </p:cBhvr>
                                      <p:to>
                                        <p:strVal val="visible"/>
                                      </p:to>
                                    </p:set>
                                    <p:animEffect transition="in" filter="wipe(down)">
                                      <p:cBhvr>
                                        <p:cTn id="10" dur="500"/>
                                        <p:tgtEl>
                                          <p:spTgt spid="218242"/>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218239"/>
                                        </p:tgtEl>
                                        <p:attrNameLst>
                                          <p:attrName>style.visibility</p:attrName>
                                        </p:attrNameLst>
                                      </p:cBhvr>
                                      <p:to>
                                        <p:strVal val="visible"/>
                                      </p:to>
                                    </p:se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18241"/>
                                        </p:tgtEl>
                                        <p:attrNameLst>
                                          <p:attrName>style.visibility</p:attrName>
                                        </p:attrNameLst>
                                      </p:cBhvr>
                                      <p:to>
                                        <p:strVal val="visible"/>
                                      </p:to>
                                    </p:set>
                                    <p:animEffect transition="in" filter="wipe(left)">
                                      <p:cBhvr>
                                        <p:cTn id="17" dur="500"/>
                                        <p:tgtEl>
                                          <p:spTgt spid="21824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18266"/>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1000"/>
                                  </p:stCondLst>
                                  <p:childTnLst>
                                    <p:set>
                                      <p:cBhvr>
                                        <p:cTn id="24" dur="1" fill="hold">
                                          <p:stCondLst>
                                            <p:cond delay="499"/>
                                          </p:stCondLst>
                                        </p:cTn>
                                        <p:tgtEl>
                                          <p:spTgt spid="2182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18267"/>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21826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18264"/>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500"/>
                                  </p:stCondLst>
                                  <p:childTnLst>
                                    <p:set>
                                      <p:cBhvr>
                                        <p:cTn id="38" dur="1" fill="hold">
                                          <p:stCondLst>
                                            <p:cond delay="499"/>
                                          </p:stCondLst>
                                        </p:cTn>
                                        <p:tgtEl>
                                          <p:spTgt spid="218263"/>
                                        </p:tgtEl>
                                        <p:attrNameLst>
                                          <p:attrName>style.visibility</p:attrName>
                                        </p:attrNameLst>
                                      </p:cBhvr>
                                      <p:to>
                                        <p:strVal val="visible"/>
                                      </p:to>
                                    </p:set>
                                  </p:childTnLst>
                                </p:cTn>
                              </p:par>
                            </p:childTnLst>
                          </p:cTn>
                        </p:par>
                        <p:par>
                          <p:cTn id="39" fill="hold">
                            <p:stCondLst>
                              <p:cond delay="1500"/>
                            </p:stCondLst>
                            <p:childTnLst>
                              <p:par>
                                <p:cTn id="40" presetID="1" presetClass="entr" presetSubtype="0" fill="hold" grpId="0" nodeType="afterEffect">
                                  <p:stCondLst>
                                    <p:cond delay="500"/>
                                  </p:stCondLst>
                                  <p:childTnLst>
                                    <p:set>
                                      <p:cBhvr>
                                        <p:cTn id="41" dur="1" fill="hold">
                                          <p:stCondLst>
                                            <p:cond delay="499"/>
                                          </p:stCondLst>
                                        </p:cTn>
                                        <p:tgtEl>
                                          <p:spTgt spid="218262"/>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grpId="0" nodeType="afterEffect">
                                  <p:stCondLst>
                                    <p:cond delay="500"/>
                                  </p:stCondLst>
                                  <p:childTnLst>
                                    <p:set>
                                      <p:cBhvr>
                                        <p:cTn id="44" dur="1" fill="hold">
                                          <p:stCondLst>
                                            <p:cond delay="499"/>
                                          </p:stCondLst>
                                        </p:cTn>
                                        <p:tgtEl>
                                          <p:spTgt spid="2182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8260"/>
                                        </p:tgtEl>
                                        <p:attrNameLst>
                                          <p:attrName>style.visibility</p:attrName>
                                        </p:attrNameLst>
                                      </p:cBhvr>
                                      <p:to>
                                        <p:strVal val="visible"/>
                                      </p:to>
                                    </p:set>
                                    <p:animEffect transition="in" filter="wipe(down)">
                                      <p:cBhvr>
                                        <p:cTn id="49" dur="500"/>
                                        <p:tgtEl>
                                          <p:spTgt spid="218260"/>
                                        </p:tgtEl>
                                      </p:cBhvr>
                                    </p:animEffect>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499"/>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218269"/>
                                        </p:tgtEl>
                                        <p:attrNameLst>
                                          <p:attrName>style.visibility</p:attrName>
                                        </p:attrNameLst>
                                      </p:cBhvr>
                                      <p:to>
                                        <p:strVal val="visible"/>
                                      </p:to>
                                    </p:set>
                                  </p:childTnLst>
                                </p:cTn>
                              </p:par>
                            </p:childTnLst>
                          </p:cTn>
                        </p:par>
                        <p:par>
                          <p:cTn id="57" fill="hold">
                            <p:stCondLst>
                              <p:cond delay="500"/>
                            </p:stCondLst>
                            <p:childTnLst>
                              <p:par>
                                <p:cTn id="58" presetID="1" presetClass="entr" presetSubtype="0" fill="hold" grpId="0" nodeType="afterEffect">
                                  <p:stCondLst>
                                    <p:cond delay="1000"/>
                                  </p:stCondLst>
                                  <p:childTnLst>
                                    <p:set>
                                      <p:cBhvr>
                                        <p:cTn id="59" dur="1" fill="hold">
                                          <p:stCondLst>
                                            <p:cond delay="499"/>
                                          </p:stCondLst>
                                        </p:cTn>
                                        <p:tgtEl>
                                          <p:spTgt spid="218271"/>
                                        </p:tgtEl>
                                        <p:attrNameLst>
                                          <p:attrName>style.visibility</p:attrName>
                                        </p:attrNameLst>
                                      </p:cBhvr>
                                      <p:to>
                                        <p:strVal val="visible"/>
                                      </p:to>
                                    </p:set>
                                  </p:childTnLst>
                                </p:cTn>
                              </p:par>
                            </p:childTnLst>
                          </p:cTn>
                        </p:par>
                        <p:par>
                          <p:cTn id="60" fill="hold">
                            <p:stCondLst>
                              <p:cond delay="2000"/>
                            </p:stCondLst>
                            <p:childTnLst>
                              <p:par>
                                <p:cTn id="61" presetID="1" presetClass="entr" presetSubtype="0" fill="hold" grpId="0" nodeType="afterEffect">
                                  <p:stCondLst>
                                    <p:cond delay="1000"/>
                                  </p:stCondLst>
                                  <p:childTnLst>
                                    <p:set>
                                      <p:cBhvr>
                                        <p:cTn id="62" dur="1" fill="hold">
                                          <p:stCondLst>
                                            <p:cond delay="499"/>
                                          </p:stCondLst>
                                        </p:cTn>
                                        <p:tgtEl>
                                          <p:spTgt spid="21827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1827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grpId="1" nodeType="clickEffect">
                                  <p:stCondLst>
                                    <p:cond delay="0"/>
                                  </p:stCondLst>
                                  <p:childTnLst>
                                    <p:anim calcmode="lin" valueType="num">
                                      <p:cBhvr additive="base">
                                        <p:cTn id="70" dur="500"/>
                                        <p:tgtEl>
                                          <p:spTgt spid="218272"/>
                                        </p:tgtEl>
                                        <p:attrNameLst>
                                          <p:attrName>ppt_x</p:attrName>
                                        </p:attrNameLst>
                                      </p:cBhvr>
                                      <p:tavLst>
                                        <p:tav tm="0">
                                          <p:val>
                                            <p:strVal val="ppt_x"/>
                                          </p:val>
                                        </p:tav>
                                        <p:tav tm="100000">
                                          <p:val>
                                            <p:strVal val="ppt_x"/>
                                          </p:val>
                                        </p:tav>
                                      </p:tavLst>
                                    </p:anim>
                                    <p:anim calcmode="lin" valueType="num">
                                      <p:cBhvr additive="base">
                                        <p:cTn id="71" dur="500"/>
                                        <p:tgtEl>
                                          <p:spTgt spid="218272"/>
                                        </p:tgtEl>
                                        <p:attrNameLst>
                                          <p:attrName>ppt_y</p:attrName>
                                        </p:attrNameLst>
                                      </p:cBhvr>
                                      <p:tavLst>
                                        <p:tav tm="0">
                                          <p:val>
                                            <p:strVal val="ppt_y"/>
                                          </p:val>
                                        </p:tav>
                                        <p:tav tm="100000">
                                          <p:val>
                                            <p:strVal val="1+ppt_h/2"/>
                                          </p:val>
                                        </p:tav>
                                      </p:tavLst>
                                    </p:anim>
                                    <p:set>
                                      <p:cBhvr>
                                        <p:cTn id="72" dur="1" fill="hold">
                                          <p:stCondLst>
                                            <p:cond delay="499"/>
                                          </p:stCondLst>
                                        </p:cTn>
                                        <p:tgtEl>
                                          <p:spTgt spid="218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240" grpId="0" animBg="1"/>
      <p:bldP spid="218242" grpId="0" animBg="1"/>
      <p:bldP spid="218260" grpId="0" animBg="1"/>
      <p:bldP spid="218261" grpId="0" animBg="1"/>
      <p:bldP spid="218262" grpId="0" animBg="1"/>
      <p:bldP spid="218263" grpId="0" animBg="1"/>
      <p:bldP spid="218264" grpId="0" animBg="1"/>
      <p:bldP spid="218265" grpId="0" animBg="1"/>
      <p:bldP spid="218266" grpId="0" animBg="1"/>
      <p:bldP spid="218267" grpId="0" animBg="1"/>
      <p:bldP spid="218268" grpId="0" animBg="1"/>
      <p:bldP spid="218269" grpId="0" animBg="1"/>
      <p:bldP spid="218270" grpId="0" animBg="1"/>
      <p:bldP spid="218271" grpId="0" animBg="1"/>
      <p:bldP spid="218272" grpId="0" animBg="1"/>
      <p:bldP spid="218272" grpId="1" animBg="1"/>
      <p:bldP spid="218241" grpId="0" animBg="1"/>
      <p:bldP spid="2182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0" name="Rectangle 2"/>
          <p:cNvSpPr>
            <a:spLocks noGrp="1" noChangeArrowheads="1"/>
          </p:cNvSpPr>
          <p:nvPr>
            <p:ph type="title"/>
          </p:nvPr>
        </p:nvSpPr>
        <p:spPr/>
        <p:txBody>
          <a:bodyPr/>
          <a:lstStyle/>
          <a:p>
            <a:r>
              <a:rPr lang="en-US" dirty="0"/>
              <a:t>Network Performance</a:t>
            </a:r>
          </a:p>
        </p:txBody>
      </p:sp>
      <p:sp>
        <p:nvSpPr>
          <p:cNvPr id="63501" name="Rectangle 3"/>
          <p:cNvSpPr>
            <a:spLocks noGrp="1" noChangeArrowheads="1"/>
          </p:cNvSpPr>
          <p:nvPr>
            <p:ph idx="1"/>
          </p:nvPr>
        </p:nvSpPr>
        <p:spPr/>
        <p:txBody>
          <a:bodyPr/>
          <a:lstStyle/>
          <a:p>
            <a:r>
              <a:rPr lang="en-US" dirty="0"/>
              <a:t>3 basic measurements</a:t>
            </a:r>
          </a:p>
          <a:p>
            <a:pPr lvl="1"/>
            <a:r>
              <a:rPr lang="en-US" sz="2400" dirty="0">
                <a:solidFill>
                  <a:srgbClr val="0000D4"/>
                </a:solidFill>
              </a:rPr>
              <a:t>Throughput (bits/sec, Kbps=1000 bits/sec, Mbps)</a:t>
            </a:r>
          </a:p>
          <a:p>
            <a:pPr lvl="1"/>
            <a:r>
              <a:rPr lang="en-US" sz="2400" dirty="0">
                <a:solidFill>
                  <a:srgbClr val="0000D4"/>
                </a:solidFill>
              </a:rPr>
              <a:t>Loss rate (% of packets lost)</a:t>
            </a:r>
          </a:p>
          <a:p>
            <a:pPr lvl="1"/>
            <a:r>
              <a:rPr lang="en-US" sz="2400" dirty="0">
                <a:solidFill>
                  <a:srgbClr val="0000D4"/>
                </a:solidFill>
              </a:rPr>
              <a:t>Delay (sec, msec)</a:t>
            </a:r>
          </a:p>
          <a:p>
            <a:pPr lvl="1"/>
            <a:endParaRPr lang="en-US" dirty="0"/>
          </a:p>
          <a:p>
            <a:pPr marL="0" indent="0">
              <a:buNone/>
            </a:pPr>
            <a:r>
              <a:rPr lang="en-US" b="1" dirty="0">
                <a:solidFill>
                  <a:schemeClr val="accent1"/>
                </a:solidFill>
              </a:rPr>
              <a:t>Throughput</a:t>
            </a:r>
          </a:p>
          <a:p>
            <a:pPr lvl="1"/>
            <a:r>
              <a:rPr lang="en-US" dirty="0"/>
              <a:t> over a single link: point-to-point</a:t>
            </a:r>
          </a:p>
          <a:p>
            <a:pPr lvl="2"/>
            <a:r>
              <a:rPr lang="en-US" dirty="0"/>
              <a:t>Pumping data into the pipe: throughput = link bandwidth</a:t>
            </a:r>
          </a:p>
          <a:p>
            <a:pPr lvl="1">
              <a:spcBef>
                <a:spcPts val="1200"/>
              </a:spcBef>
            </a:pPr>
            <a:r>
              <a:rPr lang="en-US" dirty="0"/>
              <a:t>Multi-access:</a:t>
            </a:r>
          </a:p>
          <a:p>
            <a:pPr lvl="1"/>
            <a:endParaRPr lang="en-US" dirty="0"/>
          </a:p>
          <a:p>
            <a:pPr lvl="1"/>
            <a:endParaRPr lang="en-US" dirty="0"/>
          </a:p>
          <a:p>
            <a:endParaRPr lang="en-US" dirty="0"/>
          </a:p>
        </p:txBody>
      </p:sp>
      <p:sp>
        <p:nvSpPr>
          <p:cNvPr id="63504" name="Slide Number Placeholder 5"/>
          <p:cNvSpPr>
            <a:spLocks noGrp="1"/>
          </p:cNvSpPr>
          <p:nvPr>
            <p:ph type="sldNum" sz="quarter" idx="12"/>
          </p:nvPr>
        </p:nvSpPr>
        <p:spPr/>
        <p:txBody>
          <a:bodyPr/>
          <a:lstStyle/>
          <a:p>
            <a:fld id="{B0AB3E17-0786-A246-A7ED-88019F674662}" type="slidenum">
              <a:rPr lang="en-US" smtClean="0"/>
              <a:pPr/>
              <a:t>25</a:t>
            </a:fld>
            <a:endParaRPr lang="en-US"/>
          </a:p>
        </p:txBody>
      </p:sp>
      <p:grpSp>
        <p:nvGrpSpPr>
          <p:cNvPr id="63505" name="Group 4"/>
          <p:cNvGrpSpPr>
            <a:grpSpLocks/>
          </p:cNvGrpSpPr>
          <p:nvPr/>
        </p:nvGrpSpPr>
        <p:grpSpPr bwMode="auto">
          <a:xfrm>
            <a:off x="6436773" y="3683835"/>
            <a:ext cx="2171700" cy="411163"/>
            <a:chOff x="2382" y="1140"/>
            <a:chExt cx="1368" cy="259"/>
          </a:xfrm>
        </p:grpSpPr>
        <p:sp>
          <p:nvSpPr>
            <p:cNvPr id="63559" name="Line 5"/>
            <p:cNvSpPr>
              <a:spLocks noChangeShapeType="1"/>
            </p:cNvSpPr>
            <p:nvPr/>
          </p:nvSpPr>
          <p:spPr bwMode="auto">
            <a:xfrm>
              <a:off x="2658" y="1291"/>
              <a:ext cx="832" cy="0"/>
            </a:xfrm>
            <a:prstGeom prst="line">
              <a:avLst/>
            </a:prstGeom>
            <a:noFill/>
            <a:ln w="50800" cmpd="dbl">
              <a:solidFill>
                <a:schemeClr val="tx1"/>
              </a:solidFill>
              <a:round/>
              <a:headEnd/>
              <a:tailEnd/>
            </a:ln>
          </p:spPr>
          <p:txBody>
            <a:bodyPr wrap="none" anchor="ctr">
              <a:prstTxWarp prst="textNoShape">
                <a:avLst/>
              </a:prstTxWarp>
            </a:bodyPr>
            <a:lstStyle/>
            <a:p>
              <a:endParaRPr lang="en-US" dirty="0"/>
            </a:p>
          </p:txBody>
        </p:sp>
        <p:sp>
          <p:nvSpPr>
            <p:cNvPr id="63560" name="Rectangle 6"/>
            <p:cNvSpPr>
              <a:spLocks noChangeArrowheads="1"/>
            </p:cNvSpPr>
            <p:nvPr/>
          </p:nvSpPr>
          <p:spPr bwMode="auto">
            <a:xfrm>
              <a:off x="2382" y="1140"/>
              <a:ext cx="289" cy="245"/>
            </a:xfrm>
            <a:prstGeom prst="rect">
              <a:avLst/>
            </a:prstGeom>
            <a:solidFill>
              <a:srgbClr val="FFFF00"/>
            </a:solidFill>
            <a:ln w="9525">
              <a:solidFill>
                <a:schemeClr val="tx1"/>
              </a:solidFill>
              <a:miter lim="800000"/>
              <a:headEnd/>
              <a:tailEnd/>
            </a:ln>
          </p:spPr>
          <p:txBody>
            <a:bodyPr wrap="none" anchor="ctr" anchorCtr="1">
              <a:prstTxWarp prst="textNoShape">
                <a:avLst/>
              </a:prstTxWarp>
            </a:bodyPr>
            <a:lstStyle/>
            <a:p>
              <a:r>
                <a:rPr lang="en-US" dirty="0"/>
                <a:t>A</a:t>
              </a:r>
            </a:p>
          </p:txBody>
        </p:sp>
        <p:sp>
          <p:nvSpPr>
            <p:cNvPr id="63561" name="Rectangle 7"/>
            <p:cNvSpPr>
              <a:spLocks noChangeArrowheads="1"/>
            </p:cNvSpPr>
            <p:nvPr/>
          </p:nvSpPr>
          <p:spPr bwMode="auto">
            <a:xfrm>
              <a:off x="3461" y="1154"/>
              <a:ext cx="289" cy="245"/>
            </a:xfrm>
            <a:prstGeom prst="rect">
              <a:avLst/>
            </a:prstGeom>
            <a:solidFill>
              <a:srgbClr val="FFFF00"/>
            </a:solidFill>
            <a:ln w="9525">
              <a:solidFill>
                <a:schemeClr val="tx1"/>
              </a:solidFill>
              <a:miter lim="800000"/>
              <a:headEnd/>
              <a:tailEnd/>
            </a:ln>
          </p:spPr>
          <p:txBody>
            <a:bodyPr wrap="none" anchor="ctr" anchorCtr="1">
              <a:prstTxWarp prst="textNoShape">
                <a:avLst/>
              </a:prstTxWarp>
            </a:bodyPr>
            <a:lstStyle/>
            <a:p>
              <a:r>
                <a:rPr lang="en-US" dirty="0"/>
                <a:t>B</a:t>
              </a:r>
            </a:p>
          </p:txBody>
        </p:sp>
      </p:grpSp>
      <p:grpSp>
        <p:nvGrpSpPr>
          <p:cNvPr id="3" name="Group 8"/>
          <p:cNvGrpSpPr>
            <a:grpSpLocks/>
          </p:cNvGrpSpPr>
          <p:nvPr/>
        </p:nvGrpSpPr>
        <p:grpSpPr bwMode="auto">
          <a:xfrm>
            <a:off x="3577090" y="5747578"/>
            <a:ext cx="2300287" cy="750887"/>
            <a:chOff x="2243" y="1549"/>
            <a:chExt cx="1449" cy="473"/>
          </a:xfrm>
        </p:grpSpPr>
        <p:sp>
          <p:nvSpPr>
            <p:cNvPr id="63550" name="Line 9"/>
            <p:cNvSpPr>
              <a:spLocks noChangeShapeType="1"/>
            </p:cNvSpPr>
            <p:nvPr/>
          </p:nvSpPr>
          <p:spPr bwMode="auto">
            <a:xfrm>
              <a:off x="2343" y="2016"/>
              <a:ext cx="1248" cy="0"/>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63551" name="Line 10"/>
            <p:cNvSpPr>
              <a:spLocks noChangeShapeType="1"/>
            </p:cNvSpPr>
            <p:nvPr/>
          </p:nvSpPr>
          <p:spPr bwMode="auto">
            <a:xfrm>
              <a:off x="2413" y="1726"/>
              <a:ext cx="0" cy="296"/>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63552" name="Line 11"/>
            <p:cNvSpPr>
              <a:spLocks noChangeShapeType="1"/>
            </p:cNvSpPr>
            <p:nvPr/>
          </p:nvSpPr>
          <p:spPr bwMode="auto">
            <a:xfrm>
              <a:off x="2794" y="1710"/>
              <a:ext cx="0" cy="296"/>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63553" name="Line 12"/>
            <p:cNvSpPr>
              <a:spLocks noChangeShapeType="1"/>
            </p:cNvSpPr>
            <p:nvPr/>
          </p:nvSpPr>
          <p:spPr bwMode="auto">
            <a:xfrm>
              <a:off x="3145" y="1705"/>
              <a:ext cx="0" cy="296"/>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63554" name="Line 13"/>
            <p:cNvSpPr>
              <a:spLocks noChangeShapeType="1"/>
            </p:cNvSpPr>
            <p:nvPr/>
          </p:nvSpPr>
          <p:spPr bwMode="auto">
            <a:xfrm>
              <a:off x="3528" y="1720"/>
              <a:ext cx="0" cy="296"/>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63555" name="AutoShape 14"/>
            <p:cNvSpPr>
              <a:spLocks noChangeArrowheads="1"/>
            </p:cNvSpPr>
            <p:nvPr/>
          </p:nvSpPr>
          <p:spPr bwMode="auto">
            <a:xfrm>
              <a:off x="2243" y="1549"/>
              <a:ext cx="316" cy="215"/>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3556" name="AutoShape 15"/>
            <p:cNvSpPr>
              <a:spLocks noChangeArrowheads="1"/>
            </p:cNvSpPr>
            <p:nvPr/>
          </p:nvSpPr>
          <p:spPr bwMode="auto">
            <a:xfrm>
              <a:off x="2990" y="1550"/>
              <a:ext cx="316" cy="215"/>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3557" name="AutoShape 16"/>
            <p:cNvSpPr>
              <a:spLocks noChangeArrowheads="1"/>
            </p:cNvSpPr>
            <p:nvPr/>
          </p:nvSpPr>
          <p:spPr bwMode="auto">
            <a:xfrm>
              <a:off x="3376" y="1561"/>
              <a:ext cx="316" cy="215"/>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3558" name="AutoShape 17"/>
            <p:cNvSpPr>
              <a:spLocks noChangeArrowheads="1"/>
            </p:cNvSpPr>
            <p:nvPr/>
          </p:nvSpPr>
          <p:spPr bwMode="auto">
            <a:xfrm>
              <a:off x="2626" y="1557"/>
              <a:ext cx="316" cy="215"/>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grpSp>
        <p:nvGrpSpPr>
          <p:cNvPr id="8" name="Group 7">
            <a:extLst>
              <a:ext uri="{FF2B5EF4-FFF2-40B4-BE49-F238E27FC236}">
                <a16:creationId xmlns:a16="http://schemas.microsoft.com/office/drawing/2014/main" id="{914D7A63-3F9C-3543-A131-3BC19E1E7B5C}"/>
              </a:ext>
            </a:extLst>
          </p:cNvPr>
          <p:cNvGrpSpPr/>
          <p:nvPr/>
        </p:nvGrpSpPr>
        <p:grpSpPr>
          <a:xfrm>
            <a:off x="6653514" y="4735215"/>
            <a:ext cx="2401888" cy="2000865"/>
            <a:chOff x="6474750" y="2038351"/>
            <a:chExt cx="2401888" cy="2171701"/>
          </a:xfrm>
        </p:grpSpPr>
        <p:grpSp>
          <p:nvGrpSpPr>
            <p:cNvPr id="4" name="Group 18"/>
            <p:cNvGrpSpPr>
              <a:grpSpLocks/>
            </p:cNvGrpSpPr>
            <p:nvPr/>
          </p:nvGrpSpPr>
          <p:grpSpPr bwMode="auto">
            <a:xfrm>
              <a:off x="6474750" y="2038351"/>
              <a:ext cx="2401888" cy="2171701"/>
              <a:chOff x="4044" y="770"/>
              <a:chExt cx="1513" cy="1368"/>
            </a:xfrm>
          </p:grpSpPr>
          <p:sp>
            <p:nvSpPr>
              <p:cNvPr id="63531" name="Line 42"/>
              <p:cNvSpPr>
                <a:spLocks noChangeShapeType="1"/>
              </p:cNvSpPr>
              <p:nvPr/>
            </p:nvSpPr>
            <p:spPr bwMode="auto">
              <a:xfrm flipV="1">
                <a:off x="4529" y="770"/>
                <a:ext cx="0" cy="717"/>
              </a:xfrm>
              <a:prstGeom prst="line">
                <a:avLst/>
              </a:prstGeom>
              <a:noFill/>
              <a:ln w="28575">
                <a:solidFill>
                  <a:schemeClr val="tx1"/>
                </a:solidFill>
                <a:round/>
                <a:headEnd/>
                <a:tailEnd/>
              </a:ln>
            </p:spPr>
            <p:txBody>
              <a:bodyPr wrap="none" anchor="ctr">
                <a:prstTxWarp prst="textNoShape">
                  <a:avLst/>
                </a:prstTxWarp>
              </a:bodyPr>
              <a:lstStyle/>
              <a:p>
                <a:endParaRPr lang="en-US" dirty="0"/>
              </a:p>
            </p:txBody>
          </p:sp>
          <p:grpSp>
            <p:nvGrpSpPr>
              <p:cNvPr id="63527" name="Group 19"/>
              <p:cNvGrpSpPr>
                <a:grpSpLocks/>
              </p:cNvGrpSpPr>
              <p:nvPr/>
            </p:nvGrpSpPr>
            <p:grpSpPr bwMode="auto">
              <a:xfrm>
                <a:off x="4044" y="1652"/>
                <a:ext cx="375" cy="472"/>
                <a:chOff x="3811" y="1925"/>
                <a:chExt cx="397" cy="520"/>
              </a:xfrm>
            </p:grpSpPr>
            <p:graphicFrame>
              <p:nvGraphicFramePr>
                <p:cNvPr id="63498" name="Object 10"/>
                <p:cNvGraphicFramePr>
                  <a:graphicFrameLocks noChangeAspect="1"/>
                </p:cNvGraphicFramePr>
                <p:nvPr>
                  <p:extLst>
                    <p:ext uri="{D42A27DB-BD31-4B8C-83A1-F6EECF244321}">
                      <p14:modId xmlns:p14="http://schemas.microsoft.com/office/powerpoint/2010/main" val="1147270740"/>
                    </p:ext>
                  </p:extLst>
                </p:nvPr>
              </p:nvGraphicFramePr>
              <p:xfrm>
                <a:off x="3811" y="1925"/>
                <a:ext cx="366" cy="441"/>
              </p:xfrm>
              <a:graphic>
                <a:graphicData uri="http://schemas.openxmlformats.org/presentationml/2006/ole">
                  <mc:AlternateContent xmlns:mc="http://schemas.openxmlformats.org/markup-compatibility/2006">
                    <mc:Choice xmlns:v="urn:schemas-microsoft-com:vml" Requires="v">
                      <p:oleObj name="Clip" r:id="rId3" imgW="7315200" imgH="7429500" progId="">
                        <p:embed/>
                      </p:oleObj>
                    </mc:Choice>
                    <mc:Fallback>
                      <p:oleObj name="Clip" r:id="rId3" imgW="7315200" imgH="7429500" progId="">
                        <p:embed/>
                        <p:pic>
                          <p:nvPicPr>
                            <p:cNvPr id="6349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1" y="1925"/>
                              <a:ext cx="366" cy="441"/>
                            </a:xfrm>
                            <a:prstGeom prst="rect">
                              <a:avLst/>
                            </a:prstGeom>
                            <a:noFill/>
                            <a:extLst>
                              <a:ext uri="{909E8E84-426E-40dd-AFC4-6F175D3DCCD1}">
                                <a14:hiddenFill xmlns="" xmlns:a14="http://schemas.microsoft.com/office/drawing/2010/main">
                                  <a:solidFill>
                                    <a:srgbClr val="FF0000"/>
                                  </a:solidFill>
                                </a14:hiddenFill>
                              </a:ext>
                            </a:extLst>
                          </p:spPr>
                        </p:pic>
                      </p:oleObj>
                    </mc:Fallback>
                  </mc:AlternateContent>
                </a:graphicData>
              </a:graphic>
            </p:graphicFrame>
            <p:graphicFrame>
              <p:nvGraphicFramePr>
                <p:cNvPr id="63499" name="Object 11"/>
                <p:cNvGraphicFramePr>
                  <a:graphicFrameLocks noChangeAspect="1"/>
                </p:cNvGraphicFramePr>
                <p:nvPr>
                  <p:extLst>
                    <p:ext uri="{D42A27DB-BD31-4B8C-83A1-F6EECF244321}">
                      <p14:modId xmlns:p14="http://schemas.microsoft.com/office/powerpoint/2010/main" val="3162785054"/>
                    </p:ext>
                  </p:extLst>
                </p:nvPr>
              </p:nvGraphicFramePr>
              <p:xfrm>
                <a:off x="3874" y="2076"/>
                <a:ext cx="334" cy="369"/>
              </p:xfrm>
              <a:graphic>
                <a:graphicData uri="http://schemas.openxmlformats.org/presentationml/2006/ole">
                  <mc:AlternateContent xmlns:mc="http://schemas.openxmlformats.org/markup-compatibility/2006">
                    <mc:Choice xmlns:v="urn:schemas-microsoft-com:vml" Requires="v">
                      <p:oleObj name="Clip" r:id="rId5" imgW="7315200" imgH="6921500" progId="">
                        <p:embed/>
                      </p:oleObj>
                    </mc:Choice>
                    <mc:Fallback>
                      <p:oleObj name="Clip" r:id="rId5" imgW="7315200" imgH="6921500" progId="">
                        <p:embed/>
                        <p:pic>
                          <p:nvPicPr>
                            <p:cNvPr id="6349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4" y="2076"/>
                              <a:ext cx="334" cy="36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aphicFrame>
            <p:nvGraphicFramePr>
              <p:cNvPr id="63496" name="Object 8"/>
              <p:cNvGraphicFramePr>
                <a:graphicFrameLocks noChangeAspect="1"/>
              </p:cNvGraphicFramePr>
              <p:nvPr>
                <p:extLst>
                  <p:ext uri="{D42A27DB-BD31-4B8C-83A1-F6EECF244321}">
                    <p14:modId xmlns:p14="http://schemas.microsoft.com/office/powerpoint/2010/main" val="2792316720"/>
                  </p:ext>
                </p:extLst>
              </p:nvPr>
            </p:nvGraphicFramePr>
            <p:xfrm>
              <a:off x="4613" y="1654"/>
              <a:ext cx="345" cy="398"/>
            </p:xfrm>
            <a:graphic>
              <a:graphicData uri="http://schemas.openxmlformats.org/presentationml/2006/ole">
                <mc:AlternateContent xmlns:mc="http://schemas.openxmlformats.org/markup-compatibility/2006">
                  <mc:Choice xmlns:v="urn:schemas-microsoft-com:vml" Requires="v">
                    <p:oleObj name="Clip" r:id="rId7" imgW="7315200" imgH="7429500" progId="">
                      <p:embed/>
                    </p:oleObj>
                  </mc:Choice>
                  <mc:Fallback>
                    <p:oleObj name="Clip" r:id="rId7" imgW="7315200" imgH="7429500" progId="">
                      <p:embed/>
                      <p:pic>
                        <p:nvPicPr>
                          <p:cNvPr id="6349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 y="1654"/>
                            <a:ext cx="345" cy="39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63530" name="Group 28"/>
              <p:cNvGrpSpPr>
                <a:grpSpLocks/>
              </p:cNvGrpSpPr>
              <p:nvPr/>
            </p:nvGrpSpPr>
            <p:grpSpPr bwMode="auto">
              <a:xfrm>
                <a:off x="4293" y="1001"/>
                <a:ext cx="456" cy="246"/>
                <a:chOff x="3600" y="219"/>
                <a:chExt cx="360" cy="175"/>
              </a:xfrm>
            </p:grpSpPr>
            <p:sp>
              <p:nvSpPr>
                <p:cNvPr id="63536" name="Oval 2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63537" name="Line 30"/>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3538" name="Line 31"/>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3539" name="Rectangle 3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63540" name="Oval 3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63541" name="Group 34"/>
                <p:cNvGrpSpPr>
                  <a:grpSpLocks/>
                </p:cNvGrpSpPr>
                <p:nvPr/>
              </p:nvGrpSpPr>
              <p:grpSpPr bwMode="auto">
                <a:xfrm>
                  <a:off x="3686" y="244"/>
                  <a:ext cx="177" cy="66"/>
                  <a:chOff x="2848" y="848"/>
                  <a:chExt cx="140" cy="98"/>
                </a:xfrm>
              </p:grpSpPr>
              <p:sp>
                <p:nvSpPr>
                  <p:cNvPr id="63546" name="Line 35"/>
                  <p:cNvSpPr>
                    <a:spLocks noChangeShapeType="1"/>
                  </p:cNvSpPr>
                  <p:nvPr/>
                </p:nvSpPr>
                <p:spPr bwMode="auto">
                  <a:xfrm flipV="1">
                    <a:off x="2848" y="848"/>
                    <a:ext cx="50" cy="2"/>
                  </a:xfrm>
                  <a:prstGeom prst="line">
                    <a:avLst/>
                  </a:prstGeom>
                  <a:noFill/>
                  <a:ln w="28575">
                    <a:solidFill>
                      <a:schemeClr val="bg1"/>
                    </a:solidFill>
                    <a:round/>
                    <a:headEnd/>
                    <a:tailEnd/>
                  </a:ln>
                </p:spPr>
                <p:txBody>
                  <a:bodyPr wrap="none" anchor="ctr">
                    <a:prstTxWarp prst="textNoShape">
                      <a:avLst/>
                    </a:prstTxWarp>
                  </a:bodyPr>
                  <a:lstStyle/>
                  <a:p>
                    <a:endParaRPr lang="en-US"/>
                  </a:p>
                </p:txBody>
              </p:sp>
              <p:sp>
                <p:nvSpPr>
                  <p:cNvPr id="63547" name="Line 36"/>
                  <p:cNvSpPr>
                    <a:spLocks noChangeShapeType="1"/>
                  </p:cNvSpPr>
                  <p:nvPr/>
                </p:nvSpPr>
                <p:spPr bwMode="auto">
                  <a:xfrm>
                    <a:off x="2944" y="946"/>
                    <a:ext cx="44" cy="0"/>
                  </a:xfrm>
                  <a:prstGeom prst="line">
                    <a:avLst/>
                  </a:prstGeom>
                  <a:noFill/>
                  <a:ln w="28575">
                    <a:solidFill>
                      <a:schemeClr val="bg1"/>
                    </a:solidFill>
                    <a:round/>
                    <a:headEnd/>
                    <a:tailEnd/>
                  </a:ln>
                </p:spPr>
                <p:txBody>
                  <a:bodyPr wrap="none" anchor="ctr">
                    <a:prstTxWarp prst="textNoShape">
                      <a:avLst/>
                    </a:prstTxWarp>
                  </a:bodyPr>
                  <a:lstStyle/>
                  <a:p>
                    <a:endParaRPr lang="en-US"/>
                  </a:p>
                </p:txBody>
              </p:sp>
              <p:sp>
                <p:nvSpPr>
                  <p:cNvPr id="63548" name="Line 37"/>
                  <p:cNvSpPr>
                    <a:spLocks noChangeShapeType="1"/>
                  </p:cNvSpPr>
                  <p:nvPr/>
                </p:nvSpPr>
                <p:spPr bwMode="auto">
                  <a:xfrm>
                    <a:off x="2894" y="850"/>
                    <a:ext cx="52" cy="96"/>
                  </a:xfrm>
                  <a:prstGeom prst="line">
                    <a:avLst/>
                  </a:prstGeom>
                  <a:noFill/>
                  <a:ln w="28575">
                    <a:solidFill>
                      <a:schemeClr val="bg1"/>
                    </a:solidFill>
                    <a:round/>
                    <a:headEnd/>
                    <a:tailEnd/>
                  </a:ln>
                </p:spPr>
                <p:txBody>
                  <a:bodyPr wrap="none" anchor="ctr">
                    <a:prstTxWarp prst="textNoShape">
                      <a:avLst/>
                    </a:prstTxWarp>
                  </a:bodyPr>
                  <a:lstStyle/>
                  <a:p>
                    <a:endParaRPr lang="en-US"/>
                  </a:p>
                </p:txBody>
              </p:sp>
            </p:grpSp>
            <p:grpSp>
              <p:nvGrpSpPr>
                <p:cNvPr id="63542" name="Group 38"/>
                <p:cNvGrpSpPr>
                  <a:grpSpLocks/>
                </p:cNvGrpSpPr>
                <p:nvPr/>
              </p:nvGrpSpPr>
              <p:grpSpPr bwMode="auto">
                <a:xfrm flipV="1">
                  <a:off x="3686" y="243"/>
                  <a:ext cx="177" cy="66"/>
                  <a:chOff x="2848" y="848"/>
                  <a:chExt cx="140" cy="98"/>
                </a:xfrm>
              </p:grpSpPr>
              <p:sp>
                <p:nvSpPr>
                  <p:cNvPr id="63543" name="Line 39"/>
                  <p:cNvSpPr>
                    <a:spLocks noChangeShapeType="1"/>
                  </p:cNvSpPr>
                  <p:nvPr/>
                </p:nvSpPr>
                <p:spPr bwMode="auto">
                  <a:xfrm flipV="1">
                    <a:off x="2848" y="848"/>
                    <a:ext cx="50" cy="2"/>
                  </a:xfrm>
                  <a:prstGeom prst="line">
                    <a:avLst/>
                  </a:prstGeom>
                  <a:noFill/>
                  <a:ln w="28575">
                    <a:solidFill>
                      <a:schemeClr val="bg1"/>
                    </a:solidFill>
                    <a:round/>
                    <a:headEnd/>
                    <a:tailEnd/>
                  </a:ln>
                </p:spPr>
                <p:txBody>
                  <a:bodyPr wrap="none" anchor="ctr">
                    <a:prstTxWarp prst="textNoShape">
                      <a:avLst/>
                    </a:prstTxWarp>
                  </a:bodyPr>
                  <a:lstStyle/>
                  <a:p>
                    <a:endParaRPr lang="en-US"/>
                  </a:p>
                </p:txBody>
              </p:sp>
              <p:sp>
                <p:nvSpPr>
                  <p:cNvPr id="63544" name="Line 40"/>
                  <p:cNvSpPr>
                    <a:spLocks noChangeShapeType="1"/>
                  </p:cNvSpPr>
                  <p:nvPr/>
                </p:nvSpPr>
                <p:spPr bwMode="auto">
                  <a:xfrm>
                    <a:off x="2944" y="946"/>
                    <a:ext cx="44" cy="0"/>
                  </a:xfrm>
                  <a:prstGeom prst="line">
                    <a:avLst/>
                  </a:prstGeom>
                  <a:noFill/>
                  <a:ln w="28575">
                    <a:solidFill>
                      <a:schemeClr val="bg1"/>
                    </a:solidFill>
                    <a:round/>
                    <a:headEnd/>
                    <a:tailEnd/>
                  </a:ln>
                </p:spPr>
                <p:txBody>
                  <a:bodyPr wrap="none" anchor="ctr">
                    <a:prstTxWarp prst="textNoShape">
                      <a:avLst/>
                    </a:prstTxWarp>
                  </a:bodyPr>
                  <a:lstStyle/>
                  <a:p>
                    <a:endParaRPr lang="en-US"/>
                  </a:p>
                </p:txBody>
              </p:sp>
              <p:sp>
                <p:nvSpPr>
                  <p:cNvPr id="63545" name="Line 41"/>
                  <p:cNvSpPr>
                    <a:spLocks noChangeShapeType="1"/>
                  </p:cNvSpPr>
                  <p:nvPr/>
                </p:nvSpPr>
                <p:spPr bwMode="auto">
                  <a:xfrm>
                    <a:off x="2894" y="850"/>
                    <a:ext cx="52" cy="96"/>
                  </a:xfrm>
                  <a:prstGeom prst="line">
                    <a:avLst/>
                  </a:prstGeom>
                  <a:noFill/>
                  <a:ln w="28575">
                    <a:solidFill>
                      <a:schemeClr val="bg1"/>
                    </a:solidFill>
                    <a:round/>
                    <a:headEnd/>
                    <a:tailEnd/>
                  </a:ln>
                </p:spPr>
                <p:txBody>
                  <a:bodyPr wrap="none" anchor="ctr">
                    <a:prstTxWarp prst="textNoShape">
                      <a:avLst/>
                    </a:prstTxWarp>
                  </a:bodyPr>
                  <a:lstStyle/>
                  <a:p>
                    <a:endParaRPr lang="en-US"/>
                  </a:p>
                </p:txBody>
              </p:sp>
            </p:grpSp>
          </p:grpSp>
          <p:grpSp>
            <p:nvGrpSpPr>
              <p:cNvPr id="63532" name="Group 43"/>
              <p:cNvGrpSpPr>
                <a:grpSpLocks/>
              </p:cNvGrpSpPr>
              <p:nvPr/>
            </p:nvGrpSpPr>
            <p:grpSpPr bwMode="auto">
              <a:xfrm>
                <a:off x="4966" y="1095"/>
                <a:ext cx="370" cy="451"/>
                <a:chOff x="2870" y="1518"/>
                <a:chExt cx="292" cy="320"/>
              </a:xfrm>
            </p:grpSpPr>
            <p:graphicFrame>
              <p:nvGraphicFramePr>
                <p:cNvPr id="63493" name="Object 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8" imgW="7315200" imgH="7429500" progId="">
                        <p:embed/>
                      </p:oleObj>
                    </mc:Choice>
                    <mc:Fallback>
                      <p:oleObj name="Clip" r:id="rId8" imgW="7315200" imgH="7429500" progId="">
                        <p:embed/>
                        <p:pic>
                          <p:nvPicPr>
                            <p:cNvPr id="6349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3494" name="Object 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9" imgW="7315200" imgH="6921500" progId="">
                        <p:embed/>
                      </p:oleObj>
                    </mc:Choice>
                    <mc:Fallback>
                      <p:oleObj name="Clip" r:id="rId9" imgW="7315200" imgH="6921500" progId="">
                        <p:embed/>
                        <p:pic>
                          <p:nvPicPr>
                            <p:cNvPr id="6349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63533" name="Group 46"/>
              <p:cNvGrpSpPr>
                <a:grpSpLocks/>
              </p:cNvGrpSpPr>
              <p:nvPr/>
            </p:nvGrpSpPr>
            <p:grpSpPr bwMode="auto">
              <a:xfrm>
                <a:off x="5154" y="1606"/>
                <a:ext cx="367" cy="450"/>
                <a:chOff x="2812" y="1454"/>
                <a:chExt cx="290" cy="319"/>
              </a:xfrm>
            </p:grpSpPr>
            <p:graphicFrame>
              <p:nvGraphicFramePr>
                <p:cNvPr id="63491" name="Object 3"/>
                <p:cNvGraphicFramePr>
                  <a:graphicFrameLocks noChangeAspect="1"/>
                </p:cNvGraphicFramePr>
                <p:nvPr>
                  <p:extLst>
                    <p:ext uri="{D42A27DB-BD31-4B8C-83A1-F6EECF244321}">
                      <p14:modId xmlns:p14="http://schemas.microsoft.com/office/powerpoint/2010/main" val="2686767763"/>
                    </p:ext>
                  </p:extLst>
                </p:nvPr>
              </p:nvGraphicFramePr>
              <p:xfrm>
                <a:off x="2812" y="1454"/>
                <a:ext cx="272" cy="282"/>
              </p:xfrm>
              <a:graphic>
                <a:graphicData uri="http://schemas.openxmlformats.org/presentationml/2006/ole">
                  <mc:AlternateContent xmlns:mc="http://schemas.openxmlformats.org/markup-compatibility/2006">
                    <mc:Choice xmlns:v="urn:schemas-microsoft-com:vml" Requires="v">
                      <p:oleObj name="Clip" r:id="rId10" imgW="7315200" imgH="7429500" progId="">
                        <p:embed/>
                      </p:oleObj>
                    </mc:Choice>
                    <mc:Fallback>
                      <p:oleObj name="Clip" r:id="rId10" imgW="7315200" imgH="7429500" progId="">
                        <p:embed/>
                        <p:pic>
                          <p:nvPicPr>
                            <p:cNvPr id="6349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2" y="1454"/>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3492" name="Object 4"/>
                <p:cNvGraphicFramePr>
                  <a:graphicFrameLocks noChangeAspect="1"/>
                </p:cNvGraphicFramePr>
                <p:nvPr>
                  <p:extLst>
                    <p:ext uri="{D42A27DB-BD31-4B8C-83A1-F6EECF244321}">
                      <p14:modId xmlns:p14="http://schemas.microsoft.com/office/powerpoint/2010/main" val="2978641005"/>
                    </p:ext>
                  </p:extLst>
                </p:nvPr>
              </p:nvGraphicFramePr>
              <p:xfrm>
                <a:off x="2853" y="1537"/>
                <a:ext cx="249" cy="236"/>
              </p:xfrm>
              <a:graphic>
                <a:graphicData uri="http://schemas.openxmlformats.org/presentationml/2006/ole">
                  <mc:AlternateContent xmlns:mc="http://schemas.openxmlformats.org/markup-compatibility/2006">
                    <mc:Choice xmlns:v="urn:schemas-microsoft-com:vml" Requires="v">
                      <p:oleObj name="Clip" r:id="rId11" imgW="7315200" imgH="6921500" progId="">
                        <p:embed/>
                      </p:oleObj>
                    </mc:Choice>
                    <mc:Fallback>
                      <p:oleObj name="Clip" r:id="rId11" imgW="7315200" imgH="6921500" progId="">
                        <p:embed/>
                        <p:pic>
                          <p:nvPicPr>
                            <p:cNvPr id="6349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3" y="1537"/>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63535" name="AutoShape 50"/>
              <p:cNvSpPr>
                <a:spLocks noChangeArrowheads="1"/>
              </p:cNvSpPr>
              <p:nvPr/>
            </p:nvSpPr>
            <p:spPr bwMode="auto">
              <a:xfrm>
                <a:off x="4044" y="777"/>
                <a:ext cx="1513" cy="1361"/>
              </a:xfrm>
              <a:prstGeom prst="roundRect">
                <a:avLst>
                  <a:gd name="adj" fmla="val 16667"/>
                </a:avLst>
              </a:prstGeom>
              <a:noFill/>
              <a:ln w="9525" cap="rnd">
                <a:solidFill>
                  <a:schemeClr val="tx1"/>
                </a:solidFill>
                <a:prstDash val="sysDot"/>
                <a:round/>
                <a:headEnd/>
                <a:tailEnd/>
              </a:ln>
            </p:spPr>
            <p:txBody>
              <a:bodyPr wrap="none" anchor="ctr">
                <a:prstTxWarp prst="textNoShape">
                  <a:avLst/>
                </a:prstTxWarp>
              </a:bodyPr>
              <a:lstStyle/>
              <a:p>
                <a:endParaRPr lang="en-US"/>
              </a:p>
            </p:txBody>
          </p:sp>
        </p:grpSp>
        <p:pic>
          <p:nvPicPr>
            <p:cNvPr id="77" name="Picture 59">
              <a:extLst>
                <a:ext uri="{FF2B5EF4-FFF2-40B4-BE49-F238E27FC236}">
                  <a16:creationId xmlns:a16="http://schemas.microsoft.com/office/drawing/2014/main" id="{164510B4-2DCB-864E-A0C7-69AE824C14EE}"/>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flipH="1">
              <a:off x="6989522" y="3016526"/>
              <a:ext cx="494778" cy="306004"/>
            </a:xfrm>
            <a:prstGeom prst="rect">
              <a:avLst/>
            </a:prstGeom>
            <a:noFill/>
            <a:ln w="9525">
              <a:noFill/>
              <a:miter lim="800000"/>
              <a:headEnd/>
              <a:tailEnd/>
            </a:ln>
          </p:spPr>
        </p:pic>
      </p:grpSp>
      <p:sp>
        <p:nvSpPr>
          <p:cNvPr id="6" name="TextBox 5">
            <a:extLst>
              <a:ext uri="{FF2B5EF4-FFF2-40B4-BE49-F238E27FC236}">
                <a16:creationId xmlns:a16="http://schemas.microsoft.com/office/drawing/2014/main" id="{16367C96-6BEE-6949-94B1-4D87CF29051B}"/>
              </a:ext>
            </a:extLst>
          </p:cNvPr>
          <p:cNvSpPr txBox="1"/>
          <p:nvPr/>
        </p:nvSpPr>
        <p:spPr>
          <a:xfrm>
            <a:off x="1066800" y="5019040"/>
            <a:ext cx="5308697" cy="523220"/>
          </a:xfrm>
          <a:prstGeom prst="rect">
            <a:avLst/>
          </a:prstGeom>
          <a:noFill/>
        </p:spPr>
        <p:txBody>
          <a:bodyPr wrap="none" rtlCol="0">
            <a:spAutoFit/>
          </a:bodyPr>
          <a:lstStyle/>
          <a:p>
            <a:r>
              <a:rPr lang="en-US" dirty="0"/>
              <a:t>a lot more difficult to measure, </a:t>
            </a:r>
            <a:r>
              <a:rPr lang="en-US" sz="2800" dirty="0">
                <a:latin typeface="Bradley Hand" pitchFamily="2" charset="77"/>
              </a:rPr>
              <a:t>Why?</a:t>
            </a:r>
            <a:endParaRPr lang="en-US" dirty="0">
              <a:latin typeface="Bradley Hand" pitchFamily="2" charset="77"/>
            </a:endParaRPr>
          </a:p>
        </p:txBody>
      </p:sp>
      <p:sp>
        <p:nvSpPr>
          <p:cNvPr id="2" name="Footer Placeholder 4">
            <a:extLst>
              <a:ext uri="{FF2B5EF4-FFF2-40B4-BE49-F238E27FC236}">
                <a16:creationId xmlns:a16="http://schemas.microsoft.com/office/drawing/2014/main" id="{6F9DA9DD-292C-FAB6-4EC1-009CA2D2255A}"/>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Tree>
    <p:extLst>
      <p:ext uri="{BB962C8B-B14F-4D97-AF65-F5344CB8AC3E}">
        <p14:creationId xmlns:p14="http://schemas.microsoft.com/office/powerpoint/2010/main" val="57291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50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50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50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50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5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5" name="Rectangle 59"/>
          <p:cNvSpPr>
            <a:spLocks noGrp="1" noChangeArrowheads="1"/>
          </p:cNvSpPr>
          <p:nvPr>
            <p:ph type="title"/>
          </p:nvPr>
        </p:nvSpPr>
        <p:spPr/>
        <p:txBody>
          <a:bodyPr/>
          <a:lstStyle/>
          <a:p>
            <a:pPr eaLnBrk="1" hangingPunct="1"/>
            <a:r>
              <a:rPr lang="en-US"/>
              <a:t>Packet Losses</a:t>
            </a:r>
          </a:p>
        </p:txBody>
      </p:sp>
      <p:sp>
        <p:nvSpPr>
          <p:cNvPr id="61456" name="Rectangle 60"/>
          <p:cNvSpPr>
            <a:spLocks noGrp="1" noChangeArrowheads="1"/>
          </p:cNvSpPr>
          <p:nvPr>
            <p:ph idx="1"/>
          </p:nvPr>
        </p:nvSpPr>
        <p:spPr>
          <a:xfrm>
            <a:off x="381000" y="1295400"/>
            <a:ext cx="5210175" cy="5297488"/>
          </a:xfrm>
        </p:spPr>
        <p:txBody>
          <a:bodyPr/>
          <a:lstStyle/>
          <a:p>
            <a:pPr>
              <a:lnSpc>
                <a:spcPct val="90000"/>
              </a:lnSpc>
            </a:pPr>
            <a:r>
              <a:rPr lang="en-US" dirty="0"/>
              <a:t>Wired links</a:t>
            </a:r>
          </a:p>
          <a:p>
            <a:pPr lvl="1"/>
            <a:r>
              <a:rPr lang="en-US" dirty="0"/>
              <a:t>Loss due to transmission errors</a:t>
            </a:r>
          </a:p>
          <a:p>
            <a:pPr lvl="1"/>
            <a:r>
              <a:rPr lang="en-US" dirty="0"/>
              <a:t>Loss due to congestion</a:t>
            </a:r>
          </a:p>
          <a:p>
            <a:pPr eaLnBrk="1" hangingPunct="1">
              <a:lnSpc>
                <a:spcPct val="90000"/>
              </a:lnSpc>
            </a:pPr>
            <a:r>
              <a:rPr lang="en-US" dirty="0"/>
              <a:t>Wireless links</a:t>
            </a:r>
          </a:p>
          <a:p>
            <a:pPr lvl="1" eaLnBrk="1" hangingPunct="1">
              <a:lnSpc>
                <a:spcPct val="90000"/>
              </a:lnSpc>
            </a:pPr>
            <a:r>
              <a:rPr lang="en-US" dirty="0">
                <a:solidFill>
                  <a:srgbClr val="0000D4"/>
                </a:solidFill>
              </a:rPr>
              <a:t>Limited transmission rate</a:t>
            </a:r>
          </a:p>
          <a:p>
            <a:pPr lvl="1" eaLnBrk="1" hangingPunct="1">
              <a:lnSpc>
                <a:spcPct val="90000"/>
              </a:lnSpc>
            </a:pPr>
            <a:r>
              <a:rPr lang="en-US" dirty="0">
                <a:solidFill>
                  <a:srgbClr val="0000D4"/>
                </a:solidFill>
              </a:rPr>
              <a:t>Higher </a:t>
            </a:r>
            <a:r>
              <a:rPr lang="en-US" sz="2000" dirty="0"/>
              <a:t>(than wire)</a:t>
            </a:r>
            <a:r>
              <a:rPr lang="en-US" dirty="0"/>
              <a:t> </a:t>
            </a:r>
            <a:r>
              <a:rPr lang="en-US" dirty="0">
                <a:solidFill>
                  <a:srgbClr val="0000D4"/>
                </a:solidFill>
              </a:rPr>
              <a:t>bit error rate</a:t>
            </a:r>
          </a:p>
          <a:p>
            <a:pPr lvl="1" eaLnBrk="1" hangingPunct="1">
              <a:lnSpc>
                <a:spcPct val="90000"/>
              </a:lnSpc>
            </a:pPr>
            <a:r>
              <a:rPr lang="en-US" dirty="0">
                <a:solidFill>
                  <a:srgbClr val="0000D4"/>
                </a:solidFill>
              </a:rPr>
              <a:t>Host mobility: high variance in the number of hosts sharing the same wireless channel</a:t>
            </a:r>
          </a:p>
          <a:p>
            <a:pPr>
              <a:lnSpc>
                <a:spcPct val="90000"/>
              </a:lnSpc>
            </a:pPr>
            <a:endParaRPr lang="en-US" dirty="0"/>
          </a:p>
          <a:p>
            <a:pPr>
              <a:lnSpc>
                <a:spcPct val="90000"/>
              </a:lnSpc>
            </a:pPr>
            <a:endParaRPr lang="en-US" dirty="0">
              <a:solidFill>
                <a:srgbClr val="0000D4"/>
              </a:solidFill>
            </a:endParaRPr>
          </a:p>
        </p:txBody>
      </p:sp>
      <p:sp>
        <p:nvSpPr>
          <p:cNvPr id="61459" name="Slide Number Placeholder 5"/>
          <p:cNvSpPr>
            <a:spLocks noGrp="1"/>
          </p:cNvSpPr>
          <p:nvPr>
            <p:ph type="sldNum" sz="quarter" idx="12"/>
          </p:nvPr>
        </p:nvSpPr>
        <p:spPr>
          <a:noFill/>
        </p:spPr>
        <p:txBody>
          <a:bodyPr/>
          <a:lstStyle/>
          <a:p>
            <a:fld id="{34D33214-6C84-0441-9310-8DC7577E1238}" type="slidenum">
              <a:rPr lang="en-US">
                <a:latin typeface="Helvetica Neue" charset="0"/>
                <a:ea typeface="ＭＳ Ｐゴシック" charset="-128"/>
                <a:cs typeface="ＭＳ Ｐゴシック" charset="-128"/>
              </a:rPr>
              <a:pPr/>
              <a:t>26</a:t>
            </a:fld>
            <a:endParaRPr lang="en-US">
              <a:latin typeface="Helvetica Neue" charset="0"/>
              <a:ea typeface="ＭＳ Ｐゴシック" charset="-128"/>
              <a:cs typeface="ＭＳ Ｐゴシック" charset="-128"/>
            </a:endParaRPr>
          </a:p>
        </p:txBody>
      </p:sp>
      <p:grpSp>
        <p:nvGrpSpPr>
          <p:cNvPr id="16" name="Group 95"/>
          <p:cNvGrpSpPr>
            <a:grpSpLocks/>
          </p:cNvGrpSpPr>
          <p:nvPr/>
        </p:nvGrpSpPr>
        <p:grpSpPr bwMode="auto">
          <a:xfrm>
            <a:off x="6289931" y="3623751"/>
            <a:ext cx="2401887" cy="2863850"/>
            <a:chOff x="4100" y="744"/>
            <a:chExt cx="1513" cy="1804"/>
          </a:xfrm>
        </p:grpSpPr>
        <p:grpSp>
          <p:nvGrpSpPr>
            <p:cNvPr id="61481" name="Group 96"/>
            <p:cNvGrpSpPr>
              <a:grpSpLocks/>
            </p:cNvGrpSpPr>
            <p:nvPr/>
          </p:nvGrpSpPr>
          <p:grpSpPr bwMode="auto">
            <a:xfrm>
              <a:off x="4133" y="2056"/>
              <a:ext cx="370" cy="452"/>
              <a:chOff x="3908" y="2375"/>
              <a:chExt cx="392" cy="500"/>
            </a:xfrm>
          </p:grpSpPr>
          <p:graphicFrame>
            <p:nvGraphicFramePr>
              <p:cNvPr id="61449" name="Object 9"/>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name="Clip" r:id="rId3" imgW="7315200" imgH="7429500" progId="">
                      <p:embed/>
                    </p:oleObj>
                  </mc:Choice>
                  <mc:Fallback>
                    <p:oleObj name="Clip" r:id="rId3" imgW="7315200" imgH="7429500" progId="">
                      <p:embed/>
                      <p:pic>
                        <p:nvPicPr>
                          <p:cNvPr id="61449"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extLst>
                            <a:ext uri="{909E8E84-426E-40dd-AFC4-6F175D3DCCD1}">
                              <a14:hiddenFill xmlns="" xmlns:a14="http://schemas.microsoft.com/office/drawing/2010/main">
                                <a:solidFill>
                                  <a:srgbClr val="FF0000"/>
                                </a:solidFill>
                              </a14:hiddenFill>
                            </a:ext>
                          </a:extLst>
                        </p:spPr>
                      </p:pic>
                    </p:oleObj>
                  </mc:Fallback>
                </mc:AlternateContent>
              </a:graphicData>
            </a:graphic>
          </p:graphicFrame>
          <p:graphicFrame>
            <p:nvGraphicFramePr>
              <p:cNvPr id="61450" name="Object 10"/>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name="Clip" r:id="rId5" imgW="7315200" imgH="6921500" progId="">
                      <p:embed/>
                    </p:oleObj>
                  </mc:Choice>
                  <mc:Fallback>
                    <p:oleObj name="Clip" r:id="rId5" imgW="7315200" imgH="6921500" progId="">
                      <p:embed/>
                      <p:pic>
                        <p:nvPicPr>
                          <p:cNvPr id="6145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61482" name="Group 99"/>
            <p:cNvGrpSpPr>
              <a:grpSpLocks/>
            </p:cNvGrpSpPr>
            <p:nvPr/>
          </p:nvGrpSpPr>
          <p:grpSpPr bwMode="auto">
            <a:xfrm>
              <a:off x="4820" y="2007"/>
              <a:ext cx="370" cy="452"/>
              <a:chOff x="2870" y="1518"/>
              <a:chExt cx="292" cy="320"/>
            </a:xfrm>
          </p:grpSpPr>
          <p:graphicFrame>
            <p:nvGraphicFramePr>
              <p:cNvPr id="61447" name="Object 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7" imgW="7315200" imgH="7429500" progId="">
                      <p:embed/>
                    </p:oleObj>
                  </mc:Choice>
                  <mc:Fallback>
                    <p:oleObj name="Clip" r:id="rId7" imgW="7315200" imgH="7429500" progId="">
                      <p:embed/>
                      <p:pic>
                        <p:nvPicPr>
                          <p:cNvPr id="6144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1448" name="Object 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8" imgW="7315200" imgH="6921500" progId="">
                      <p:embed/>
                    </p:oleObj>
                  </mc:Choice>
                  <mc:Fallback>
                    <p:oleObj name="Clip" r:id="rId8" imgW="7315200" imgH="6921500" progId="">
                      <p:embed/>
                      <p:pic>
                        <p:nvPicPr>
                          <p:cNvPr id="6144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61483" name="Group 102"/>
            <p:cNvGrpSpPr>
              <a:grpSpLocks/>
            </p:cNvGrpSpPr>
            <p:nvPr/>
          </p:nvGrpSpPr>
          <p:grpSpPr bwMode="auto">
            <a:xfrm>
              <a:off x="4273" y="1348"/>
              <a:ext cx="345" cy="399"/>
              <a:chOff x="4733" y="2082"/>
              <a:chExt cx="272" cy="282"/>
            </a:xfrm>
          </p:grpSpPr>
          <p:graphicFrame>
            <p:nvGraphicFramePr>
              <p:cNvPr id="61446" name="Object 6"/>
              <p:cNvGraphicFramePr>
                <a:graphicFrameLocks noChangeAspect="1"/>
              </p:cNvGraphicFramePr>
              <p:nvPr/>
            </p:nvGraphicFramePr>
            <p:xfrm>
              <a:off x="4733" y="2082"/>
              <a:ext cx="272" cy="282"/>
            </p:xfrm>
            <a:graphic>
              <a:graphicData uri="http://schemas.openxmlformats.org/presentationml/2006/ole">
                <mc:AlternateContent xmlns:mc="http://schemas.openxmlformats.org/markup-compatibility/2006">
                  <mc:Choice xmlns:v="urn:schemas-microsoft-com:vml" Requires="v">
                    <p:oleObj name="Clip" r:id="rId9" imgW="7315200" imgH="7429500" progId="">
                      <p:embed/>
                    </p:oleObj>
                  </mc:Choice>
                  <mc:Fallback>
                    <p:oleObj name="Clip" r:id="rId9" imgW="7315200" imgH="7429500" progId="">
                      <p:embed/>
                      <p:pic>
                        <p:nvPicPr>
                          <p:cNvPr id="614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 y="2082"/>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1503" name="Rectangle 104"/>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61484" name="Group 105"/>
            <p:cNvGrpSpPr>
              <a:grpSpLocks/>
            </p:cNvGrpSpPr>
            <p:nvPr/>
          </p:nvGrpSpPr>
          <p:grpSpPr bwMode="auto">
            <a:xfrm>
              <a:off x="4293" y="1001"/>
              <a:ext cx="456" cy="246"/>
              <a:chOff x="3600" y="219"/>
              <a:chExt cx="360" cy="175"/>
            </a:xfrm>
          </p:grpSpPr>
          <p:sp>
            <p:nvSpPr>
              <p:cNvPr id="61490" name="Oval 10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61491" name="Line 10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1492" name="Line 10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1493" name="Rectangle 10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61494" name="Oval 11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en-US"/>
              </a:p>
            </p:txBody>
          </p:sp>
          <p:grpSp>
            <p:nvGrpSpPr>
              <p:cNvPr id="61495" name="Group 111"/>
              <p:cNvGrpSpPr>
                <a:grpSpLocks/>
              </p:cNvGrpSpPr>
              <p:nvPr/>
            </p:nvGrpSpPr>
            <p:grpSpPr bwMode="auto">
              <a:xfrm>
                <a:off x="3686" y="244"/>
                <a:ext cx="177" cy="66"/>
                <a:chOff x="2848" y="848"/>
                <a:chExt cx="140" cy="98"/>
              </a:xfrm>
            </p:grpSpPr>
            <p:sp>
              <p:nvSpPr>
                <p:cNvPr id="61500" name="Line 11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1501" name="Line 11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1502" name="Line 11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61496" name="Group 115"/>
              <p:cNvGrpSpPr>
                <a:grpSpLocks/>
              </p:cNvGrpSpPr>
              <p:nvPr/>
            </p:nvGrpSpPr>
            <p:grpSpPr bwMode="auto">
              <a:xfrm flipV="1">
                <a:off x="3686" y="243"/>
                <a:ext cx="177" cy="66"/>
                <a:chOff x="2848" y="848"/>
                <a:chExt cx="140" cy="98"/>
              </a:xfrm>
            </p:grpSpPr>
            <p:sp>
              <p:nvSpPr>
                <p:cNvPr id="61497" name="Line 1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1498" name="Line 1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1499" name="Line 1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sp>
          <p:nvSpPr>
            <p:cNvPr id="61485" name="Line 119"/>
            <p:cNvSpPr>
              <a:spLocks noChangeShapeType="1"/>
            </p:cNvSpPr>
            <p:nvPr/>
          </p:nvSpPr>
          <p:spPr bwMode="auto">
            <a:xfrm flipV="1">
              <a:off x="4529" y="1243"/>
              <a:ext cx="0" cy="244"/>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61486" name="Group 120"/>
            <p:cNvGrpSpPr>
              <a:grpSpLocks/>
            </p:cNvGrpSpPr>
            <p:nvPr/>
          </p:nvGrpSpPr>
          <p:grpSpPr bwMode="auto">
            <a:xfrm>
              <a:off x="4966" y="1095"/>
              <a:ext cx="370" cy="451"/>
              <a:chOff x="2870" y="1518"/>
              <a:chExt cx="292" cy="320"/>
            </a:xfrm>
          </p:grpSpPr>
          <p:graphicFrame>
            <p:nvGraphicFramePr>
              <p:cNvPr id="61444" name="Object 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0" imgW="7315200" imgH="7429500" progId="">
                      <p:embed/>
                    </p:oleObj>
                  </mc:Choice>
                  <mc:Fallback>
                    <p:oleObj name="Clip" r:id="rId10" imgW="7315200" imgH="7429500" progId="">
                      <p:embed/>
                      <p:pic>
                        <p:nvPicPr>
                          <p:cNvPr id="614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1445" name="Object 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1" imgW="7315200" imgH="6921500" progId="">
                      <p:embed/>
                    </p:oleObj>
                  </mc:Choice>
                  <mc:Fallback>
                    <p:oleObj name="Clip" r:id="rId11" imgW="7315200" imgH="6921500" progId="">
                      <p:embed/>
                      <p:pic>
                        <p:nvPicPr>
                          <p:cNvPr id="6144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61487" name="Group 123"/>
            <p:cNvGrpSpPr>
              <a:grpSpLocks/>
            </p:cNvGrpSpPr>
            <p:nvPr/>
          </p:nvGrpSpPr>
          <p:grpSpPr bwMode="auto">
            <a:xfrm>
              <a:off x="5233" y="1699"/>
              <a:ext cx="370" cy="452"/>
              <a:chOff x="2870" y="1518"/>
              <a:chExt cx="292" cy="320"/>
            </a:xfrm>
          </p:grpSpPr>
          <p:graphicFrame>
            <p:nvGraphicFramePr>
              <p:cNvPr id="61442" name="Object 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2" imgW="7315200" imgH="7429500" progId="">
                      <p:embed/>
                    </p:oleObj>
                  </mc:Choice>
                  <mc:Fallback>
                    <p:oleObj name="Clip" r:id="rId12" imgW="7315200" imgH="7429500" progId="">
                      <p:embed/>
                      <p:pic>
                        <p:nvPicPr>
                          <p:cNvPr id="6144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1443" name="Object 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3" imgW="7315200" imgH="6921500" progId="">
                      <p:embed/>
                    </p:oleObj>
                  </mc:Choice>
                  <mc:Fallback>
                    <p:oleObj name="Clip" r:id="rId13" imgW="7315200" imgH="6921500" progId="">
                      <p:embed/>
                      <p:pic>
                        <p:nvPicPr>
                          <p:cNvPr id="6144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61488" name="Line 126"/>
            <p:cNvSpPr>
              <a:spLocks noChangeShapeType="1"/>
            </p:cNvSpPr>
            <p:nvPr/>
          </p:nvSpPr>
          <p:spPr bwMode="auto">
            <a:xfrm flipV="1">
              <a:off x="4495" y="744"/>
              <a:ext cx="0" cy="2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89" name="AutoShape 127"/>
            <p:cNvSpPr>
              <a:spLocks noChangeArrowheads="1"/>
            </p:cNvSpPr>
            <p:nvPr/>
          </p:nvSpPr>
          <p:spPr bwMode="auto">
            <a:xfrm>
              <a:off x="4100" y="777"/>
              <a:ext cx="1513" cy="1771"/>
            </a:xfrm>
            <a:prstGeom prst="roundRect">
              <a:avLst>
                <a:gd name="adj" fmla="val 16667"/>
              </a:avLst>
            </a:prstGeom>
            <a:noFill/>
            <a:ln w="9525" cap="rnd">
              <a:solidFill>
                <a:schemeClr val="tx1"/>
              </a:solidFill>
              <a:prstDash val="sysDot"/>
              <a:round/>
              <a:headEnd/>
              <a:tailEnd/>
            </a:ln>
          </p:spPr>
          <p:txBody>
            <a:bodyPr wrap="none" anchor="ctr">
              <a:prstTxWarp prst="textNoShape">
                <a:avLst/>
              </a:prstTxWarp>
            </a:bodyPr>
            <a:lstStyle/>
            <a:p>
              <a:endParaRPr lang="en-US"/>
            </a:p>
          </p:txBody>
        </p:sp>
      </p:grpSp>
      <p:sp>
        <p:nvSpPr>
          <p:cNvPr id="129" name="TextBox 128">
            <a:extLst>
              <a:ext uri="{FF2B5EF4-FFF2-40B4-BE49-F238E27FC236}">
                <a16:creationId xmlns:a16="http://schemas.microsoft.com/office/drawing/2014/main" id="{2394A063-E3D7-4942-992E-14FBE6F277E9}"/>
              </a:ext>
            </a:extLst>
          </p:cNvPr>
          <p:cNvSpPr txBox="1"/>
          <p:nvPr/>
        </p:nvSpPr>
        <p:spPr>
          <a:xfrm>
            <a:off x="5902960" y="1188720"/>
            <a:ext cx="3241040" cy="1569660"/>
          </a:xfrm>
          <a:prstGeom prst="rect">
            <a:avLst/>
          </a:prstGeom>
          <a:solidFill>
            <a:schemeClr val="accent5">
              <a:lumMod val="20000"/>
              <a:lumOff val="80000"/>
            </a:schemeClr>
          </a:solidFill>
          <a:ln>
            <a:noFill/>
          </a:ln>
        </p:spPr>
        <p:txBody>
          <a:bodyPr wrap="square" rtlCol="0">
            <a:spAutoFit/>
          </a:bodyPr>
          <a:lstStyle/>
          <a:p>
            <a:r>
              <a:rPr lang="en-US" dirty="0">
                <a:latin typeface="Bradley Hand" pitchFamily="2" charset="77"/>
              </a:rPr>
              <a:t>Do users know there are packet losses?</a:t>
            </a:r>
          </a:p>
          <a:p>
            <a:r>
              <a:rPr lang="en-US" b="1" dirty="0">
                <a:solidFill>
                  <a:schemeClr val="accent6">
                    <a:lumMod val="50000"/>
                  </a:schemeClr>
                </a:solidFill>
                <a:latin typeface="Bradley Hand" pitchFamily="2" charset="77"/>
              </a:rPr>
              <a:t>Do users’ performance get affected by losses? </a:t>
            </a:r>
          </a:p>
        </p:txBody>
      </p:sp>
      <p:sp>
        <p:nvSpPr>
          <p:cNvPr id="2" name="Footer Placeholder 4">
            <a:extLst>
              <a:ext uri="{FF2B5EF4-FFF2-40B4-BE49-F238E27FC236}">
                <a16:creationId xmlns:a16="http://schemas.microsoft.com/office/drawing/2014/main" id="{7D49E2BD-5570-2753-111A-0A01C7898F45}"/>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Tree>
    <p:extLst>
      <p:ext uri="{BB962C8B-B14F-4D97-AF65-F5344CB8AC3E}">
        <p14:creationId xmlns:p14="http://schemas.microsoft.com/office/powerpoint/2010/main" val="368337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type="title"/>
          </p:nvPr>
        </p:nvSpPr>
        <p:spPr>
          <a:xfrm>
            <a:off x="463550" y="152400"/>
            <a:ext cx="8680450" cy="809625"/>
          </a:xfrm>
        </p:spPr>
        <p:txBody>
          <a:bodyPr/>
          <a:lstStyle/>
          <a:p>
            <a:pPr eaLnBrk="1" hangingPunct="1"/>
            <a:r>
              <a:rPr lang="en-US"/>
              <a:t>Delay in packet-switched networks</a:t>
            </a:r>
          </a:p>
        </p:txBody>
      </p:sp>
      <p:sp>
        <p:nvSpPr>
          <p:cNvPr id="65541" name="Rectangle 4"/>
          <p:cNvSpPr>
            <a:spLocks noGrp="1" noChangeArrowheads="1"/>
          </p:cNvSpPr>
          <p:nvPr>
            <p:ph idx="1"/>
          </p:nvPr>
        </p:nvSpPr>
        <p:spPr>
          <a:xfrm>
            <a:off x="196850" y="1158875"/>
            <a:ext cx="5418138" cy="2824163"/>
          </a:xfrm>
        </p:spPr>
        <p:txBody>
          <a:bodyPr/>
          <a:lstStyle/>
          <a:p>
            <a:pPr eaLnBrk="1" hangingPunct="1">
              <a:lnSpc>
                <a:spcPct val="80000"/>
              </a:lnSpc>
              <a:buFontTx/>
              <a:buNone/>
            </a:pPr>
            <a:r>
              <a:rPr lang="en-US" sz="2800" dirty="0">
                <a:solidFill>
                  <a:srgbClr val="3A1FFF"/>
                </a:solidFill>
              </a:rPr>
              <a:t>4</a:t>
            </a:r>
            <a:r>
              <a:rPr lang="en-US" sz="2800" dirty="0"/>
              <a:t> sources of delay at </a:t>
            </a:r>
            <a:r>
              <a:rPr lang="en-US" sz="2800" u="sng" dirty="0"/>
              <a:t>each hop</a:t>
            </a:r>
          </a:p>
          <a:p>
            <a:pPr eaLnBrk="1" hangingPunct="1">
              <a:lnSpc>
                <a:spcPct val="80000"/>
              </a:lnSpc>
            </a:pPr>
            <a:r>
              <a:rPr lang="en-US" sz="2400" dirty="0">
                <a:solidFill>
                  <a:srgbClr val="3A1FFF"/>
                </a:solidFill>
              </a:rPr>
              <a:t>node processing</a:t>
            </a:r>
            <a:r>
              <a:rPr lang="en-US" sz="2400" dirty="0"/>
              <a:t>:</a:t>
            </a:r>
            <a:r>
              <a:rPr lang="en-US" sz="2800" dirty="0"/>
              <a:t> </a:t>
            </a:r>
          </a:p>
          <a:p>
            <a:pPr lvl="1" eaLnBrk="1" hangingPunct="1">
              <a:lnSpc>
                <a:spcPct val="80000"/>
              </a:lnSpc>
            </a:pPr>
            <a:r>
              <a:rPr lang="en-US" sz="2400" dirty="0"/>
              <a:t>check bit errors</a:t>
            </a:r>
          </a:p>
          <a:p>
            <a:pPr lvl="1" eaLnBrk="1" hangingPunct="1">
              <a:lnSpc>
                <a:spcPct val="80000"/>
              </a:lnSpc>
            </a:pPr>
            <a:r>
              <a:rPr lang="en-US" sz="2400" dirty="0"/>
              <a:t>determine output link</a:t>
            </a:r>
            <a:endParaRPr lang="en-US" sz="1600" dirty="0"/>
          </a:p>
          <a:p>
            <a:pPr eaLnBrk="1" hangingPunct="1">
              <a:lnSpc>
                <a:spcPct val="80000"/>
              </a:lnSpc>
            </a:pPr>
            <a:r>
              <a:rPr lang="en-US" sz="2400" dirty="0">
                <a:solidFill>
                  <a:srgbClr val="3A1FFF"/>
                </a:solidFill>
              </a:rPr>
              <a:t>Queuing</a:t>
            </a:r>
            <a:r>
              <a:rPr lang="en-US" sz="2800" dirty="0"/>
              <a:t> </a:t>
            </a:r>
          </a:p>
        </p:txBody>
      </p:sp>
      <p:sp>
        <p:nvSpPr>
          <p:cNvPr id="65544" name="Slide Number Placeholder 5"/>
          <p:cNvSpPr>
            <a:spLocks noGrp="1"/>
          </p:cNvSpPr>
          <p:nvPr>
            <p:ph type="sldNum" sz="quarter" idx="12"/>
          </p:nvPr>
        </p:nvSpPr>
        <p:spPr>
          <a:noFill/>
        </p:spPr>
        <p:txBody>
          <a:bodyPr/>
          <a:lstStyle/>
          <a:p>
            <a:fld id="{0AF46F71-B509-1645-A693-5D4FDF61175A}" type="slidenum">
              <a:rPr lang="en-US">
                <a:latin typeface="Helvetica Neue" charset="0"/>
                <a:ea typeface="ＭＳ Ｐゴシック" charset="-128"/>
                <a:cs typeface="ＭＳ Ｐゴシック" charset="-128"/>
              </a:rPr>
              <a:pPr/>
              <a:t>27</a:t>
            </a:fld>
            <a:endParaRPr lang="en-US">
              <a:latin typeface="Helvetica Neue" charset="0"/>
              <a:ea typeface="ＭＳ Ｐゴシック" charset="-128"/>
              <a:cs typeface="ＭＳ Ｐゴシック" charset="-128"/>
            </a:endParaRPr>
          </a:p>
        </p:txBody>
      </p:sp>
      <p:sp>
        <p:nvSpPr>
          <p:cNvPr id="65545" name="Line 2"/>
          <p:cNvSpPr>
            <a:spLocks noChangeShapeType="1"/>
          </p:cNvSpPr>
          <p:nvPr/>
        </p:nvSpPr>
        <p:spPr bwMode="auto">
          <a:xfrm>
            <a:off x="3609975" y="5407025"/>
            <a:ext cx="3394075" cy="17463"/>
          </a:xfrm>
          <a:prstGeom prst="line">
            <a:avLst/>
          </a:prstGeom>
          <a:noFill/>
          <a:ln w="19050">
            <a:solidFill>
              <a:schemeClr val="tx1"/>
            </a:solidFill>
            <a:round/>
            <a:headEnd/>
            <a:tailEnd/>
          </a:ln>
        </p:spPr>
        <p:txBody>
          <a:bodyPr wrap="none" anchor="ctr">
            <a:prstTxWarp prst="textNoShape">
              <a:avLst/>
            </a:prstTxWarp>
          </a:bodyPr>
          <a:lstStyle/>
          <a:p>
            <a:endParaRPr lang="en-US"/>
          </a:p>
        </p:txBody>
      </p:sp>
      <p:graphicFrame>
        <p:nvGraphicFramePr>
          <p:cNvPr id="65538" name="Object 2"/>
          <p:cNvGraphicFramePr>
            <a:graphicFrameLocks noChangeAspect="1"/>
          </p:cNvGraphicFramePr>
          <p:nvPr/>
        </p:nvGraphicFramePr>
        <p:xfrm>
          <a:off x="1374775" y="5591175"/>
          <a:ext cx="646113" cy="533400"/>
        </p:xfrm>
        <a:graphic>
          <a:graphicData uri="http://schemas.openxmlformats.org/presentationml/2006/ole">
            <mc:AlternateContent xmlns:mc="http://schemas.openxmlformats.org/markup-compatibility/2006">
              <mc:Choice xmlns:v="urn:schemas-microsoft-com:vml" Requires="v">
                <p:oleObj name="Clip" r:id="rId3" imgW="7315200" imgH="6070600" progId="">
                  <p:embed/>
                </p:oleObj>
              </mc:Choice>
              <mc:Fallback>
                <p:oleObj name="Clip" r:id="rId3" imgW="7315200" imgH="6070600" progId="">
                  <p:embed/>
                  <p:pic>
                    <p:nvPicPr>
                      <p:cNvPr id="655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5591175"/>
                        <a:ext cx="646113"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5546" name="Oval 6"/>
          <p:cNvSpPr>
            <a:spLocks noChangeArrowheads="1"/>
          </p:cNvSpPr>
          <p:nvPr/>
        </p:nvSpPr>
        <p:spPr bwMode="auto">
          <a:xfrm>
            <a:off x="2416175" y="5349875"/>
            <a:ext cx="1198563" cy="369888"/>
          </a:xfrm>
          <a:prstGeom prst="ellipse">
            <a:avLst/>
          </a:prstGeom>
          <a:solidFill>
            <a:schemeClr val="bg2">
              <a:lumMod val="75000"/>
            </a:schemeClr>
          </a:solidFill>
          <a:ln w="12700">
            <a:noFill/>
            <a:round/>
            <a:headEnd/>
            <a:tailEnd/>
          </a:ln>
        </p:spPr>
        <p:txBody>
          <a:bodyPr wrap="none" anchor="ctr">
            <a:prstTxWarp prst="textNoShape">
              <a:avLst/>
            </a:prstTxWarp>
          </a:bodyPr>
          <a:lstStyle/>
          <a:p>
            <a:endParaRPr lang="en-US"/>
          </a:p>
        </p:txBody>
      </p:sp>
      <p:sp>
        <p:nvSpPr>
          <p:cNvPr id="65547" name="Rectangle 7"/>
          <p:cNvSpPr>
            <a:spLocks noChangeArrowheads="1"/>
          </p:cNvSpPr>
          <p:nvPr/>
        </p:nvSpPr>
        <p:spPr bwMode="auto">
          <a:xfrm>
            <a:off x="2416175" y="5281613"/>
            <a:ext cx="1198563" cy="263525"/>
          </a:xfrm>
          <a:prstGeom prst="rect">
            <a:avLst/>
          </a:prstGeom>
          <a:solidFill>
            <a:schemeClr val="bg2">
              <a:lumMod val="75000"/>
            </a:schemeClr>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65548" name="Oval 8"/>
          <p:cNvSpPr>
            <a:spLocks noChangeArrowheads="1"/>
          </p:cNvSpPr>
          <p:nvPr/>
        </p:nvSpPr>
        <p:spPr bwMode="auto">
          <a:xfrm>
            <a:off x="2425700" y="5053013"/>
            <a:ext cx="1198563" cy="430212"/>
          </a:xfrm>
          <a:prstGeom prst="ellipse">
            <a:avLst/>
          </a:prstGeom>
          <a:solidFill>
            <a:schemeClr val="bg2">
              <a:lumMod val="75000"/>
            </a:schemeClr>
          </a:solidFill>
          <a:ln w="12700">
            <a:noFill/>
            <a:round/>
            <a:headEnd/>
            <a:tailEnd/>
          </a:ln>
        </p:spPr>
        <p:txBody>
          <a:bodyPr wrap="none" anchor="ctr">
            <a:prstTxWarp prst="textNoShape">
              <a:avLst/>
            </a:prstTxWarp>
          </a:bodyPr>
          <a:lstStyle/>
          <a:p>
            <a:endParaRPr lang="en-US"/>
          </a:p>
        </p:txBody>
      </p:sp>
      <p:grpSp>
        <p:nvGrpSpPr>
          <p:cNvPr id="65549" name="Group 9"/>
          <p:cNvGrpSpPr>
            <a:grpSpLocks/>
          </p:cNvGrpSpPr>
          <p:nvPr/>
        </p:nvGrpSpPr>
        <p:grpSpPr bwMode="auto">
          <a:xfrm>
            <a:off x="2763838" y="5113338"/>
            <a:ext cx="498475" cy="119062"/>
            <a:chOff x="2208" y="2184"/>
            <a:chExt cx="176" cy="69"/>
          </a:xfrm>
        </p:grpSpPr>
        <p:grpSp>
          <p:nvGrpSpPr>
            <p:cNvPr id="65605" name="Group 10"/>
            <p:cNvGrpSpPr>
              <a:grpSpLocks/>
            </p:cNvGrpSpPr>
            <p:nvPr/>
          </p:nvGrpSpPr>
          <p:grpSpPr bwMode="auto">
            <a:xfrm>
              <a:off x="2208" y="2185"/>
              <a:ext cx="176" cy="68"/>
              <a:chOff x="2848" y="848"/>
              <a:chExt cx="140" cy="98"/>
            </a:xfrm>
          </p:grpSpPr>
          <p:sp>
            <p:nvSpPr>
              <p:cNvPr id="65610" name="Line 1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5611" name="Line 1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5612" name="Line 1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65606" name="Group 14"/>
            <p:cNvGrpSpPr>
              <a:grpSpLocks/>
            </p:cNvGrpSpPr>
            <p:nvPr/>
          </p:nvGrpSpPr>
          <p:grpSpPr bwMode="auto">
            <a:xfrm flipV="1">
              <a:off x="2208" y="2184"/>
              <a:ext cx="176" cy="68"/>
              <a:chOff x="2848" y="848"/>
              <a:chExt cx="140" cy="98"/>
            </a:xfrm>
          </p:grpSpPr>
          <p:sp>
            <p:nvSpPr>
              <p:cNvPr id="65607" name="Line 1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5608" name="Line 1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5609" name="Line 1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sp>
        <p:nvSpPr>
          <p:cNvPr id="65550" name="Oval 18"/>
          <p:cNvSpPr>
            <a:spLocks noChangeArrowheads="1"/>
          </p:cNvSpPr>
          <p:nvPr/>
        </p:nvSpPr>
        <p:spPr bwMode="auto">
          <a:xfrm>
            <a:off x="5511800" y="5368925"/>
            <a:ext cx="1198563" cy="369888"/>
          </a:xfrm>
          <a:prstGeom prst="ellipse">
            <a:avLst/>
          </a:prstGeom>
          <a:solidFill>
            <a:schemeClr val="bg2">
              <a:lumMod val="75000"/>
            </a:schemeClr>
          </a:solidFill>
          <a:ln w="12700">
            <a:noFill/>
            <a:round/>
            <a:headEnd/>
            <a:tailEnd/>
          </a:ln>
        </p:spPr>
        <p:txBody>
          <a:bodyPr wrap="none" anchor="ctr">
            <a:prstTxWarp prst="textNoShape">
              <a:avLst/>
            </a:prstTxWarp>
          </a:bodyPr>
          <a:lstStyle/>
          <a:p>
            <a:endParaRPr lang="en-US"/>
          </a:p>
        </p:txBody>
      </p:sp>
      <p:sp>
        <p:nvSpPr>
          <p:cNvPr id="65551" name="Line 19"/>
          <p:cNvSpPr>
            <a:spLocks noChangeShapeType="1"/>
          </p:cNvSpPr>
          <p:nvPr/>
        </p:nvSpPr>
        <p:spPr bwMode="auto">
          <a:xfrm>
            <a:off x="5521325" y="5348288"/>
            <a:ext cx="0" cy="228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5552" name="Rectangle 20"/>
          <p:cNvSpPr>
            <a:spLocks noChangeArrowheads="1"/>
          </p:cNvSpPr>
          <p:nvPr/>
        </p:nvSpPr>
        <p:spPr bwMode="auto">
          <a:xfrm>
            <a:off x="5521325" y="5310188"/>
            <a:ext cx="1198563" cy="263525"/>
          </a:xfrm>
          <a:prstGeom prst="rect">
            <a:avLst/>
          </a:prstGeom>
          <a:solidFill>
            <a:schemeClr val="bg2">
              <a:lumMod val="75000"/>
            </a:schemeClr>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65553" name="Oval 21"/>
          <p:cNvSpPr>
            <a:spLocks noChangeArrowheads="1"/>
          </p:cNvSpPr>
          <p:nvPr/>
        </p:nvSpPr>
        <p:spPr bwMode="auto">
          <a:xfrm>
            <a:off x="5530850" y="5081588"/>
            <a:ext cx="1198563" cy="430212"/>
          </a:xfrm>
          <a:prstGeom prst="ellipse">
            <a:avLst/>
          </a:prstGeom>
          <a:solidFill>
            <a:schemeClr val="bg2">
              <a:lumMod val="75000"/>
            </a:schemeClr>
          </a:solidFill>
          <a:ln w="12700">
            <a:noFill/>
            <a:round/>
            <a:headEnd/>
            <a:tailEnd/>
          </a:ln>
        </p:spPr>
        <p:txBody>
          <a:bodyPr wrap="none" anchor="ctr">
            <a:prstTxWarp prst="textNoShape">
              <a:avLst/>
            </a:prstTxWarp>
          </a:bodyPr>
          <a:lstStyle/>
          <a:p>
            <a:endParaRPr lang="en-US"/>
          </a:p>
        </p:txBody>
      </p:sp>
      <p:graphicFrame>
        <p:nvGraphicFramePr>
          <p:cNvPr id="65539" name="Object 3"/>
          <p:cNvGraphicFramePr>
            <a:graphicFrameLocks noChangeAspect="1"/>
          </p:cNvGraphicFramePr>
          <p:nvPr/>
        </p:nvGraphicFramePr>
        <p:xfrm>
          <a:off x="1060450" y="4581525"/>
          <a:ext cx="646113" cy="533400"/>
        </p:xfrm>
        <a:graphic>
          <a:graphicData uri="http://schemas.openxmlformats.org/presentationml/2006/ole">
            <mc:AlternateContent xmlns:mc="http://schemas.openxmlformats.org/markup-compatibility/2006">
              <mc:Choice xmlns:v="urn:schemas-microsoft-com:vml" Requires="v">
                <p:oleObj name="Clip" r:id="rId5" imgW="7315200" imgH="6070600" progId="">
                  <p:embed/>
                </p:oleObj>
              </mc:Choice>
              <mc:Fallback>
                <p:oleObj name="Clip" r:id="rId5" imgW="7315200" imgH="6070600" progId="">
                  <p:embed/>
                  <p:pic>
                    <p:nvPicPr>
                      <p:cNvPr id="655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50" y="4581525"/>
                        <a:ext cx="646113"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5554" name="Line 23"/>
          <p:cNvSpPr>
            <a:spLocks noChangeShapeType="1"/>
          </p:cNvSpPr>
          <p:nvPr/>
        </p:nvSpPr>
        <p:spPr bwMode="auto">
          <a:xfrm>
            <a:off x="1685925" y="4987925"/>
            <a:ext cx="504825"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5555" name="Line 24"/>
          <p:cNvSpPr>
            <a:spLocks noChangeShapeType="1"/>
          </p:cNvSpPr>
          <p:nvPr/>
        </p:nvSpPr>
        <p:spPr bwMode="auto">
          <a:xfrm flipV="1">
            <a:off x="1990725" y="5973763"/>
            <a:ext cx="195263" cy="4762"/>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5556" name="Line 25"/>
          <p:cNvSpPr>
            <a:spLocks noChangeShapeType="1"/>
          </p:cNvSpPr>
          <p:nvPr/>
        </p:nvSpPr>
        <p:spPr bwMode="auto">
          <a:xfrm flipH="1">
            <a:off x="2190750" y="4978400"/>
            <a:ext cx="0" cy="1000125"/>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5557" name="Line 26"/>
          <p:cNvSpPr>
            <a:spLocks noChangeShapeType="1"/>
          </p:cNvSpPr>
          <p:nvPr/>
        </p:nvSpPr>
        <p:spPr bwMode="auto">
          <a:xfrm>
            <a:off x="2200275" y="5411788"/>
            <a:ext cx="217488"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5558" name="Rectangle 27"/>
          <p:cNvSpPr>
            <a:spLocks noChangeArrowheads="1"/>
          </p:cNvSpPr>
          <p:nvPr/>
        </p:nvSpPr>
        <p:spPr bwMode="auto">
          <a:xfrm>
            <a:off x="3190875" y="5427663"/>
            <a:ext cx="147638" cy="200025"/>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65559" name="Rectangle 28"/>
          <p:cNvSpPr>
            <a:spLocks noChangeArrowheads="1"/>
          </p:cNvSpPr>
          <p:nvPr/>
        </p:nvSpPr>
        <p:spPr bwMode="auto">
          <a:xfrm>
            <a:off x="3338513" y="5427663"/>
            <a:ext cx="147637" cy="200025"/>
          </a:xfrm>
          <a:prstGeom prst="rect">
            <a:avLst/>
          </a:prstGeom>
          <a:solidFill>
            <a:schemeClr val="accent4">
              <a:lumMod val="50000"/>
            </a:schemeClr>
          </a:solidFill>
          <a:ln w="9525">
            <a:noFill/>
            <a:miter lim="800000"/>
            <a:headEnd/>
            <a:tailEnd/>
          </a:ln>
        </p:spPr>
        <p:txBody>
          <a:bodyPr wrap="none" anchor="ctr">
            <a:prstTxWarp prst="textNoShape">
              <a:avLst/>
            </a:prstTxWarp>
          </a:bodyPr>
          <a:lstStyle/>
          <a:p>
            <a:endParaRPr lang="en-US"/>
          </a:p>
        </p:txBody>
      </p:sp>
      <p:sp>
        <p:nvSpPr>
          <p:cNvPr id="65560" name="Rectangle 29"/>
          <p:cNvSpPr>
            <a:spLocks noChangeArrowheads="1"/>
          </p:cNvSpPr>
          <p:nvPr/>
        </p:nvSpPr>
        <p:spPr bwMode="auto">
          <a:xfrm>
            <a:off x="2349777" y="5191125"/>
            <a:ext cx="147638" cy="200025"/>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65561" name="Line 30"/>
          <p:cNvSpPr>
            <a:spLocks noChangeShapeType="1"/>
          </p:cNvSpPr>
          <p:nvPr/>
        </p:nvSpPr>
        <p:spPr bwMode="auto">
          <a:xfrm flipV="1">
            <a:off x="2066925" y="5559425"/>
            <a:ext cx="0" cy="1762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5562" name="Line 31"/>
          <p:cNvSpPr>
            <a:spLocks noChangeShapeType="1"/>
          </p:cNvSpPr>
          <p:nvPr/>
        </p:nvSpPr>
        <p:spPr bwMode="auto">
          <a:xfrm flipV="1">
            <a:off x="5300663" y="5006975"/>
            <a:ext cx="366712"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5563" name="Text Box 32"/>
          <p:cNvSpPr txBox="1">
            <a:spLocks noChangeArrowheads="1"/>
          </p:cNvSpPr>
          <p:nvPr/>
        </p:nvSpPr>
        <p:spPr bwMode="auto">
          <a:xfrm>
            <a:off x="708025" y="4605338"/>
            <a:ext cx="406400" cy="457200"/>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omic Sans MS" charset="0"/>
              </a:rPr>
              <a:t>A</a:t>
            </a:r>
            <a:endParaRPr lang="en-US" dirty="0">
              <a:solidFill>
                <a:srgbClr val="FF0000"/>
              </a:solidFill>
              <a:latin typeface="Times New Roman" charset="0"/>
            </a:endParaRPr>
          </a:p>
        </p:txBody>
      </p:sp>
      <p:sp>
        <p:nvSpPr>
          <p:cNvPr id="65564" name="Text Box 33"/>
          <p:cNvSpPr txBox="1">
            <a:spLocks noChangeArrowheads="1"/>
          </p:cNvSpPr>
          <p:nvPr/>
        </p:nvSpPr>
        <p:spPr bwMode="auto">
          <a:xfrm>
            <a:off x="984250" y="5624513"/>
            <a:ext cx="376238" cy="457200"/>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latin typeface="Comic Sans MS" charset="0"/>
              </a:rPr>
              <a:t>B</a:t>
            </a:r>
            <a:endParaRPr lang="en-US" b="1">
              <a:solidFill>
                <a:schemeClr val="accent1"/>
              </a:solidFill>
              <a:latin typeface="Times New Roman" charset="0"/>
            </a:endParaRPr>
          </a:p>
        </p:txBody>
      </p:sp>
      <p:sp>
        <p:nvSpPr>
          <p:cNvPr id="65565" name="Rectangle 34"/>
          <p:cNvSpPr>
            <a:spLocks noChangeArrowheads="1"/>
          </p:cNvSpPr>
          <p:nvPr/>
        </p:nvSpPr>
        <p:spPr bwMode="auto">
          <a:xfrm>
            <a:off x="3547235" y="5216525"/>
            <a:ext cx="147637" cy="200025"/>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65566" name="Text Box 35"/>
          <p:cNvSpPr txBox="1">
            <a:spLocks noChangeArrowheads="1"/>
          </p:cNvSpPr>
          <p:nvPr/>
        </p:nvSpPr>
        <p:spPr bwMode="auto">
          <a:xfrm>
            <a:off x="3956050" y="4819650"/>
            <a:ext cx="1425575" cy="366713"/>
          </a:xfrm>
          <a:prstGeom prst="rect">
            <a:avLst/>
          </a:prstGeom>
          <a:noFill/>
          <a:ln w="9525">
            <a:noFill/>
            <a:miter lim="800000"/>
            <a:headEnd/>
            <a:tailEnd/>
          </a:ln>
        </p:spPr>
        <p:txBody>
          <a:bodyPr wrap="none">
            <a:prstTxWarp prst="textNoShape">
              <a:avLst/>
            </a:prstTxWarp>
            <a:spAutoFit/>
          </a:bodyPr>
          <a:lstStyle/>
          <a:p>
            <a:r>
              <a:rPr lang="en-US" sz="1800">
                <a:solidFill>
                  <a:srgbClr val="3A1FFF"/>
                </a:solidFill>
                <a:latin typeface="Comic Sans MS" charset="0"/>
              </a:rPr>
              <a:t>propagation</a:t>
            </a:r>
            <a:endParaRPr lang="en-US" sz="1800">
              <a:solidFill>
                <a:srgbClr val="3A1FFF"/>
              </a:solidFill>
              <a:latin typeface="Times New Roman" charset="0"/>
            </a:endParaRPr>
          </a:p>
        </p:txBody>
      </p:sp>
      <p:sp>
        <p:nvSpPr>
          <p:cNvPr id="65567" name="Line 36"/>
          <p:cNvSpPr>
            <a:spLocks noChangeShapeType="1"/>
          </p:cNvSpPr>
          <p:nvPr/>
        </p:nvSpPr>
        <p:spPr bwMode="auto">
          <a:xfrm rot="10800000">
            <a:off x="3709988" y="5006975"/>
            <a:ext cx="319087"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5568" name="Text Box 37"/>
          <p:cNvSpPr txBox="1">
            <a:spLocks noChangeArrowheads="1"/>
          </p:cNvSpPr>
          <p:nvPr/>
        </p:nvSpPr>
        <p:spPr bwMode="auto">
          <a:xfrm>
            <a:off x="2060575" y="4400550"/>
            <a:ext cx="1523174"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3A1FFF"/>
                </a:solidFill>
                <a:latin typeface="Comic Sans MS" charset="0"/>
              </a:rPr>
              <a:t>transmitting</a:t>
            </a:r>
            <a:endParaRPr lang="en-US" sz="1800" dirty="0">
              <a:solidFill>
                <a:srgbClr val="3A1FFF"/>
              </a:solidFill>
              <a:latin typeface="Times New Roman" charset="0"/>
            </a:endParaRPr>
          </a:p>
        </p:txBody>
      </p:sp>
      <p:sp>
        <p:nvSpPr>
          <p:cNvPr id="65569" name="Line 38"/>
          <p:cNvSpPr>
            <a:spLocks noChangeShapeType="1"/>
          </p:cNvSpPr>
          <p:nvPr/>
        </p:nvSpPr>
        <p:spPr bwMode="auto">
          <a:xfrm rot="10800000" flipH="1" flipV="1">
            <a:off x="3133725" y="4673600"/>
            <a:ext cx="528638"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5570" name="Text Box 39"/>
          <p:cNvSpPr txBox="1">
            <a:spLocks noChangeArrowheads="1"/>
          </p:cNvSpPr>
          <p:nvPr/>
        </p:nvSpPr>
        <p:spPr bwMode="auto">
          <a:xfrm>
            <a:off x="2166764" y="6053138"/>
            <a:ext cx="1316386" cy="537263"/>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800">
                <a:solidFill>
                  <a:srgbClr val="3A1FFF"/>
                </a:solidFill>
                <a:latin typeface="Comic Sans MS" charset="0"/>
              </a:rPr>
              <a:t>nodal</a:t>
            </a:r>
          </a:p>
          <a:p>
            <a:pPr algn="ctr">
              <a:lnSpc>
                <a:spcPct val="80000"/>
              </a:lnSpc>
            </a:pPr>
            <a:r>
              <a:rPr lang="en-US" sz="1800">
                <a:solidFill>
                  <a:srgbClr val="3A1FFF"/>
                </a:solidFill>
                <a:latin typeface="Comic Sans MS" charset="0"/>
              </a:rPr>
              <a:t>processing</a:t>
            </a:r>
            <a:endParaRPr lang="en-US" sz="1800">
              <a:solidFill>
                <a:srgbClr val="3A1FFF"/>
              </a:solidFill>
              <a:latin typeface="Times New Roman" charset="0"/>
            </a:endParaRPr>
          </a:p>
        </p:txBody>
      </p:sp>
      <p:sp>
        <p:nvSpPr>
          <p:cNvPr id="65572" name="Line 41"/>
          <p:cNvSpPr>
            <a:spLocks noChangeShapeType="1"/>
          </p:cNvSpPr>
          <p:nvPr/>
        </p:nvSpPr>
        <p:spPr bwMode="auto">
          <a:xfrm rot="10800000" flipV="1">
            <a:off x="3135313" y="5735638"/>
            <a:ext cx="385762"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5573" name="Text Box 42"/>
          <p:cNvSpPr txBox="1">
            <a:spLocks noChangeArrowheads="1"/>
          </p:cNvSpPr>
          <p:nvPr/>
        </p:nvSpPr>
        <p:spPr bwMode="auto">
          <a:xfrm>
            <a:off x="3660775" y="6191250"/>
            <a:ext cx="1096963" cy="366713"/>
          </a:xfrm>
          <a:prstGeom prst="rect">
            <a:avLst/>
          </a:prstGeom>
          <a:noFill/>
          <a:ln w="9525">
            <a:noFill/>
            <a:miter lim="800000"/>
            <a:headEnd/>
            <a:tailEnd/>
          </a:ln>
        </p:spPr>
        <p:txBody>
          <a:bodyPr wrap="none">
            <a:prstTxWarp prst="textNoShape">
              <a:avLst/>
            </a:prstTxWarp>
            <a:spAutoFit/>
          </a:bodyPr>
          <a:lstStyle/>
          <a:p>
            <a:r>
              <a:rPr lang="en-US" sz="1800">
                <a:solidFill>
                  <a:srgbClr val="3A1FFF"/>
                </a:solidFill>
                <a:latin typeface="Comic Sans MS" charset="0"/>
              </a:rPr>
              <a:t>queueing</a:t>
            </a:r>
            <a:endParaRPr lang="en-US" sz="1800">
              <a:solidFill>
                <a:srgbClr val="3A1FFF"/>
              </a:solidFill>
              <a:latin typeface="Times New Roman" charset="0"/>
            </a:endParaRPr>
          </a:p>
        </p:txBody>
      </p:sp>
      <p:sp>
        <p:nvSpPr>
          <p:cNvPr id="65574" name="Line 43"/>
          <p:cNvSpPr>
            <a:spLocks noChangeShapeType="1"/>
          </p:cNvSpPr>
          <p:nvPr/>
        </p:nvSpPr>
        <p:spPr bwMode="auto">
          <a:xfrm rot="10800000">
            <a:off x="3360738" y="5765800"/>
            <a:ext cx="595312" cy="55245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65575" name="Group 44"/>
          <p:cNvGrpSpPr>
            <a:grpSpLocks/>
          </p:cNvGrpSpPr>
          <p:nvPr/>
        </p:nvGrpSpPr>
        <p:grpSpPr bwMode="auto">
          <a:xfrm>
            <a:off x="5857875" y="5140325"/>
            <a:ext cx="498475" cy="119063"/>
            <a:chOff x="2208" y="2184"/>
            <a:chExt cx="176" cy="69"/>
          </a:xfrm>
          <a:solidFill>
            <a:schemeClr val="bg2">
              <a:lumMod val="75000"/>
            </a:schemeClr>
          </a:solidFill>
        </p:grpSpPr>
        <p:grpSp>
          <p:nvGrpSpPr>
            <p:cNvPr id="65597" name="Group 45"/>
            <p:cNvGrpSpPr>
              <a:grpSpLocks/>
            </p:cNvGrpSpPr>
            <p:nvPr/>
          </p:nvGrpSpPr>
          <p:grpSpPr bwMode="auto">
            <a:xfrm>
              <a:off x="2208" y="2185"/>
              <a:ext cx="176" cy="68"/>
              <a:chOff x="2848" y="848"/>
              <a:chExt cx="140" cy="98"/>
            </a:xfrm>
            <a:grpFill/>
          </p:grpSpPr>
          <p:sp>
            <p:nvSpPr>
              <p:cNvPr id="65602" name="Line 46"/>
              <p:cNvSpPr>
                <a:spLocks noChangeShapeType="1"/>
              </p:cNvSpPr>
              <p:nvPr/>
            </p:nvSpPr>
            <p:spPr bwMode="auto">
              <a:xfrm flipV="1">
                <a:off x="2848" y="848"/>
                <a:ext cx="50" cy="2"/>
              </a:xfrm>
              <a:prstGeom prst="line">
                <a:avLst/>
              </a:prstGeom>
              <a:grpFill/>
              <a:ln w="28575">
                <a:solidFill>
                  <a:schemeClr val="tx1"/>
                </a:solidFill>
                <a:round/>
                <a:headEnd/>
                <a:tailEnd/>
              </a:ln>
            </p:spPr>
            <p:txBody>
              <a:bodyPr wrap="none" anchor="ctr">
                <a:prstTxWarp prst="textNoShape">
                  <a:avLst/>
                </a:prstTxWarp>
              </a:bodyPr>
              <a:lstStyle/>
              <a:p>
                <a:endParaRPr lang="en-US"/>
              </a:p>
            </p:txBody>
          </p:sp>
          <p:sp>
            <p:nvSpPr>
              <p:cNvPr id="65603" name="Line 47"/>
              <p:cNvSpPr>
                <a:spLocks noChangeShapeType="1"/>
              </p:cNvSpPr>
              <p:nvPr/>
            </p:nvSpPr>
            <p:spPr bwMode="auto">
              <a:xfrm>
                <a:off x="2944" y="946"/>
                <a:ext cx="44" cy="0"/>
              </a:xfrm>
              <a:prstGeom prst="line">
                <a:avLst/>
              </a:prstGeom>
              <a:grpFill/>
              <a:ln w="28575">
                <a:solidFill>
                  <a:schemeClr val="tx1"/>
                </a:solidFill>
                <a:round/>
                <a:headEnd/>
                <a:tailEnd/>
              </a:ln>
            </p:spPr>
            <p:txBody>
              <a:bodyPr wrap="none" anchor="ctr">
                <a:prstTxWarp prst="textNoShape">
                  <a:avLst/>
                </a:prstTxWarp>
              </a:bodyPr>
              <a:lstStyle/>
              <a:p>
                <a:endParaRPr lang="en-US"/>
              </a:p>
            </p:txBody>
          </p:sp>
          <p:sp>
            <p:nvSpPr>
              <p:cNvPr id="65604" name="Line 48"/>
              <p:cNvSpPr>
                <a:spLocks noChangeShapeType="1"/>
              </p:cNvSpPr>
              <p:nvPr/>
            </p:nvSpPr>
            <p:spPr bwMode="auto">
              <a:xfrm>
                <a:off x="2894" y="850"/>
                <a:ext cx="52" cy="96"/>
              </a:xfrm>
              <a:prstGeom prst="line">
                <a:avLst/>
              </a:prstGeom>
              <a:grpFill/>
              <a:ln w="28575">
                <a:solidFill>
                  <a:schemeClr val="tx1"/>
                </a:solidFill>
                <a:round/>
                <a:headEnd/>
                <a:tailEnd/>
              </a:ln>
            </p:spPr>
            <p:txBody>
              <a:bodyPr wrap="none" anchor="ctr">
                <a:prstTxWarp prst="textNoShape">
                  <a:avLst/>
                </a:prstTxWarp>
              </a:bodyPr>
              <a:lstStyle/>
              <a:p>
                <a:endParaRPr lang="en-US"/>
              </a:p>
            </p:txBody>
          </p:sp>
        </p:grpSp>
        <p:grpSp>
          <p:nvGrpSpPr>
            <p:cNvPr id="65598" name="Group 49"/>
            <p:cNvGrpSpPr>
              <a:grpSpLocks/>
            </p:cNvGrpSpPr>
            <p:nvPr/>
          </p:nvGrpSpPr>
          <p:grpSpPr bwMode="auto">
            <a:xfrm flipV="1">
              <a:off x="2208" y="2184"/>
              <a:ext cx="176" cy="68"/>
              <a:chOff x="2848" y="848"/>
              <a:chExt cx="140" cy="98"/>
            </a:xfrm>
            <a:grpFill/>
          </p:grpSpPr>
          <p:sp>
            <p:nvSpPr>
              <p:cNvPr id="65599" name="Line 50"/>
              <p:cNvSpPr>
                <a:spLocks noChangeShapeType="1"/>
              </p:cNvSpPr>
              <p:nvPr/>
            </p:nvSpPr>
            <p:spPr bwMode="auto">
              <a:xfrm flipV="1">
                <a:off x="2848" y="848"/>
                <a:ext cx="50" cy="2"/>
              </a:xfrm>
              <a:prstGeom prst="line">
                <a:avLst/>
              </a:prstGeom>
              <a:grpFill/>
              <a:ln w="28575">
                <a:solidFill>
                  <a:schemeClr val="tx1"/>
                </a:solidFill>
                <a:round/>
                <a:headEnd/>
                <a:tailEnd/>
              </a:ln>
            </p:spPr>
            <p:txBody>
              <a:bodyPr wrap="none" anchor="ctr">
                <a:prstTxWarp prst="textNoShape">
                  <a:avLst/>
                </a:prstTxWarp>
              </a:bodyPr>
              <a:lstStyle/>
              <a:p>
                <a:endParaRPr lang="en-US"/>
              </a:p>
            </p:txBody>
          </p:sp>
          <p:sp>
            <p:nvSpPr>
              <p:cNvPr id="65600" name="Line 51"/>
              <p:cNvSpPr>
                <a:spLocks noChangeShapeType="1"/>
              </p:cNvSpPr>
              <p:nvPr/>
            </p:nvSpPr>
            <p:spPr bwMode="auto">
              <a:xfrm>
                <a:off x="2944" y="946"/>
                <a:ext cx="44" cy="0"/>
              </a:xfrm>
              <a:prstGeom prst="line">
                <a:avLst/>
              </a:prstGeom>
              <a:grpFill/>
              <a:ln w="28575">
                <a:solidFill>
                  <a:schemeClr val="tx1"/>
                </a:solidFill>
                <a:round/>
                <a:headEnd/>
                <a:tailEnd/>
              </a:ln>
            </p:spPr>
            <p:txBody>
              <a:bodyPr wrap="none" anchor="ctr">
                <a:prstTxWarp prst="textNoShape">
                  <a:avLst/>
                </a:prstTxWarp>
              </a:bodyPr>
              <a:lstStyle/>
              <a:p>
                <a:endParaRPr lang="en-US"/>
              </a:p>
            </p:txBody>
          </p:sp>
          <p:sp>
            <p:nvSpPr>
              <p:cNvPr id="65601" name="Line 52"/>
              <p:cNvSpPr>
                <a:spLocks noChangeShapeType="1"/>
              </p:cNvSpPr>
              <p:nvPr/>
            </p:nvSpPr>
            <p:spPr bwMode="auto">
              <a:xfrm>
                <a:off x="2894" y="850"/>
                <a:ext cx="52" cy="96"/>
              </a:xfrm>
              <a:prstGeom prst="line">
                <a:avLst/>
              </a:prstGeom>
              <a:grpFill/>
              <a:ln w="28575">
                <a:solidFill>
                  <a:schemeClr val="tx1"/>
                </a:solidFill>
                <a:round/>
                <a:headEnd/>
                <a:tailEnd/>
              </a:ln>
            </p:spPr>
            <p:txBody>
              <a:bodyPr wrap="none" anchor="ctr">
                <a:prstTxWarp prst="textNoShape">
                  <a:avLst/>
                </a:prstTxWarp>
              </a:bodyPr>
              <a:lstStyle/>
              <a:p>
                <a:endParaRPr lang="en-US"/>
              </a:p>
            </p:txBody>
          </p:sp>
        </p:grpSp>
      </p:grpSp>
      <p:sp>
        <p:nvSpPr>
          <p:cNvPr id="65576" name="Line 54"/>
          <p:cNvSpPr>
            <a:spLocks noChangeShapeType="1"/>
          </p:cNvSpPr>
          <p:nvPr/>
        </p:nvSpPr>
        <p:spPr bwMode="auto">
          <a:xfrm>
            <a:off x="3189288" y="5418138"/>
            <a:ext cx="0" cy="207962"/>
          </a:xfrm>
          <a:prstGeom prst="line">
            <a:avLst/>
          </a:prstGeom>
          <a:noFill/>
          <a:ln w="9525">
            <a:solidFill>
              <a:srgbClr val="FF5E00"/>
            </a:solidFill>
            <a:round/>
            <a:headEnd/>
            <a:tailEnd/>
          </a:ln>
        </p:spPr>
        <p:txBody>
          <a:bodyPr wrap="none" anchor="ctr">
            <a:prstTxWarp prst="textNoShape">
              <a:avLst/>
            </a:prstTxWarp>
          </a:bodyPr>
          <a:lstStyle/>
          <a:p>
            <a:endParaRPr lang="en-US"/>
          </a:p>
        </p:txBody>
      </p:sp>
      <p:sp>
        <p:nvSpPr>
          <p:cNvPr id="65577" name="Line 55"/>
          <p:cNvSpPr>
            <a:spLocks noChangeShapeType="1"/>
          </p:cNvSpPr>
          <p:nvPr/>
        </p:nvSpPr>
        <p:spPr bwMode="auto">
          <a:xfrm>
            <a:off x="2854325" y="5418138"/>
            <a:ext cx="0" cy="207962"/>
          </a:xfrm>
          <a:prstGeom prst="line">
            <a:avLst/>
          </a:prstGeom>
          <a:noFill/>
          <a:ln w="9525">
            <a:solidFill>
              <a:srgbClr val="FFFF00"/>
            </a:solidFill>
            <a:round/>
            <a:headEnd/>
            <a:tailEnd/>
          </a:ln>
        </p:spPr>
        <p:txBody>
          <a:bodyPr wrap="none" anchor="ctr">
            <a:prstTxWarp prst="textNoShape">
              <a:avLst/>
            </a:prstTxWarp>
          </a:bodyPr>
          <a:lstStyle/>
          <a:p>
            <a:endParaRPr lang="en-US"/>
          </a:p>
        </p:txBody>
      </p:sp>
      <p:sp>
        <p:nvSpPr>
          <p:cNvPr id="65578" name="Line 56"/>
          <p:cNvSpPr>
            <a:spLocks noChangeShapeType="1"/>
          </p:cNvSpPr>
          <p:nvPr/>
        </p:nvSpPr>
        <p:spPr bwMode="auto">
          <a:xfrm>
            <a:off x="2693988" y="5418138"/>
            <a:ext cx="0" cy="207962"/>
          </a:xfrm>
          <a:prstGeom prst="line">
            <a:avLst/>
          </a:prstGeom>
          <a:noFill/>
          <a:ln w="9525">
            <a:solidFill>
              <a:srgbClr val="FFFF00"/>
            </a:solidFill>
            <a:round/>
            <a:headEnd/>
            <a:tailEnd/>
          </a:ln>
        </p:spPr>
        <p:txBody>
          <a:bodyPr wrap="none" anchor="ctr">
            <a:prstTxWarp prst="textNoShape">
              <a:avLst/>
            </a:prstTxWarp>
          </a:bodyPr>
          <a:lstStyle/>
          <a:p>
            <a:endParaRPr lang="en-US"/>
          </a:p>
        </p:txBody>
      </p:sp>
      <p:sp>
        <p:nvSpPr>
          <p:cNvPr id="65579" name="Line 57"/>
          <p:cNvSpPr>
            <a:spLocks noChangeShapeType="1"/>
          </p:cNvSpPr>
          <p:nvPr/>
        </p:nvSpPr>
        <p:spPr bwMode="auto">
          <a:xfrm>
            <a:off x="3019425" y="5418138"/>
            <a:ext cx="0" cy="207962"/>
          </a:xfrm>
          <a:prstGeom prst="line">
            <a:avLst/>
          </a:prstGeom>
          <a:noFill/>
          <a:ln w="9525">
            <a:solidFill>
              <a:srgbClr val="FFFF00"/>
            </a:solidFill>
            <a:round/>
            <a:headEnd/>
            <a:tailEnd/>
          </a:ln>
        </p:spPr>
        <p:txBody>
          <a:bodyPr wrap="none" anchor="ctr">
            <a:prstTxWarp prst="textNoShape">
              <a:avLst/>
            </a:prstTxWarp>
          </a:bodyPr>
          <a:lstStyle/>
          <a:p>
            <a:endParaRPr lang="en-US"/>
          </a:p>
        </p:txBody>
      </p:sp>
      <p:sp>
        <p:nvSpPr>
          <p:cNvPr id="65580" name="Line 58"/>
          <p:cNvSpPr>
            <a:spLocks noChangeShapeType="1"/>
          </p:cNvSpPr>
          <p:nvPr/>
        </p:nvSpPr>
        <p:spPr bwMode="auto">
          <a:xfrm>
            <a:off x="2420938" y="5413375"/>
            <a:ext cx="222871" cy="689251"/>
          </a:xfrm>
          <a:prstGeom prst="line">
            <a:avLst/>
          </a:prstGeom>
          <a:noFill/>
          <a:ln w="19050">
            <a:solidFill>
              <a:schemeClr val="tx1"/>
            </a:solidFill>
            <a:round/>
            <a:headEnd type="arrow" w="med" len="med"/>
            <a:tailEnd type="none" w="med" len="med"/>
          </a:ln>
        </p:spPr>
        <p:txBody>
          <a:bodyPr wrap="none" anchor="ctr">
            <a:prstTxWarp prst="textNoShape">
              <a:avLst/>
            </a:prstTxWarp>
          </a:bodyPr>
          <a:lstStyle/>
          <a:p>
            <a:endParaRPr lang="en-US"/>
          </a:p>
        </p:txBody>
      </p:sp>
      <p:sp>
        <p:nvSpPr>
          <p:cNvPr id="65581" name="Line 59"/>
          <p:cNvSpPr>
            <a:spLocks noChangeShapeType="1"/>
          </p:cNvSpPr>
          <p:nvPr/>
        </p:nvSpPr>
        <p:spPr bwMode="auto">
          <a:xfrm>
            <a:off x="3336925" y="5418138"/>
            <a:ext cx="0" cy="207962"/>
          </a:xfrm>
          <a:prstGeom prst="line">
            <a:avLst/>
          </a:prstGeom>
          <a:noFill/>
          <a:ln w="9525">
            <a:solidFill>
              <a:srgbClr val="FF5E00"/>
            </a:solidFill>
            <a:round/>
            <a:headEnd/>
            <a:tailEnd/>
          </a:ln>
        </p:spPr>
        <p:txBody>
          <a:bodyPr wrap="none" anchor="ctr">
            <a:prstTxWarp prst="textNoShape">
              <a:avLst/>
            </a:prstTxWarp>
          </a:bodyPr>
          <a:lstStyle/>
          <a:p>
            <a:endParaRPr lang="en-US"/>
          </a:p>
        </p:txBody>
      </p:sp>
      <p:grpSp>
        <p:nvGrpSpPr>
          <p:cNvPr id="65582" name="Group 60"/>
          <p:cNvGrpSpPr>
            <a:grpSpLocks/>
          </p:cNvGrpSpPr>
          <p:nvPr/>
        </p:nvGrpSpPr>
        <p:grpSpPr bwMode="auto">
          <a:xfrm>
            <a:off x="7038975" y="5199063"/>
            <a:ext cx="298450" cy="449262"/>
            <a:chOff x="4180" y="783"/>
            <a:chExt cx="150" cy="307"/>
          </a:xfrm>
        </p:grpSpPr>
        <p:sp>
          <p:nvSpPr>
            <p:cNvPr id="65589" name="AutoShape 61"/>
            <p:cNvSpPr>
              <a:spLocks noChangeArrowheads="1"/>
            </p:cNvSpPr>
            <p:nvPr/>
          </p:nvSpPr>
          <p:spPr bwMode="auto">
            <a:xfrm>
              <a:off x="4180" y="1019"/>
              <a:ext cx="150" cy="71"/>
            </a:xfrm>
            <a:prstGeom prst="parallelogram">
              <a:avLst>
                <a:gd name="adj" fmla="val 81387"/>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65590" name="Rectangle 62"/>
            <p:cNvSpPr>
              <a:spLocks noChangeArrowheads="1"/>
            </p:cNvSpPr>
            <p:nvPr/>
          </p:nvSpPr>
          <p:spPr bwMode="auto">
            <a:xfrm>
              <a:off x="4256" y="785"/>
              <a:ext cx="69" cy="236"/>
            </a:xfrm>
            <a:prstGeom prst="rect">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65591" name="Rectangle 63"/>
            <p:cNvSpPr>
              <a:spLocks noChangeArrowheads="1"/>
            </p:cNvSpPr>
            <p:nvPr/>
          </p:nvSpPr>
          <p:spPr bwMode="auto">
            <a:xfrm>
              <a:off x="4181" y="852"/>
              <a:ext cx="95" cy="236"/>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5592" name="AutoShape 64"/>
            <p:cNvSpPr>
              <a:spLocks noChangeArrowheads="1"/>
            </p:cNvSpPr>
            <p:nvPr/>
          </p:nvSpPr>
          <p:spPr bwMode="auto">
            <a:xfrm>
              <a:off x="4180" y="783"/>
              <a:ext cx="150" cy="71"/>
            </a:xfrm>
            <a:prstGeom prst="parallelogram">
              <a:avLst>
                <a:gd name="adj" fmla="val 81387"/>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5593" name="Line 6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94" name="Line 6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95" name="Rectangle 67"/>
            <p:cNvSpPr>
              <a:spLocks noChangeArrowheads="1"/>
            </p:cNvSpPr>
            <p:nvPr/>
          </p:nvSpPr>
          <p:spPr bwMode="auto">
            <a:xfrm>
              <a:off x="4193" y="883"/>
              <a:ext cx="63" cy="136"/>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5596" name="Rectangle 68"/>
            <p:cNvSpPr>
              <a:spLocks noChangeArrowheads="1"/>
            </p:cNvSpPr>
            <p:nvPr/>
          </p:nvSpPr>
          <p:spPr bwMode="auto">
            <a:xfrm>
              <a:off x="4202" y="924"/>
              <a:ext cx="48" cy="48"/>
            </a:xfrm>
            <a:prstGeom prst="rect">
              <a:avLst/>
            </a:prstGeom>
            <a:solidFill>
              <a:schemeClr val="accent1"/>
            </a:solidFill>
            <a:ln w="9525">
              <a:noFill/>
              <a:miter lim="800000"/>
              <a:headEnd/>
              <a:tailEnd/>
            </a:ln>
          </p:spPr>
          <p:txBody>
            <a:bodyPr wrap="none" anchor="ctr">
              <a:prstTxWarp prst="textNoShape">
                <a:avLst/>
              </a:prstTxWarp>
            </a:bodyPr>
            <a:lstStyle/>
            <a:p>
              <a:endParaRPr lang="en-US"/>
            </a:p>
          </p:txBody>
        </p:sp>
      </p:grpSp>
      <p:sp>
        <p:nvSpPr>
          <p:cNvPr id="65583" name="Text Box 69"/>
          <p:cNvSpPr txBox="1">
            <a:spLocks noChangeArrowheads="1"/>
          </p:cNvSpPr>
          <p:nvPr/>
        </p:nvSpPr>
        <p:spPr bwMode="auto">
          <a:xfrm>
            <a:off x="6959600" y="5603875"/>
            <a:ext cx="373063" cy="457200"/>
          </a:xfrm>
          <a:prstGeom prst="rect">
            <a:avLst/>
          </a:prstGeom>
          <a:noFill/>
          <a:ln w="9525">
            <a:noFill/>
            <a:miter lim="800000"/>
            <a:headEnd/>
            <a:tailEnd/>
          </a:ln>
        </p:spPr>
        <p:txBody>
          <a:bodyPr wrap="none">
            <a:prstTxWarp prst="textNoShape">
              <a:avLst/>
            </a:prstTxWarp>
            <a:spAutoFit/>
          </a:bodyPr>
          <a:lstStyle/>
          <a:p>
            <a:r>
              <a:rPr lang="en-US" b="1">
                <a:solidFill>
                  <a:srgbClr val="800040"/>
                </a:solidFill>
                <a:latin typeface="Comic Sans MS" charset="0"/>
              </a:rPr>
              <a:t>C</a:t>
            </a:r>
            <a:endParaRPr lang="en-US">
              <a:solidFill>
                <a:srgbClr val="0000FF"/>
              </a:solidFill>
              <a:latin typeface="Times New Roman" charset="0"/>
            </a:endParaRPr>
          </a:p>
        </p:txBody>
      </p:sp>
      <p:sp>
        <p:nvSpPr>
          <p:cNvPr id="65584" name="Rectangle 70"/>
          <p:cNvSpPr>
            <a:spLocks noChangeArrowheads="1"/>
          </p:cNvSpPr>
          <p:nvPr/>
        </p:nvSpPr>
        <p:spPr bwMode="auto">
          <a:xfrm>
            <a:off x="5003800" y="1493019"/>
            <a:ext cx="4140200" cy="3014662"/>
          </a:xfrm>
          <a:prstGeom prst="rect">
            <a:avLst/>
          </a:prstGeom>
          <a:noFill/>
          <a:ln w="9525">
            <a:noFill/>
            <a:miter lim="800000"/>
            <a:headEnd/>
            <a:tailEnd/>
          </a:ln>
        </p:spPr>
        <p:txBody>
          <a:bodyPr>
            <a:prstTxWarp prst="textNoShape">
              <a:avLst/>
            </a:prstTxWarp>
          </a:bodyPr>
          <a:lstStyle/>
          <a:p>
            <a:pPr>
              <a:lnSpc>
                <a:spcPct val="90000"/>
              </a:lnSpc>
            </a:pPr>
            <a:r>
              <a:rPr lang="en-US"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Transmission</a:t>
            </a:r>
            <a:r>
              <a:rPr lang="en-US" sz="28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p>
          <a:p>
            <a:pPr lvl="1">
              <a:lnSpc>
                <a:spcPct val="90000"/>
              </a:lnSpc>
            </a:pPr>
            <a:r>
              <a:rPr lang="en-US" dirty="0">
                <a:latin typeface="Helvetica Neue" panose="02000503000000020004" pitchFamily="2" charset="0"/>
                <a:ea typeface="Helvetica Neue" panose="02000503000000020004" pitchFamily="2" charset="0"/>
                <a:cs typeface="Helvetica Neue" panose="02000503000000020004" pitchFamily="2" charset="0"/>
              </a:rPr>
              <a:t>R = link bandwidth (bps)</a:t>
            </a:r>
          </a:p>
          <a:p>
            <a:pPr lvl="1">
              <a:lnSpc>
                <a:spcPct val="90000"/>
              </a:lnSpc>
            </a:pPr>
            <a:r>
              <a:rPr lang="en-US" dirty="0">
                <a:latin typeface="Helvetica Neue" panose="02000503000000020004" pitchFamily="2" charset="0"/>
                <a:ea typeface="Helvetica Neue" panose="02000503000000020004" pitchFamily="2" charset="0"/>
                <a:cs typeface="Helvetica Neue" panose="02000503000000020004" pitchFamily="2" charset="0"/>
              </a:rPr>
              <a:t>L = packet length (bits)</a:t>
            </a:r>
          </a:p>
          <a:p>
            <a:pPr>
              <a:lnSpc>
                <a:spcPct val="110000"/>
              </a:lnSpc>
              <a:spcBef>
                <a:spcPts val="1200"/>
              </a:spcBef>
            </a:pPr>
            <a:r>
              <a:rPr lang="en-US" dirty="0">
                <a:solidFill>
                  <a:srgbClr val="3A1FFF"/>
                </a:solidFill>
                <a:latin typeface="Helvetica Neue" panose="02000503000000020004" pitchFamily="2" charset="0"/>
                <a:ea typeface="Helvetica Neue" panose="02000503000000020004" pitchFamily="2" charset="0"/>
                <a:cs typeface="Helvetica Neue" panose="02000503000000020004" pitchFamily="2" charset="0"/>
              </a:rPr>
              <a:t>Propagation</a:t>
            </a:r>
          </a:p>
          <a:p>
            <a:pPr lvl="1">
              <a:lnSpc>
                <a:spcPct val="90000"/>
              </a:lnSpc>
            </a:pPr>
            <a:r>
              <a:rPr lang="en-US" dirty="0">
                <a:latin typeface="Helvetica Neue" panose="02000503000000020004" pitchFamily="2" charset="0"/>
                <a:ea typeface="Helvetica Neue" panose="02000503000000020004" pitchFamily="2" charset="0"/>
                <a:cs typeface="Helvetica Neue" panose="02000503000000020004" pitchFamily="2" charset="0"/>
              </a:rPr>
              <a:t>d = length of physical link</a:t>
            </a:r>
          </a:p>
          <a:p>
            <a:pPr lvl="1">
              <a:lnSpc>
                <a:spcPct val="90000"/>
              </a:lnSpc>
            </a:pPr>
            <a:r>
              <a:rPr lang="en-US" dirty="0">
                <a:latin typeface="Helvetica Neue" panose="02000503000000020004" pitchFamily="2" charset="0"/>
                <a:ea typeface="Helvetica Neue" panose="02000503000000020004" pitchFamily="2" charset="0"/>
                <a:cs typeface="Helvetica Neue" panose="02000503000000020004" pitchFamily="2" charset="0"/>
              </a:rPr>
              <a:t>s = propagation speed in medium (~</a:t>
            </a:r>
            <a:r>
              <a:rPr lang="en-US" dirty="0" err="1">
                <a:latin typeface="Helvetica Neue" panose="02000503000000020004" pitchFamily="2" charset="0"/>
                <a:ea typeface="Helvetica Neue" panose="02000503000000020004" pitchFamily="2" charset="0"/>
                <a:cs typeface="Helvetica Neue" panose="02000503000000020004" pitchFamily="2" charset="0"/>
              </a:rPr>
              <a:t>2x10</a:t>
            </a:r>
            <a:r>
              <a:rPr lang="en-US" baseline="30000" dirty="0" err="1">
                <a:latin typeface="Helvetica Neue" panose="02000503000000020004" pitchFamily="2" charset="0"/>
                <a:ea typeface="Helvetica Neue" panose="02000503000000020004" pitchFamily="2" charset="0"/>
                <a:cs typeface="Helvetica Neue" panose="02000503000000020004" pitchFamily="2" charset="0"/>
              </a:rPr>
              <a:t>8</a:t>
            </a:r>
            <a:r>
              <a:rPr lang="en-US" dirty="0">
                <a:latin typeface="Helvetica Neue" panose="02000503000000020004" pitchFamily="2" charset="0"/>
                <a:ea typeface="Helvetica Neue" panose="02000503000000020004" pitchFamily="2" charset="0"/>
                <a:cs typeface="Helvetica Neue" panose="02000503000000020004" pitchFamily="2" charset="0"/>
              </a:rPr>
              <a:t> m/sec)</a:t>
            </a:r>
          </a:p>
        </p:txBody>
      </p:sp>
      <p:sp>
        <p:nvSpPr>
          <p:cNvPr id="65585" name="Text Box 71"/>
          <p:cNvSpPr txBox="1">
            <a:spLocks noChangeArrowheads="1"/>
          </p:cNvSpPr>
          <p:nvPr/>
        </p:nvSpPr>
        <p:spPr bwMode="auto">
          <a:xfrm>
            <a:off x="6905420" y="1465416"/>
            <a:ext cx="2004075" cy="461665"/>
          </a:xfrm>
          <a:prstGeom prst="rect">
            <a:avLst/>
          </a:prstGeom>
          <a:noFill/>
          <a:ln w="9525">
            <a:noFill/>
            <a:miter lim="800000"/>
            <a:headEnd/>
            <a:tailEnd/>
          </a:ln>
        </p:spPr>
        <p:txBody>
          <a:bodyPr wrap="none">
            <a:prstTxWarp prst="textNoShape">
              <a:avLst/>
            </a:prstTxWarp>
            <a:spAutoFit/>
          </a:bodyPr>
          <a:lstStyle/>
          <a:p>
            <a:r>
              <a:rPr lang="en-US" dirty="0">
                <a:latin typeface="Times New Roman" panose="02020603050405020304" pitchFamily="18" charset="0"/>
                <a:ea typeface="Helvetica Neue" panose="02000503000000020004" pitchFamily="2" charset="0"/>
                <a:cs typeface="Times New Roman" panose="02020603050405020304" pitchFamily="18" charset="0"/>
              </a:rPr>
              <a:t>= Length / rate</a:t>
            </a:r>
          </a:p>
        </p:txBody>
      </p:sp>
      <p:sp>
        <p:nvSpPr>
          <p:cNvPr id="65586" name="Text Box 72"/>
          <p:cNvSpPr txBox="1">
            <a:spLocks noChangeArrowheads="1"/>
          </p:cNvSpPr>
          <p:nvPr/>
        </p:nvSpPr>
        <p:spPr bwMode="auto">
          <a:xfrm>
            <a:off x="6694591" y="2698802"/>
            <a:ext cx="1919115" cy="461665"/>
          </a:xfrm>
          <a:prstGeom prst="rect">
            <a:avLst/>
          </a:prstGeom>
          <a:noFill/>
          <a:ln w="9525">
            <a:noFill/>
            <a:miter lim="800000"/>
            <a:headEnd/>
            <a:tailEnd/>
          </a:ln>
        </p:spPr>
        <p:txBody>
          <a:bodyPr wrap="none">
            <a:prstTxWarp prst="textNoShape">
              <a:avLst/>
            </a:prstTxWarp>
            <a:spAutoFit/>
          </a:bodyPr>
          <a:lstStyle/>
          <a:p>
            <a:r>
              <a:rPr lang="en-US" dirty="0">
                <a:latin typeface="+mn-lt"/>
                <a:ea typeface="Helvetica Neue" panose="02000503000000020004" pitchFamily="2" charset="0"/>
                <a:cs typeface="Helvetica Neue" panose="02000503000000020004" pitchFamily="2" charset="0"/>
              </a:rPr>
              <a:t>= distance/sec</a:t>
            </a:r>
          </a:p>
        </p:txBody>
      </p:sp>
      <p:sp>
        <p:nvSpPr>
          <p:cNvPr id="65587" name="Text Box 73"/>
          <p:cNvSpPr txBox="1">
            <a:spLocks noChangeArrowheads="1"/>
          </p:cNvSpPr>
          <p:nvPr/>
        </p:nvSpPr>
        <p:spPr bwMode="auto">
          <a:xfrm>
            <a:off x="1657739" y="2855381"/>
            <a:ext cx="2751138" cy="1098762"/>
          </a:xfrm>
          <a:prstGeom prst="rect">
            <a:avLst/>
          </a:prstGeom>
          <a:noFill/>
          <a:ln w="9525">
            <a:noFill/>
            <a:miter lim="800000"/>
            <a:headEnd/>
            <a:tailEnd/>
          </a:ln>
        </p:spPr>
        <p:txBody>
          <a:bodyPr>
            <a:prstTxWarp prst="textNoShape">
              <a:avLst/>
            </a:prstTxWarp>
            <a:spAutoFit/>
          </a:bodyPr>
          <a:lstStyle/>
          <a:p>
            <a:pPr>
              <a:lnSpc>
                <a:spcPct val="90000"/>
              </a:lnSpc>
            </a:pPr>
            <a:r>
              <a:rPr lang="en-US" dirty="0">
                <a:latin typeface="Times" charset="0"/>
              </a:rPr>
              <a:t>= #packets in queue X transmission time of each packet</a:t>
            </a:r>
          </a:p>
        </p:txBody>
      </p:sp>
      <p:sp>
        <p:nvSpPr>
          <p:cNvPr id="65588" name="Rectangle 53"/>
          <p:cNvSpPr>
            <a:spLocks noChangeArrowheads="1"/>
          </p:cNvSpPr>
          <p:nvPr/>
        </p:nvSpPr>
        <p:spPr bwMode="auto">
          <a:xfrm>
            <a:off x="2522538" y="5418138"/>
            <a:ext cx="965200" cy="211137"/>
          </a:xfrm>
          <a:prstGeom prst="rect">
            <a:avLst/>
          </a:prstGeom>
          <a:noFill/>
          <a:ln w="9525">
            <a:solidFill>
              <a:srgbClr val="FFFF00"/>
            </a:solidFill>
            <a:miter lim="800000"/>
            <a:headEnd/>
            <a:tailEnd/>
          </a:ln>
        </p:spPr>
        <p:txBody>
          <a:bodyPr wrap="none" anchor="ctr">
            <a:prstTxWarp prst="textNoShape">
              <a:avLst/>
            </a:prstTxWarp>
          </a:bodyPr>
          <a:lstStyle/>
          <a:p>
            <a:endParaRPr lang="en-US"/>
          </a:p>
        </p:txBody>
      </p:sp>
      <p:sp>
        <p:nvSpPr>
          <p:cNvPr id="2" name="Rectangle 1">
            <a:extLst>
              <a:ext uri="{FF2B5EF4-FFF2-40B4-BE49-F238E27FC236}">
                <a16:creationId xmlns:a16="http://schemas.microsoft.com/office/drawing/2014/main" id="{4C16093B-3FB4-C490-9961-D7D5748DFF62}"/>
              </a:ext>
            </a:extLst>
          </p:cNvPr>
          <p:cNvSpPr/>
          <p:nvPr/>
        </p:nvSpPr>
        <p:spPr bwMode="auto">
          <a:xfrm>
            <a:off x="160866" y="1600199"/>
            <a:ext cx="3750734" cy="1143000"/>
          </a:xfrm>
          <a:prstGeom prst="rect">
            <a:avLst/>
          </a:prstGeom>
          <a:solidFill>
            <a:schemeClr val="bg1">
              <a:alpha val="81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3" name="Footer Placeholder 4">
            <a:extLst>
              <a:ext uri="{FF2B5EF4-FFF2-40B4-BE49-F238E27FC236}">
                <a16:creationId xmlns:a16="http://schemas.microsoft.com/office/drawing/2014/main" id="{A8D992EB-B89E-9287-6D78-08EAF5E3C5CB}"/>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Tree>
    <p:extLst>
      <p:ext uri="{BB962C8B-B14F-4D97-AF65-F5344CB8AC3E}">
        <p14:creationId xmlns:p14="http://schemas.microsoft.com/office/powerpoint/2010/main" val="60308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8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8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5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58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58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58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5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541">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5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85" grpId="0"/>
      <p:bldP spid="65586" grpId="0"/>
      <p:bldP spid="65587"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Rectangle 49"/>
          <p:cNvSpPr>
            <a:spLocks noGrp="1" noChangeArrowheads="1"/>
          </p:cNvSpPr>
          <p:nvPr>
            <p:ph type="title"/>
          </p:nvPr>
        </p:nvSpPr>
        <p:spPr>
          <a:xfrm>
            <a:off x="463550" y="152400"/>
            <a:ext cx="8680450" cy="900113"/>
          </a:xfrm>
        </p:spPr>
        <p:txBody>
          <a:bodyPr/>
          <a:lstStyle/>
          <a:p>
            <a:pPr eaLnBrk="1" hangingPunct="1"/>
            <a:r>
              <a:rPr lang="en-US" dirty="0"/>
              <a:t>Example: calculating one hop delay</a:t>
            </a:r>
          </a:p>
        </p:txBody>
      </p:sp>
      <p:sp>
        <p:nvSpPr>
          <p:cNvPr id="67593" name="Slide Number Placeholder 4"/>
          <p:cNvSpPr>
            <a:spLocks noGrp="1"/>
          </p:cNvSpPr>
          <p:nvPr>
            <p:ph type="sldNum" sz="quarter" idx="12"/>
          </p:nvPr>
        </p:nvSpPr>
        <p:spPr>
          <a:noFill/>
        </p:spPr>
        <p:txBody>
          <a:bodyPr/>
          <a:lstStyle/>
          <a:p>
            <a:fld id="{9B009811-C609-A84E-AE9D-7C0C081897AD}" type="slidenum">
              <a:rPr lang="en-US">
                <a:latin typeface="Helvetica Neue" charset="0"/>
                <a:ea typeface="ＭＳ Ｐゴシック" charset="-128"/>
                <a:cs typeface="ＭＳ Ｐゴシック" charset="-128"/>
              </a:rPr>
              <a:pPr/>
              <a:t>28</a:t>
            </a:fld>
            <a:endParaRPr lang="en-US">
              <a:latin typeface="Helvetica Neue" charset="0"/>
              <a:ea typeface="ＭＳ Ｐゴシック" charset="-128"/>
              <a:cs typeface="ＭＳ Ｐゴシック" charset="-128"/>
            </a:endParaRPr>
          </a:p>
        </p:txBody>
      </p:sp>
      <p:sp>
        <p:nvSpPr>
          <p:cNvPr id="67594" name="Rectangle 2"/>
          <p:cNvSpPr>
            <a:spLocks noChangeArrowheads="1"/>
          </p:cNvSpPr>
          <p:nvPr/>
        </p:nvSpPr>
        <p:spPr bwMode="auto">
          <a:xfrm>
            <a:off x="298450" y="1244600"/>
            <a:ext cx="4711700" cy="1724025"/>
          </a:xfrm>
          <a:prstGeom prst="rect">
            <a:avLst/>
          </a:prstGeom>
          <a:noFill/>
          <a:ln w="12700">
            <a:noFill/>
            <a:miter lim="800000"/>
            <a:headEnd/>
            <a:tailEnd/>
          </a:ln>
        </p:spPr>
        <p:txBody>
          <a:bodyPr lIns="90488" tIns="44450" rIns="90488" bIns="44450">
            <a:prstTxWarp prst="textNoShape">
              <a:avLst/>
            </a:prstTxWarp>
          </a:bodyPr>
          <a:lstStyle/>
          <a:p>
            <a:pPr marL="342900" indent="-342900">
              <a:spcBef>
                <a:spcPct val="70000"/>
              </a:spcBef>
              <a:buClr>
                <a:schemeClr val="accent2"/>
              </a:buClr>
              <a:buSzPct val="85000"/>
              <a:buFont typeface="ZapfDingbats" pitchFamily="82" charset="2"/>
              <a:buNone/>
            </a:pPr>
            <a:r>
              <a:rPr lang="en-US" sz="2800" dirty="0">
                <a:latin typeface="Comic Sans MS" charset="0"/>
              </a:rPr>
              <a:t>total delay </a:t>
            </a:r>
            <a:r>
              <a:rPr lang="en-US" b="1" dirty="0">
                <a:latin typeface="Times New Roman" charset="0"/>
              </a:rPr>
              <a:t>(A</a:t>
            </a:r>
            <a:r>
              <a:rPr lang="en-US" b="1" dirty="0">
                <a:latin typeface="Times New Roman" charset="0"/>
                <a:sym typeface="Symbol" charset="2"/>
              </a:rPr>
              <a:t>B)</a:t>
            </a:r>
            <a:r>
              <a:rPr lang="en-US" sz="2800" dirty="0">
                <a:latin typeface="Comic Sans MS" charset="0"/>
              </a:rPr>
              <a:t> = ? </a:t>
            </a:r>
          </a:p>
          <a:p>
            <a:pPr marL="342900" indent="-342900">
              <a:spcBef>
                <a:spcPct val="70000"/>
              </a:spcBef>
              <a:buClr>
                <a:schemeClr val="accent2"/>
              </a:buClr>
              <a:buSzPct val="85000"/>
              <a:buFont typeface="Wingdings" charset="2"/>
              <a:buChar char="v"/>
            </a:pPr>
            <a:r>
              <a:rPr lang="en-US" sz="2800" dirty="0">
                <a:latin typeface="Comic Sans MS" charset="0"/>
              </a:rPr>
              <a:t>Queuing delay = ? </a:t>
            </a:r>
          </a:p>
          <a:p>
            <a:pPr marL="342900" indent="-342900">
              <a:spcBef>
                <a:spcPct val="70000"/>
              </a:spcBef>
              <a:buClr>
                <a:schemeClr val="accent2"/>
              </a:buClr>
              <a:buSzPct val="85000"/>
              <a:buFont typeface="Wingdings" charset="2"/>
              <a:buChar char="v"/>
            </a:pPr>
            <a:r>
              <a:rPr lang="en-US" sz="2800" dirty="0">
                <a:latin typeface="Comic Sans MS" charset="0"/>
              </a:rPr>
              <a:t>transmission delay = ?</a:t>
            </a:r>
          </a:p>
          <a:p>
            <a:pPr marL="342900" indent="-342900">
              <a:lnSpc>
                <a:spcPct val="120000"/>
              </a:lnSpc>
              <a:spcBef>
                <a:spcPct val="70000"/>
              </a:spcBef>
              <a:buClr>
                <a:schemeClr val="accent2"/>
              </a:buClr>
              <a:buSzPct val="85000"/>
              <a:buFont typeface="Wingdings" charset="2"/>
              <a:buChar char="v"/>
            </a:pPr>
            <a:r>
              <a:rPr lang="en-US" sz="2800" dirty="0">
                <a:latin typeface="Comic Sans MS" charset="0"/>
              </a:rPr>
              <a:t>Propagation delay = ?</a:t>
            </a:r>
          </a:p>
        </p:txBody>
      </p:sp>
      <p:sp>
        <p:nvSpPr>
          <p:cNvPr id="67595" name="Freeform 3"/>
          <p:cNvSpPr>
            <a:spLocks/>
          </p:cNvSpPr>
          <p:nvPr/>
        </p:nvSpPr>
        <p:spPr bwMode="auto">
          <a:xfrm>
            <a:off x="7916863" y="4678363"/>
            <a:ext cx="1014412" cy="1035050"/>
          </a:xfrm>
          <a:custGeom>
            <a:avLst/>
            <a:gdLst>
              <a:gd name="T0" fmla="*/ 0 w 497"/>
              <a:gd name="T1" fmla="*/ 0 h 421"/>
              <a:gd name="T2" fmla="*/ 1014412 w 497"/>
              <a:gd name="T3" fmla="*/ 7376 h 421"/>
              <a:gd name="T4" fmla="*/ 1014412 w 497"/>
              <a:gd name="T5" fmla="*/ 1035050 h 421"/>
              <a:gd name="T6" fmla="*/ 6123 w 497"/>
              <a:gd name="T7" fmla="*/ 1035050 h 421"/>
              <a:gd name="T8" fmla="*/ 6123 w 497"/>
              <a:gd name="T9" fmla="*/ 7376 h 421"/>
              <a:gd name="T10" fmla="*/ 6123 w 497"/>
              <a:gd name="T11" fmla="*/ 7376 h 421"/>
              <a:gd name="T12" fmla="*/ 0 60000 65536"/>
              <a:gd name="T13" fmla="*/ 0 60000 65536"/>
              <a:gd name="T14" fmla="*/ 0 60000 65536"/>
              <a:gd name="T15" fmla="*/ 0 60000 65536"/>
              <a:gd name="T16" fmla="*/ 0 60000 65536"/>
              <a:gd name="T17" fmla="*/ 0 60000 65536"/>
              <a:gd name="T18" fmla="*/ 0 w 497"/>
              <a:gd name="T19" fmla="*/ 0 h 421"/>
              <a:gd name="T20" fmla="*/ 497 w 497"/>
              <a:gd name="T21" fmla="*/ 421 h 421"/>
            </a:gdLst>
            <a:ahLst/>
            <a:cxnLst>
              <a:cxn ang="T12">
                <a:pos x="T0" y="T1"/>
              </a:cxn>
              <a:cxn ang="T13">
                <a:pos x="T2" y="T3"/>
              </a:cxn>
              <a:cxn ang="T14">
                <a:pos x="T4" y="T5"/>
              </a:cxn>
              <a:cxn ang="T15">
                <a:pos x="T6" y="T7"/>
              </a:cxn>
              <a:cxn ang="T16">
                <a:pos x="T8" y="T9"/>
              </a:cxn>
              <a:cxn ang="T17">
                <a:pos x="T10" y="T11"/>
              </a:cxn>
            </a:cxnLst>
            <a:rect l="T18" t="T19" r="T20" b="T21"/>
            <a:pathLst>
              <a:path w="497" h="421">
                <a:moveTo>
                  <a:pt x="0" y="0"/>
                </a:moveTo>
                <a:lnTo>
                  <a:pt x="497" y="3"/>
                </a:lnTo>
                <a:lnTo>
                  <a:pt x="497" y="421"/>
                </a:lnTo>
                <a:lnTo>
                  <a:pt x="3" y="421"/>
                </a:lnTo>
                <a:lnTo>
                  <a:pt x="3" y="3"/>
                </a:lnTo>
              </a:path>
            </a:pathLst>
          </a:custGeom>
          <a:noFill/>
          <a:ln w="57150">
            <a:solidFill>
              <a:srgbClr val="000000"/>
            </a:solidFill>
            <a:round/>
            <a:headEnd/>
            <a:tailEnd/>
          </a:ln>
        </p:spPr>
        <p:txBody>
          <a:bodyPr>
            <a:prstTxWarp prst="textNoShape">
              <a:avLst/>
            </a:prstTxWarp>
          </a:bodyPr>
          <a:lstStyle/>
          <a:p>
            <a:endParaRPr lang="en-US"/>
          </a:p>
        </p:txBody>
      </p:sp>
      <p:sp>
        <p:nvSpPr>
          <p:cNvPr id="67596" name="Freeform 4"/>
          <p:cNvSpPr>
            <a:spLocks/>
          </p:cNvSpPr>
          <p:nvPr/>
        </p:nvSpPr>
        <p:spPr bwMode="auto">
          <a:xfrm>
            <a:off x="4565650" y="4673600"/>
            <a:ext cx="1014413" cy="1035050"/>
          </a:xfrm>
          <a:custGeom>
            <a:avLst/>
            <a:gdLst>
              <a:gd name="T0" fmla="*/ 0 w 497"/>
              <a:gd name="T1" fmla="*/ 0 h 421"/>
              <a:gd name="T2" fmla="*/ 1014413 w 497"/>
              <a:gd name="T3" fmla="*/ 7376 h 421"/>
              <a:gd name="T4" fmla="*/ 1014413 w 497"/>
              <a:gd name="T5" fmla="*/ 1035050 h 421"/>
              <a:gd name="T6" fmla="*/ 6123 w 497"/>
              <a:gd name="T7" fmla="*/ 1035050 h 421"/>
              <a:gd name="T8" fmla="*/ 6123 w 497"/>
              <a:gd name="T9" fmla="*/ 7376 h 421"/>
              <a:gd name="T10" fmla="*/ 6123 w 497"/>
              <a:gd name="T11" fmla="*/ 7376 h 421"/>
              <a:gd name="T12" fmla="*/ 0 60000 65536"/>
              <a:gd name="T13" fmla="*/ 0 60000 65536"/>
              <a:gd name="T14" fmla="*/ 0 60000 65536"/>
              <a:gd name="T15" fmla="*/ 0 60000 65536"/>
              <a:gd name="T16" fmla="*/ 0 60000 65536"/>
              <a:gd name="T17" fmla="*/ 0 60000 65536"/>
              <a:gd name="T18" fmla="*/ 0 w 497"/>
              <a:gd name="T19" fmla="*/ 0 h 421"/>
              <a:gd name="T20" fmla="*/ 497 w 497"/>
              <a:gd name="T21" fmla="*/ 421 h 421"/>
            </a:gdLst>
            <a:ahLst/>
            <a:cxnLst>
              <a:cxn ang="T12">
                <a:pos x="T0" y="T1"/>
              </a:cxn>
              <a:cxn ang="T13">
                <a:pos x="T2" y="T3"/>
              </a:cxn>
              <a:cxn ang="T14">
                <a:pos x="T4" y="T5"/>
              </a:cxn>
              <a:cxn ang="T15">
                <a:pos x="T6" y="T7"/>
              </a:cxn>
              <a:cxn ang="T16">
                <a:pos x="T8" y="T9"/>
              </a:cxn>
              <a:cxn ang="T17">
                <a:pos x="T10" y="T11"/>
              </a:cxn>
            </a:cxnLst>
            <a:rect l="T18" t="T19" r="T20" b="T21"/>
            <a:pathLst>
              <a:path w="497" h="421">
                <a:moveTo>
                  <a:pt x="0" y="0"/>
                </a:moveTo>
                <a:lnTo>
                  <a:pt x="497" y="3"/>
                </a:lnTo>
                <a:lnTo>
                  <a:pt x="497" y="421"/>
                </a:lnTo>
                <a:lnTo>
                  <a:pt x="3" y="421"/>
                </a:lnTo>
                <a:lnTo>
                  <a:pt x="3" y="3"/>
                </a:lnTo>
              </a:path>
            </a:pathLst>
          </a:custGeom>
          <a:noFill/>
          <a:ln w="57150">
            <a:solidFill>
              <a:srgbClr val="000000"/>
            </a:solidFill>
            <a:round/>
            <a:headEnd/>
            <a:tailEnd/>
          </a:ln>
        </p:spPr>
        <p:txBody>
          <a:bodyPr>
            <a:prstTxWarp prst="textNoShape">
              <a:avLst/>
            </a:prstTxWarp>
          </a:bodyPr>
          <a:lstStyle/>
          <a:p>
            <a:endParaRPr lang="en-US"/>
          </a:p>
        </p:txBody>
      </p:sp>
      <p:sp>
        <p:nvSpPr>
          <p:cNvPr id="67597" name="Text Box 5"/>
          <p:cNvSpPr txBox="1">
            <a:spLocks noChangeArrowheads="1"/>
          </p:cNvSpPr>
          <p:nvPr/>
        </p:nvSpPr>
        <p:spPr bwMode="auto">
          <a:xfrm>
            <a:off x="4495800" y="5721350"/>
            <a:ext cx="1271588" cy="427038"/>
          </a:xfrm>
          <a:prstGeom prst="rect">
            <a:avLst/>
          </a:prstGeom>
          <a:noFill/>
          <a:ln w="12700">
            <a:noFill/>
            <a:miter lim="800000"/>
            <a:headEnd/>
            <a:tailEnd/>
          </a:ln>
        </p:spPr>
        <p:txBody>
          <a:bodyPr wrap="none" anchor="ctr">
            <a:prstTxWarp prst="textNoShape">
              <a:avLst/>
            </a:prstTxWarp>
            <a:spAutoFit/>
          </a:bodyPr>
          <a:lstStyle/>
          <a:p>
            <a:pPr algn="ctr"/>
            <a:r>
              <a:rPr lang="en-US" sz="2200">
                <a:solidFill>
                  <a:srgbClr val="000000"/>
                </a:solidFill>
              </a:rPr>
              <a:t>Switch A</a:t>
            </a:r>
          </a:p>
        </p:txBody>
      </p:sp>
      <p:sp>
        <p:nvSpPr>
          <p:cNvPr id="67598" name="Freeform 6"/>
          <p:cNvSpPr>
            <a:spLocks/>
          </p:cNvSpPr>
          <p:nvPr/>
        </p:nvSpPr>
        <p:spPr bwMode="auto">
          <a:xfrm>
            <a:off x="6127750" y="5024438"/>
            <a:ext cx="127000" cy="338137"/>
          </a:xfrm>
          <a:custGeom>
            <a:avLst/>
            <a:gdLst>
              <a:gd name="T0" fmla="*/ 0 w 80"/>
              <a:gd name="T1" fmla="*/ 0 h 213"/>
              <a:gd name="T2" fmla="*/ 127000 w 80"/>
              <a:gd name="T3" fmla="*/ 0 h 213"/>
              <a:gd name="T4" fmla="*/ 127000 w 80"/>
              <a:gd name="T5" fmla="*/ 338137 h 213"/>
              <a:gd name="T6" fmla="*/ 0 w 80"/>
              <a:gd name="T7" fmla="*/ 338137 h 213"/>
              <a:gd name="T8" fmla="*/ 0 w 80"/>
              <a:gd name="T9" fmla="*/ 0 h 213"/>
              <a:gd name="T10" fmla="*/ 0 w 80"/>
              <a:gd name="T11" fmla="*/ 0 h 213"/>
              <a:gd name="T12" fmla="*/ 0 60000 65536"/>
              <a:gd name="T13" fmla="*/ 0 60000 65536"/>
              <a:gd name="T14" fmla="*/ 0 60000 65536"/>
              <a:gd name="T15" fmla="*/ 0 60000 65536"/>
              <a:gd name="T16" fmla="*/ 0 60000 65536"/>
              <a:gd name="T17" fmla="*/ 0 60000 65536"/>
              <a:gd name="T18" fmla="*/ 0 w 80"/>
              <a:gd name="T19" fmla="*/ 0 h 213"/>
              <a:gd name="T20" fmla="*/ 80 w 8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0" h="213">
                <a:moveTo>
                  <a:pt x="0" y="0"/>
                </a:moveTo>
                <a:lnTo>
                  <a:pt x="80" y="0"/>
                </a:lnTo>
                <a:lnTo>
                  <a:pt x="80" y="213"/>
                </a:lnTo>
                <a:lnTo>
                  <a:pt x="0" y="213"/>
                </a:lnTo>
                <a:lnTo>
                  <a:pt x="0" y="0"/>
                </a:lnTo>
              </a:path>
            </a:pathLst>
          </a:custGeom>
          <a:noFill/>
          <a:ln w="12700">
            <a:solidFill>
              <a:schemeClr val="tx1"/>
            </a:solidFill>
            <a:round/>
            <a:headEnd/>
            <a:tailEnd/>
          </a:ln>
        </p:spPr>
        <p:txBody>
          <a:bodyPr>
            <a:prstTxWarp prst="textNoShape">
              <a:avLst/>
            </a:prstTxWarp>
          </a:bodyPr>
          <a:lstStyle/>
          <a:p>
            <a:endParaRPr lang="en-US"/>
          </a:p>
        </p:txBody>
      </p:sp>
      <p:sp>
        <p:nvSpPr>
          <p:cNvPr id="67599" name="Freeform 7"/>
          <p:cNvSpPr>
            <a:spLocks/>
          </p:cNvSpPr>
          <p:nvPr/>
        </p:nvSpPr>
        <p:spPr bwMode="auto">
          <a:xfrm>
            <a:off x="5875338" y="5024438"/>
            <a:ext cx="128587" cy="338137"/>
          </a:xfrm>
          <a:custGeom>
            <a:avLst/>
            <a:gdLst>
              <a:gd name="T0" fmla="*/ 0 w 81"/>
              <a:gd name="T1" fmla="*/ 0 h 213"/>
              <a:gd name="T2" fmla="*/ 128587 w 81"/>
              <a:gd name="T3" fmla="*/ 0 h 213"/>
              <a:gd name="T4" fmla="*/ 128587 w 81"/>
              <a:gd name="T5" fmla="*/ 338137 h 213"/>
              <a:gd name="T6" fmla="*/ 4762 w 81"/>
              <a:gd name="T7" fmla="*/ 338137 h 213"/>
              <a:gd name="T8" fmla="*/ 4762 w 81"/>
              <a:gd name="T9" fmla="*/ 0 h 213"/>
              <a:gd name="T10" fmla="*/ 4762 w 81"/>
              <a:gd name="T11" fmla="*/ 0 h 213"/>
              <a:gd name="T12" fmla="*/ 0 w 81"/>
              <a:gd name="T13" fmla="*/ 0 h 213"/>
              <a:gd name="T14" fmla="*/ 0 60000 65536"/>
              <a:gd name="T15" fmla="*/ 0 60000 65536"/>
              <a:gd name="T16" fmla="*/ 0 60000 65536"/>
              <a:gd name="T17" fmla="*/ 0 60000 65536"/>
              <a:gd name="T18" fmla="*/ 0 60000 65536"/>
              <a:gd name="T19" fmla="*/ 0 60000 65536"/>
              <a:gd name="T20" fmla="*/ 0 60000 65536"/>
              <a:gd name="T21" fmla="*/ 0 w 81"/>
              <a:gd name="T22" fmla="*/ 0 h 213"/>
              <a:gd name="T23" fmla="*/ 81 w 81"/>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13">
                <a:moveTo>
                  <a:pt x="0" y="0"/>
                </a:moveTo>
                <a:lnTo>
                  <a:pt x="81" y="0"/>
                </a:lnTo>
                <a:lnTo>
                  <a:pt x="81" y="213"/>
                </a:lnTo>
                <a:lnTo>
                  <a:pt x="3" y="213"/>
                </a:lnTo>
                <a:lnTo>
                  <a:pt x="3" y="0"/>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00" name="Freeform 8"/>
          <p:cNvSpPr>
            <a:spLocks/>
          </p:cNvSpPr>
          <p:nvPr/>
        </p:nvSpPr>
        <p:spPr bwMode="auto">
          <a:xfrm>
            <a:off x="5875338" y="5024438"/>
            <a:ext cx="128587" cy="338137"/>
          </a:xfrm>
          <a:custGeom>
            <a:avLst/>
            <a:gdLst>
              <a:gd name="T0" fmla="*/ 0 w 81"/>
              <a:gd name="T1" fmla="*/ 0 h 213"/>
              <a:gd name="T2" fmla="*/ 128587 w 81"/>
              <a:gd name="T3" fmla="*/ 0 h 213"/>
              <a:gd name="T4" fmla="*/ 128587 w 81"/>
              <a:gd name="T5" fmla="*/ 338137 h 213"/>
              <a:gd name="T6" fmla="*/ 4762 w 81"/>
              <a:gd name="T7" fmla="*/ 338137 h 213"/>
              <a:gd name="T8" fmla="*/ 4762 w 81"/>
              <a:gd name="T9" fmla="*/ 0 h 213"/>
              <a:gd name="T10" fmla="*/ 4762 w 81"/>
              <a:gd name="T11" fmla="*/ 0 h 213"/>
              <a:gd name="T12" fmla="*/ 0 60000 65536"/>
              <a:gd name="T13" fmla="*/ 0 60000 65536"/>
              <a:gd name="T14" fmla="*/ 0 60000 65536"/>
              <a:gd name="T15" fmla="*/ 0 60000 65536"/>
              <a:gd name="T16" fmla="*/ 0 60000 65536"/>
              <a:gd name="T17" fmla="*/ 0 60000 65536"/>
              <a:gd name="T18" fmla="*/ 0 w 81"/>
              <a:gd name="T19" fmla="*/ 0 h 213"/>
              <a:gd name="T20" fmla="*/ 81 w 81"/>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1" h="213">
                <a:moveTo>
                  <a:pt x="0" y="0"/>
                </a:moveTo>
                <a:lnTo>
                  <a:pt x="81" y="0"/>
                </a:lnTo>
                <a:lnTo>
                  <a:pt x="81" y="213"/>
                </a:lnTo>
                <a:lnTo>
                  <a:pt x="3" y="213"/>
                </a:lnTo>
                <a:lnTo>
                  <a:pt x="3" y="0"/>
                </a:lnTo>
              </a:path>
            </a:pathLst>
          </a:custGeom>
          <a:noFill/>
          <a:ln w="12700">
            <a:solidFill>
              <a:schemeClr val="tx1"/>
            </a:solidFill>
            <a:round/>
            <a:headEnd/>
            <a:tailEnd/>
          </a:ln>
        </p:spPr>
        <p:txBody>
          <a:bodyPr>
            <a:prstTxWarp prst="textNoShape">
              <a:avLst/>
            </a:prstTxWarp>
          </a:bodyPr>
          <a:lstStyle/>
          <a:p>
            <a:endParaRPr lang="en-US"/>
          </a:p>
        </p:txBody>
      </p:sp>
      <p:sp>
        <p:nvSpPr>
          <p:cNvPr id="67601" name="Freeform 9"/>
          <p:cNvSpPr>
            <a:spLocks/>
          </p:cNvSpPr>
          <p:nvPr/>
        </p:nvSpPr>
        <p:spPr bwMode="auto">
          <a:xfrm>
            <a:off x="5875338" y="5024438"/>
            <a:ext cx="128587" cy="338137"/>
          </a:xfrm>
          <a:custGeom>
            <a:avLst/>
            <a:gdLst>
              <a:gd name="T0" fmla="*/ 0 w 81"/>
              <a:gd name="T1" fmla="*/ 0 h 213"/>
              <a:gd name="T2" fmla="*/ 128587 w 81"/>
              <a:gd name="T3" fmla="*/ 0 h 213"/>
              <a:gd name="T4" fmla="*/ 128587 w 81"/>
              <a:gd name="T5" fmla="*/ 338137 h 213"/>
              <a:gd name="T6" fmla="*/ 4762 w 81"/>
              <a:gd name="T7" fmla="*/ 338137 h 213"/>
              <a:gd name="T8" fmla="*/ 4762 w 81"/>
              <a:gd name="T9" fmla="*/ 0 h 213"/>
              <a:gd name="T10" fmla="*/ 4762 w 81"/>
              <a:gd name="T11" fmla="*/ 0 h 213"/>
              <a:gd name="T12" fmla="*/ 0 w 81"/>
              <a:gd name="T13" fmla="*/ 0 h 213"/>
              <a:gd name="T14" fmla="*/ 0 60000 65536"/>
              <a:gd name="T15" fmla="*/ 0 60000 65536"/>
              <a:gd name="T16" fmla="*/ 0 60000 65536"/>
              <a:gd name="T17" fmla="*/ 0 60000 65536"/>
              <a:gd name="T18" fmla="*/ 0 60000 65536"/>
              <a:gd name="T19" fmla="*/ 0 60000 65536"/>
              <a:gd name="T20" fmla="*/ 0 60000 65536"/>
              <a:gd name="T21" fmla="*/ 0 w 81"/>
              <a:gd name="T22" fmla="*/ 0 h 213"/>
              <a:gd name="T23" fmla="*/ 81 w 81"/>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13">
                <a:moveTo>
                  <a:pt x="0" y="0"/>
                </a:moveTo>
                <a:lnTo>
                  <a:pt x="81" y="0"/>
                </a:lnTo>
                <a:lnTo>
                  <a:pt x="81" y="213"/>
                </a:lnTo>
                <a:lnTo>
                  <a:pt x="3" y="213"/>
                </a:lnTo>
                <a:lnTo>
                  <a:pt x="3" y="0"/>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02" name="Freeform 10"/>
          <p:cNvSpPr>
            <a:spLocks/>
          </p:cNvSpPr>
          <p:nvPr/>
        </p:nvSpPr>
        <p:spPr bwMode="auto">
          <a:xfrm>
            <a:off x="5875338" y="5024438"/>
            <a:ext cx="128587" cy="338137"/>
          </a:xfrm>
          <a:custGeom>
            <a:avLst/>
            <a:gdLst>
              <a:gd name="T0" fmla="*/ 0 w 81"/>
              <a:gd name="T1" fmla="*/ 0 h 213"/>
              <a:gd name="T2" fmla="*/ 128587 w 81"/>
              <a:gd name="T3" fmla="*/ 0 h 213"/>
              <a:gd name="T4" fmla="*/ 128587 w 81"/>
              <a:gd name="T5" fmla="*/ 338137 h 213"/>
              <a:gd name="T6" fmla="*/ 4762 w 81"/>
              <a:gd name="T7" fmla="*/ 338137 h 213"/>
              <a:gd name="T8" fmla="*/ 4762 w 81"/>
              <a:gd name="T9" fmla="*/ 0 h 213"/>
              <a:gd name="T10" fmla="*/ 4762 w 81"/>
              <a:gd name="T11" fmla="*/ 0 h 213"/>
              <a:gd name="T12" fmla="*/ 0 60000 65536"/>
              <a:gd name="T13" fmla="*/ 0 60000 65536"/>
              <a:gd name="T14" fmla="*/ 0 60000 65536"/>
              <a:gd name="T15" fmla="*/ 0 60000 65536"/>
              <a:gd name="T16" fmla="*/ 0 60000 65536"/>
              <a:gd name="T17" fmla="*/ 0 60000 65536"/>
              <a:gd name="T18" fmla="*/ 0 w 81"/>
              <a:gd name="T19" fmla="*/ 0 h 213"/>
              <a:gd name="T20" fmla="*/ 81 w 81"/>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1" h="213">
                <a:moveTo>
                  <a:pt x="0" y="0"/>
                </a:moveTo>
                <a:lnTo>
                  <a:pt x="81" y="0"/>
                </a:lnTo>
                <a:lnTo>
                  <a:pt x="81" y="213"/>
                </a:lnTo>
                <a:lnTo>
                  <a:pt x="3" y="213"/>
                </a:lnTo>
                <a:lnTo>
                  <a:pt x="3" y="0"/>
                </a:lnTo>
              </a:path>
            </a:pathLst>
          </a:custGeom>
          <a:noFill/>
          <a:ln w="12700">
            <a:solidFill>
              <a:schemeClr val="tx1"/>
            </a:solidFill>
            <a:round/>
            <a:headEnd/>
            <a:tailEnd/>
          </a:ln>
        </p:spPr>
        <p:txBody>
          <a:bodyPr>
            <a:prstTxWarp prst="textNoShape">
              <a:avLst/>
            </a:prstTxWarp>
          </a:bodyPr>
          <a:lstStyle/>
          <a:p>
            <a:endParaRPr lang="en-US"/>
          </a:p>
        </p:txBody>
      </p:sp>
      <p:sp>
        <p:nvSpPr>
          <p:cNvPr id="67603" name="Freeform 11"/>
          <p:cNvSpPr>
            <a:spLocks/>
          </p:cNvSpPr>
          <p:nvPr/>
        </p:nvSpPr>
        <p:spPr bwMode="auto">
          <a:xfrm>
            <a:off x="6003925" y="5024438"/>
            <a:ext cx="123825" cy="338137"/>
          </a:xfrm>
          <a:custGeom>
            <a:avLst/>
            <a:gdLst>
              <a:gd name="T0" fmla="*/ 0 w 78"/>
              <a:gd name="T1" fmla="*/ 0 h 213"/>
              <a:gd name="T2" fmla="*/ 123825 w 78"/>
              <a:gd name="T3" fmla="*/ 0 h 213"/>
              <a:gd name="T4" fmla="*/ 123825 w 78"/>
              <a:gd name="T5" fmla="*/ 338137 h 213"/>
              <a:gd name="T6" fmla="*/ 0 w 78"/>
              <a:gd name="T7" fmla="*/ 338137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04" name="Freeform 12"/>
          <p:cNvSpPr>
            <a:spLocks/>
          </p:cNvSpPr>
          <p:nvPr/>
        </p:nvSpPr>
        <p:spPr bwMode="auto">
          <a:xfrm>
            <a:off x="6003925" y="5024438"/>
            <a:ext cx="123825" cy="338137"/>
          </a:xfrm>
          <a:custGeom>
            <a:avLst/>
            <a:gdLst>
              <a:gd name="T0" fmla="*/ 0 w 78"/>
              <a:gd name="T1" fmla="*/ 0 h 213"/>
              <a:gd name="T2" fmla="*/ 123825 w 78"/>
              <a:gd name="T3" fmla="*/ 0 h 213"/>
              <a:gd name="T4" fmla="*/ 123825 w 78"/>
              <a:gd name="T5" fmla="*/ 338137 h 213"/>
              <a:gd name="T6" fmla="*/ 0 w 78"/>
              <a:gd name="T7" fmla="*/ 338137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path>
            </a:pathLst>
          </a:custGeom>
          <a:noFill/>
          <a:ln w="12700">
            <a:solidFill>
              <a:schemeClr val="tx1"/>
            </a:solidFill>
            <a:round/>
            <a:headEnd/>
            <a:tailEnd/>
          </a:ln>
        </p:spPr>
        <p:txBody>
          <a:bodyPr>
            <a:prstTxWarp prst="textNoShape">
              <a:avLst/>
            </a:prstTxWarp>
          </a:bodyPr>
          <a:lstStyle/>
          <a:p>
            <a:endParaRPr lang="en-US"/>
          </a:p>
        </p:txBody>
      </p:sp>
      <p:sp>
        <p:nvSpPr>
          <p:cNvPr id="67605" name="Freeform 13"/>
          <p:cNvSpPr>
            <a:spLocks/>
          </p:cNvSpPr>
          <p:nvPr/>
        </p:nvSpPr>
        <p:spPr bwMode="auto">
          <a:xfrm>
            <a:off x="6003925" y="5024438"/>
            <a:ext cx="123825" cy="338137"/>
          </a:xfrm>
          <a:custGeom>
            <a:avLst/>
            <a:gdLst>
              <a:gd name="T0" fmla="*/ 0 w 78"/>
              <a:gd name="T1" fmla="*/ 0 h 213"/>
              <a:gd name="T2" fmla="*/ 123825 w 78"/>
              <a:gd name="T3" fmla="*/ 0 h 213"/>
              <a:gd name="T4" fmla="*/ 123825 w 78"/>
              <a:gd name="T5" fmla="*/ 338137 h 213"/>
              <a:gd name="T6" fmla="*/ 0 w 78"/>
              <a:gd name="T7" fmla="*/ 338137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06" name="Freeform 14"/>
          <p:cNvSpPr>
            <a:spLocks/>
          </p:cNvSpPr>
          <p:nvPr/>
        </p:nvSpPr>
        <p:spPr bwMode="auto">
          <a:xfrm>
            <a:off x="5613400" y="5021263"/>
            <a:ext cx="114300" cy="328612"/>
          </a:xfrm>
          <a:custGeom>
            <a:avLst/>
            <a:gdLst>
              <a:gd name="T0" fmla="*/ 0 w 78"/>
              <a:gd name="T1" fmla="*/ 0 h 213"/>
              <a:gd name="T2" fmla="*/ 114300 w 78"/>
              <a:gd name="T3" fmla="*/ 0 h 213"/>
              <a:gd name="T4" fmla="*/ 114300 w 78"/>
              <a:gd name="T5" fmla="*/ 328612 h 213"/>
              <a:gd name="T6" fmla="*/ 0 w 78"/>
              <a:gd name="T7" fmla="*/ 328612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path>
            </a:pathLst>
          </a:custGeom>
          <a:solidFill>
            <a:schemeClr val="accent1"/>
          </a:solidFill>
          <a:ln w="12700">
            <a:noFill/>
            <a:round/>
            <a:headEnd/>
            <a:tailEnd/>
          </a:ln>
        </p:spPr>
        <p:txBody>
          <a:bodyPr>
            <a:prstTxWarp prst="textNoShape">
              <a:avLst/>
            </a:prstTxWarp>
          </a:bodyPr>
          <a:lstStyle/>
          <a:p>
            <a:endParaRPr lang="en-US"/>
          </a:p>
        </p:txBody>
      </p:sp>
      <p:sp>
        <p:nvSpPr>
          <p:cNvPr id="67607" name="Freeform 15"/>
          <p:cNvSpPr>
            <a:spLocks/>
          </p:cNvSpPr>
          <p:nvPr/>
        </p:nvSpPr>
        <p:spPr bwMode="auto">
          <a:xfrm>
            <a:off x="6251575" y="5024438"/>
            <a:ext cx="127000" cy="338137"/>
          </a:xfrm>
          <a:custGeom>
            <a:avLst/>
            <a:gdLst>
              <a:gd name="T0" fmla="*/ 0 w 80"/>
              <a:gd name="T1" fmla="*/ 0 h 213"/>
              <a:gd name="T2" fmla="*/ 127000 w 80"/>
              <a:gd name="T3" fmla="*/ 0 h 213"/>
              <a:gd name="T4" fmla="*/ 127000 w 80"/>
              <a:gd name="T5" fmla="*/ 338137 h 213"/>
              <a:gd name="T6" fmla="*/ 3175 w 80"/>
              <a:gd name="T7" fmla="*/ 338137 h 213"/>
              <a:gd name="T8" fmla="*/ 3175 w 80"/>
              <a:gd name="T9" fmla="*/ 0 h 213"/>
              <a:gd name="T10" fmla="*/ 3175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08" name="Freeform 16"/>
          <p:cNvSpPr>
            <a:spLocks/>
          </p:cNvSpPr>
          <p:nvPr/>
        </p:nvSpPr>
        <p:spPr bwMode="auto">
          <a:xfrm>
            <a:off x="6251575" y="5024438"/>
            <a:ext cx="127000" cy="338137"/>
          </a:xfrm>
          <a:custGeom>
            <a:avLst/>
            <a:gdLst>
              <a:gd name="T0" fmla="*/ 0 w 80"/>
              <a:gd name="T1" fmla="*/ 0 h 213"/>
              <a:gd name="T2" fmla="*/ 127000 w 80"/>
              <a:gd name="T3" fmla="*/ 0 h 213"/>
              <a:gd name="T4" fmla="*/ 127000 w 80"/>
              <a:gd name="T5" fmla="*/ 338137 h 213"/>
              <a:gd name="T6" fmla="*/ 3175 w 80"/>
              <a:gd name="T7" fmla="*/ 338137 h 213"/>
              <a:gd name="T8" fmla="*/ 3175 w 80"/>
              <a:gd name="T9" fmla="*/ 0 h 213"/>
              <a:gd name="T10" fmla="*/ 3175 w 80"/>
              <a:gd name="T11" fmla="*/ 0 h 213"/>
              <a:gd name="T12" fmla="*/ 0 60000 65536"/>
              <a:gd name="T13" fmla="*/ 0 60000 65536"/>
              <a:gd name="T14" fmla="*/ 0 60000 65536"/>
              <a:gd name="T15" fmla="*/ 0 60000 65536"/>
              <a:gd name="T16" fmla="*/ 0 60000 65536"/>
              <a:gd name="T17" fmla="*/ 0 60000 65536"/>
              <a:gd name="T18" fmla="*/ 0 w 80"/>
              <a:gd name="T19" fmla="*/ 0 h 213"/>
              <a:gd name="T20" fmla="*/ 80 w 8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0" h="213">
                <a:moveTo>
                  <a:pt x="0" y="0"/>
                </a:moveTo>
                <a:lnTo>
                  <a:pt x="80" y="0"/>
                </a:lnTo>
                <a:lnTo>
                  <a:pt x="80" y="213"/>
                </a:lnTo>
                <a:lnTo>
                  <a:pt x="2" y="213"/>
                </a:lnTo>
                <a:lnTo>
                  <a:pt x="2" y="0"/>
                </a:lnTo>
              </a:path>
            </a:pathLst>
          </a:custGeom>
          <a:noFill/>
          <a:ln w="12700">
            <a:solidFill>
              <a:schemeClr val="tx1"/>
            </a:solidFill>
            <a:round/>
            <a:headEnd/>
            <a:tailEnd/>
          </a:ln>
        </p:spPr>
        <p:txBody>
          <a:bodyPr>
            <a:prstTxWarp prst="textNoShape">
              <a:avLst/>
            </a:prstTxWarp>
          </a:bodyPr>
          <a:lstStyle/>
          <a:p>
            <a:endParaRPr lang="en-US"/>
          </a:p>
        </p:txBody>
      </p:sp>
      <p:sp>
        <p:nvSpPr>
          <p:cNvPr id="67609" name="Freeform 17"/>
          <p:cNvSpPr>
            <a:spLocks/>
          </p:cNvSpPr>
          <p:nvPr/>
        </p:nvSpPr>
        <p:spPr bwMode="auto">
          <a:xfrm>
            <a:off x="6251575" y="5024438"/>
            <a:ext cx="127000" cy="338137"/>
          </a:xfrm>
          <a:custGeom>
            <a:avLst/>
            <a:gdLst>
              <a:gd name="T0" fmla="*/ 0 w 80"/>
              <a:gd name="T1" fmla="*/ 0 h 213"/>
              <a:gd name="T2" fmla="*/ 127000 w 80"/>
              <a:gd name="T3" fmla="*/ 0 h 213"/>
              <a:gd name="T4" fmla="*/ 127000 w 80"/>
              <a:gd name="T5" fmla="*/ 338137 h 213"/>
              <a:gd name="T6" fmla="*/ 3175 w 80"/>
              <a:gd name="T7" fmla="*/ 338137 h 213"/>
              <a:gd name="T8" fmla="*/ 3175 w 80"/>
              <a:gd name="T9" fmla="*/ 0 h 213"/>
              <a:gd name="T10" fmla="*/ 3175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10" name="Freeform 18"/>
          <p:cNvSpPr>
            <a:spLocks/>
          </p:cNvSpPr>
          <p:nvPr/>
        </p:nvSpPr>
        <p:spPr bwMode="auto">
          <a:xfrm>
            <a:off x="6124575" y="5027613"/>
            <a:ext cx="127000" cy="338137"/>
          </a:xfrm>
          <a:custGeom>
            <a:avLst/>
            <a:gdLst>
              <a:gd name="T0" fmla="*/ 0 w 80"/>
              <a:gd name="T1" fmla="*/ 0 h 213"/>
              <a:gd name="T2" fmla="*/ 127000 w 80"/>
              <a:gd name="T3" fmla="*/ 0 h 213"/>
              <a:gd name="T4" fmla="*/ 127000 w 80"/>
              <a:gd name="T5" fmla="*/ 338137 h 213"/>
              <a:gd name="T6" fmla="*/ 3175 w 80"/>
              <a:gd name="T7" fmla="*/ 338137 h 213"/>
              <a:gd name="T8" fmla="*/ 3175 w 80"/>
              <a:gd name="T9" fmla="*/ 0 h 213"/>
              <a:gd name="T10" fmla="*/ 3175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11" name="Freeform 19"/>
          <p:cNvSpPr>
            <a:spLocks/>
          </p:cNvSpPr>
          <p:nvPr/>
        </p:nvSpPr>
        <p:spPr bwMode="auto">
          <a:xfrm>
            <a:off x="5735638" y="5026025"/>
            <a:ext cx="131762" cy="338138"/>
          </a:xfrm>
          <a:custGeom>
            <a:avLst/>
            <a:gdLst>
              <a:gd name="T0" fmla="*/ 0 w 80"/>
              <a:gd name="T1" fmla="*/ 0 h 213"/>
              <a:gd name="T2" fmla="*/ 131762 w 80"/>
              <a:gd name="T3" fmla="*/ 0 h 213"/>
              <a:gd name="T4" fmla="*/ 131762 w 80"/>
              <a:gd name="T5" fmla="*/ 338138 h 213"/>
              <a:gd name="T6" fmla="*/ 3294 w 80"/>
              <a:gd name="T7" fmla="*/ 338138 h 213"/>
              <a:gd name="T8" fmla="*/ 3294 w 80"/>
              <a:gd name="T9" fmla="*/ 0 h 213"/>
              <a:gd name="T10" fmla="*/ 3294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12" name="Freeform 20"/>
          <p:cNvSpPr>
            <a:spLocks/>
          </p:cNvSpPr>
          <p:nvPr/>
        </p:nvSpPr>
        <p:spPr bwMode="auto">
          <a:xfrm rot="-1688152">
            <a:off x="4098925" y="4795838"/>
            <a:ext cx="330200" cy="325437"/>
          </a:xfrm>
          <a:custGeom>
            <a:avLst/>
            <a:gdLst>
              <a:gd name="T0" fmla="*/ 87313 w 208"/>
              <a:gd name="T1" fmla="*/ 0 h 205"/>
              <a:gd name="T2" fmla="*/ 330200 w 208"/>
              <a:gd name="T3" fmla="*/ 234950 h 205"/>
              <a:gd name="T4" fmla="*/ 239713 w 208"/>
              <a:gd name="T5" fmla="*/ 325437 h 205"/>
              <a:gd name="T6" fmla="*/ 0 w 208"/>
              <a:gd name="T7" fmla="*/ 95250 h 205"/>
              <a:gd name="T8" fmla="*/ 87313 w 208"/>
              <a:gd name="T9" fmla="*/ 0 h 205"/>
              <a:gd name="T10" fmla="*/ 87313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5" y="0"/>
                </a:moveTo>
                <a:lnTo>
                  <a:pt x="208" y="148"/>
                </a:lnTo>
                <a:lnTo>
                  <a:pt x="151" y="205"/>
                </a:lnTo>
                <a:lnTo>
                  <a:pt x="0" y="60"/>
                </a:lnTo>
                <a:lnTo>
                  <a:pt x="55" y="0"/>
                </a:lnTo>
                <a:close/>
              </a:path>
            </a:pathLst>
          </a:custGeom>
          <a:noFill/>
          <a:ln w="19050">
            <a:solidFill>
              <a:schemeClr val="tx1"/>
            </a:solidFill>
            <a:round/>
            <a:headEnd/>
            <a:tailEnd/>
          </a:ln>
        </p:spPr>
        <p:txBody>
          <a:bodyPr>
            <a:prstTxWarp prst="textNoShape">
              <a:avLst/>
            </a:prstTxWarp>
          </a:bodyPr>
          <a:lstStyle/>
          <a:p>
            <a:endParaRPr lang="en-US"/>
          </a:p>
        </p:txBody>
      </p:sp>
      <p:sp>
        <p:nvSpPr>
          <p:cNvPr id="67613" name="Line 21"/>
          <p:cNvSpPr>
            <a:spLocks noChangeShapeType="1"/>
          </p:cNvSpPr>
          <p:nvPr/>
        </p:nvSpPr>
        <p:spPr bwMode="auto">
          <a:xfrm>
            <a:off x="3287713" y="5321300"/>
            <a:ext cx="1246187" cy="1588"/>
          </a:xfrm>
          <a:prstGeom prst="line">
            <a:avLst/>
          </a:prstGeom>
          <a:noFill/>
          <a:ln w="19050">
            <a:solidFill>
              <a:schemeClr val="tx1"/>
            </a:solidFill>
            <a:round/>
            <a:headEnd/>
            <a:tailEnd type="stealth" w="med" len="lg"/>
          </a:ln>
        </p:spPr>
        <p:txBody>
          <a:bodyPr>
            <a:prstTxWarp prst="textNoShape">
              <a:avLst/>
            </a:prstTxWarp>
          </a:bodyPr>
          <a:lstStyle/>
          <a:p>
            <a:endParaRPr lang="en-US"/>
          </a:p>
        </p:txBody>
      </p:sp>
      <p:sp>
        <p:nvSpPr>
          <p:cNvPr id="67614" name="Line 22"/>
          <p:cNvSpPr>
            <a:spLocks noChangeShapeType="1"/>
          </p:cNvSpPr>
          <p:nvPr/>
        </p:nvSpPr>
        <p:spPr bwMode="auto">
          <a:xfrm>
            <a:off x="3297238" y="4818063"/>
            <a:ext cx="1274762" cy="336550"/>
          </a:xfrm>
          <a:prstGeom prst="line">
            <a:avLst/>
          </a:prstGeom>
          <a:noFill/>
          <a:ln w="19050">
            <a:solidFill>
              <a:schemeClr val="tx1"/>
            </a:solidFill>
            <a:round/>
            <a:headEnd/>
            <a:tailEnd type="triangle" w="sm" len="lg"/>
          </a:ln>
        </p:spPr>
        <p:txBody>
          <a:bodyPr>
            <a:prstTxWarp prst="textNoShape">
              <a:avLst/>
            </a:prstTxWarp>
          </a:bodyPr>
          <a:lstStyle/>
          <a:p>
            <a:endParaRPr lang="en-US"/>
          </a:p>
        </p:txBody>
      </p:sp>
      <p:sp>
        <p:nvSpPr>
          <p:cNvPr id="67615" name="Line 23"/>
          <p:cNvSpPr>
            <a:spLocks noChangeShapeType="1"/>
          </p:cNvSpPr>
          <p:nvPr/>
        </p:nvSpPr>
        <p:spPr bwMode="auto">
          <a:xfrm flipV="1">
            <a:off x="3330575" y="5340350"/>
            <a:ext cx="1217613" cy="728663"/>
          </a:xfrm>
          <a:prstGeom prst="line">
            <a:avLst/>
          </a:prstGeom>
          <a:noFill/>
          <a:ln w="28575">
            <a:solidFill>
              <a:schemeClr val="tx1"/>
            </a:solidFill>
            <a:round/>
            <a:headEnd/>
            <a:tailEnd type="stealth" w="sm" len="lg"/>
          </a:ln>
        </p:spPr>
        <p:txBody>
          <a:bodyPr>
            <a:prstTxWarp prst="textNoShape">
              <a:avLst/>
            </a:prstTxWarp>
          </a:bodyPr>
          <a:lstStyle/>
          <a:p>
            <a:endParaRPr lang="en-US"/>
          </a:p>
        </p:txBody>
      </p:sp>
      <p:sp>
        <p:nvSpPr>
          <p:cNvPr id="67616" name="Freeform 24"/>
          <p:cNvSpPr>
            <a:spLocks/>
          </p:cNvSpPr>
          <p:nvPr/>
        </p:nvSpPr>
        <p:spPr bwMode="auto">
          <a:xfrm rot="787182">
            <a:off x="3802063" y="5668963"/>
            <a:ext cx="330200" cy="325437"/>
          </a:xfrm>
          <a:custGeom>
            <a:avLst/>
            <a:gdLst>
              <a:gd name="T0" fmla="*/ 90488 w 208"/>
              <a:gd name="T1" fmla="*/ 322262 h 205"/>
              <a:gd name="T2" fmla="*/ 330200 w 208"/>
              <a:gd name="T3" fmla="*/ 95250 h 205"/>
              <a:gd name="T4" fmla="*/ 239713 w 208"/>
              <a:gd name="T5" fmla="*/ 0 h 205"/>
              <a:gd name="T6" fmla="*/ 0 w 208"/>
              <a:gd name="T7" fmla="*/ 231775 h 205"/>
              <a:gd name="T8" fmla="*/ 90488 w 208"/>
              <a:gd name="T9" fmla="*/ 325437 h 205"/>
              <a:gd name="T10" fmla="*/ 90488 w 208"/>
              <a:gd name="T11" fmla="*/ 325437 h 205"/>
              <a:gd name="T12" fmla="*/ 90488 w 208"/>
              <a:gd name="T13" fmla="*/ 32226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7" y="203"/>
                </a:moveTo>
                <a:lnTo>
                  <a:pt x="208" y="60"/>
                </a:lnTo>
                <a:lnTo>
                  <a:pt x="151" y="0"/>
                </a:lnTo>
                <a:lnTo>
                  <a:pt x="0" y="146"/>
                </a:lnTo>
                <a:lnTo>
                  <a:pt x="57" y="205"/>
                </a:lnTo>
                <a:lnTo>
                  <a:pt x="57" y="203"/>
                </a:lnTo>
                <a:close/>
              </a:path>
            </a:pathLst>
          </a:custGeom>
          <a:noFill/>
          <a:ln w="19050">
            <a:solidFill>
              <a:schemeClr val="tx1"/>
            </a:solidFill>
            <a:round/>
            <a:headEnd/>
            <a:tailEnd/>
          </a:ln>
        </p:spPr>
        <p:txBody>
          <a:bodyPr>
            <a:prstTxWarp prst="textNoShape">
              <a:avLst/>
            </a:prstTxWarp>
          </a:bodyPr>
          <a:lstStyle/>
          <a:p>
            <a:endParaRPr lang="en-US"/>
          </a:p>
        </p:txBody>
      </p:sp>
      <p:sp>
        <p:nvSpPr>
          <p:cNvPr id="67617" name="Freeform 25"/>
          <p:cNvSpPr>
            <a:spLocks/>
          </p:cNvSpPr>
          <p:nvPr/>
        </p:nvSpPr>
        <p:spPr bwMode="auto">
          <a:xfrm rot="760139">
            <a:off x="4156075" y="5446713"/>
            <a:ext cx="330200" cy="325437"/>
          </a:xfrm>
          <a:custGeom>
            <a:avLst/>
            <a:gdLst>
              <a:gd name="T0" fmla="*/ 87313 w 208"/>
              <a:gd name="T1" fmla="*/ 322262 h 205"/>
              <a:gd name="T2" fmla="*/ 330200 w 208"/>
              <a:gd name="T3" fmla="*/ 90487 h 205"/>
              <a:gd name="T4" fmla="*/ 239713 w 208"/>
              <a:gd name="T5" fmla="*/ 0 h 205"/>
              <a:gd name="T6" fmla="*/ 0 w 208"/>
              <a:gd name="T7" fmla="*/ 230187 h 205"/>
              <a:gd name="T8" fmla="*/ 87313 w 208"/>
              <a:gd name="T9" fmla="*/ 325437 h 205"/>
              <a:gd name="T10" fmla="*/ 87313 w 208"/>
              <a:gd name="T11" fmla="*/ 325437 h 205"/>
              <a:gd name="T12" fmla="*/ 87313 w 208"/>
              <a:gd name="T13" fmla="*/ 32226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5" y="203"/>
                </a:moveTo>
                <a:lnTo>
                  <a:pt x="208" y="57"/>
                </a:lnTo>
                <a:lnTo>
                  <a:pt x="151" y="0"/>
                </a:lnTo>
                <a:lnTo>
                  <a:pt x="0" y="145"/>
                </a:lnTo>
                <a:lnTo>
                  <a:pt x="55" y="205"/>
                </a:lnTo>
                <a:lnTo>
                  <a:pt x="55" y="203"/>
                </a:lnTo>
                <a:close/>
              </a:path>
            </a:pathLst>
          </a:custGeom>
          <a:noFill/>
          <a:ln w="19050">
            <a:solidFill>
              <a:schemeClr val="tx1"/>
            </a:solidFill>
            <a:round/>
            <a:headEnd/>
            <a:tailEnd/>
          </a:ln>
        </p:spPr>
        <p:txBody>
          <a:bodyPr>
            <a:prstTxWarp prst="textNoShape">
              <a:avLst/>
            </a:prstTxWarp>
          </a:bodyPr>
          <a:lstStyle/>
          <a:p>
            <a:endParaRPr lang="en-US"/>
          </a:p>
        </p:txBody>
      </p:sp>
      <p:sp>
        <p:nvSpPr>
          <p:cNvPr id="67618" name="Freeform 26"/>
          <p:cNvSpPr>
            <a:spLocks/>
          </p:cNvSpPr>
          <p:nvPr/>
        </p:nvSpPr>
        <p:spPr bwMode="auto">
          <a:xfrm>
            <a:off x="3684588" y="5151438"/>
            <a:ext cx="338137" cy="131762"/>
          </a:xfrm>
          <a:custGeom>
            <a:avLst/>
            <a:gdLst>
              <a:gd name="T0" fmla="*/ 0 w 213"/>
              <a:gd name="T1" fmla="*/ 0 h 83"/>
              <a:gd name="T2" fmla="*/ 338137 w 213"/>
              <a:gd name="T3" fmla="*/ 0 h 83"/>
              <a:gd name="T4" fmla="*/ 338137 w 213"/>
              <a:gd name="T5" fmla="*/ 131762 h 83"/>
              <a:gd name="T6" fmla="*/ 3175 w 213"/>
              <a:gd name="T7" fmla="*/ 131762 h 83"/>
              <a:gd name="T8" fmla="*/ 3175 w 213"/>
              <a:gd name="T9" fmla="*/ 0 h 83"/>
              <a:gd name="T10" fmla="*/ 3175 w 213"/>
              <a:gd name="T11" fmla="*/ 0 h 83"/>
              <a:gd name="T12" fmla="*/ 0 60000 65536"/>
              <a:gd name="T13" fmla="*/ 0 60000 65536"/>
              <a:gd name="T14" fmla="*/ 0 60000 65536"/>
              <a:gd name="T15" fmla="*/ 0 60000 65536"/>
              <a:gd name="T16" fmla="*/ 0 60000 65536"/>
              <a:gd name="T17" fmla="*/ 0 60000 65536"/>
              <a:gd name="T18" fmla="*/ 0 w 213"/>
              <a:gd name="T19" fmla="*/ 0 h 83"/>
              <a:gd name="T20" fmla="*/ 213 w 21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3" h="83">
                <a:moveTo>
                  <a:pt x="0" y="0"/>
                </a:moveTo>
                <a:lnTo>
                  <a:pt x="213" y="0"/>
                </a:lnTo>
                <a:lnTo>
                  <a:pt x="213" y="83"/>
                </a:lnTo>
                <a:lnTo>
                  <a:pt x="2" y="83"/>
                </a:lnTo>
                <a:lnTo>
                  <a:pt x="2" y="0"/>
                </a:lnTo>
              </a:path>
            </a:pathLst>
          </a:custGeom>
          <a:noFill/>
          <a:ln w="19050">
            <a:solidFill>
              <a:schemeClr val="tx1"/>
            </a:solidFill>
            <a:round/>
            <a:headEnd/>
            <a:tailEnd/>
          </a:ln>
        </p:spPr>
        <p:txBody>
          <a:bodyPr>
            <a:prstTxWarp prst="textNoShape">
              <a:avLst/>
            </a:prstTxWarp>
          </a:bodyPr>
          <a:lstStyle/>
          <a:p>
            <a:endParaRPr lang="en-US"/>
          </a:p>
        </p:txBody>
      </p:sp>
      <p:sp>
        <p:nvSpPr>
          <p:cNvPr id="67619" name="Freeform 27"/>
          <p:cNvSpPr>
            <a:spLocks/>
          </p:cNvSpPr>
          <p:nvPr/>
        </p:nvSpPr>
        <p:spPr bwMode="auto">
          <a:xfrm>
            <a:off x="4070350" y="5156200"/>
            <a:ext cx="333375" cy="131763"/>
          </a:xfrm>
          <a:custGeom>
            <a:avLst/>
            <a:gdLst>
              <a:gd name="T0" fmla="*/ 0 w 210"/>
              <a:gd name="T1" fmla="*/ 0 h 83"/>
              <a:gd name="T2" fmla="*/ 333375 w 210"/>
              <a:gd name="T3" fmla="*/ 0 h 83"/>
              <a:gd name="T4" fmla="*/ 333375 w 210"/>
              <a:gd name="T5" fmla="*/ 131763 h 83"/>
              <a:gd name="T6" fmla="*/ 0 w 210"/>
              <a:gd name="T7" fmla="*/ 131763 h 83"/>
              <a:gd name="T8" fmla="*/ 0 w 210"/>
              <a:gd name="T9" fmla="*/ 0 h 83"/>
              <a:gd name="T10" fmla="*/ 0 w 210"/>
              <a:gd name="T11" fmla="*/ 0 h 83"/>
              <a:gd name="T12" fmla="*/ 0 60000 65536"/>
              <a:gd name="T13" fmla="*/ 0 60000 65536"/>
              <a:gd name="T14" fmla="*/ 0 60000 65536"/>
              <a:gd name="T15" fmla="*/ 0 60000 65536"/>
              <a:gd name="T16" fmla="*/ 0 60000 65536"/>
              <a:gd name="T17" fmla="*/ 0 60000 65536"/>
              <a:gd name="T18" fmla="*/ 0 w 210"/>
              <a:gd name="T19" fmla="*/ 0 h 83"/>
              <a:gd name="T20" fmla="*/ 210 w 210"/>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0" h="83">
                <a:moveTo>
                  <a:pt x="0" y="0"/>
                </a:moveTo>
                <a:lnTo>
                  <a:pt x="210" y="0"/>
                </a:lnTo>
                <a:lnTo>
                  <a:pt x="210" y="83"/>
                </a:lnTo>
                <a:lnTo>
                  <a:pt x="0" y="83"/>
                </a:lnTo>
                <a:lnTo>
                  <a:pt x="0" y="0"/>
                </a:lnTo>
              </a:path>
            </a:pathLst>
          </a:custGeom>
          <a:noFill/>
          <a:ln w="19050">
            <a:solidFill>
              <a:schemeClr val="tx1"/>
            </a:solidFill>
            <a:round/>
            <a:headEnd/>
            <a:tailEnd/>
          </a:ln>
        </p:spPr>
        <p:txBody>
          <a:bodyPr>
            <a:prstTxWarp prst="textNoShape">
              <a:avLst/>
            </a:prstTxWarp>
          </a:bodyPr>
          <a:lstStyle/>
          <a:p>
            <a:endParaRPr lang="en-US"/>
          </a:p>
        </p:txBody>
      </p:sp>
      <p:sp>
        <p:nvSpPr>
          <p:cNvPr id="67620" name="Freeform 28"/>
          <p:cNvSpPr>
            <a:spLocks/>
          </p:cNvSpPr>
          <p:nvPr/>
        </p:nvSpPr>
        <p:spPr bwMode="auto">
          <a:xfrm rot="-1688152">
            <a:off x="3328988" y="4579938"/>
            <a:ext cx="330200" cy="325437"/>
          </a:xfrm>
          <a:custGeom>
            <a:avLst/>
            <a:gdLst>
              <a:gd name="T0" fmla="*/ 85725 w 208"/>
              <a:gd name="T1" fmla="*/ 0 h 205"/>
              <a:gd name="T2" fmla="*/ 330200 w 208"/>
              <a:gd name="T3" fmla="*/ 230187 h 205"/>
              <a:gd name="T4" fmla="*/ 238125 w 208"/>
              <a:gd name="T5" fmla="*/ 325437 h 205"/>
              <a:gd name="T6" fmla="*/ 0 w 208"/>
              <a:gd name="T7" fmla="*/ 95250 h 205"/>
              <a:gd name="T8" fmla="*/ 90488 w 208"/>
              <a:gd name="T9" fmla="*/ 0 h 205"/>
              <a:gd name="T10" fmla="*/ 90488 w 208"/>
              <a:gd name="T11" fmla="*/ 0 h 205"/>
              <a:gd name="T12" fmla="*/ 85725 w 208"/>
              <a:gd name="T13" fmla="*/ 0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4" y="0"/>
                </a:moveTo>
                <a:lnTo>
                  <a:pt x="208" y="145"/>
                </a:lnTo>
                <a:lnTo>
                  <a:pt x="150" y="205"/>
                </a:lnTo>
                <a:lnTo>
                  <a:pt x="0" y="60"/>
                </a:lnTo>
                <a:lnTo>
                  <a:pt x="57" y="0"/>
                </a:lnTo>
                <a:lnTo>
                  <a:pt x="54" y="0"/>
                </a:lnTo>
                <a:close/>
              </a:path>
            </a:pathLst>
          </a:custGeom>
          <a:noFill/>
          <a:ln w="19050">
            <a:solidFill>
              <a:schemeClr val="tx1"/>
            </a:solidFill>
            <a:round/>
            <a:headEnd/>
            <a:tailEnd/>
          </a:ln>
        </p:spPr>
        <p:txBody>
          <a:bodyPr>
            <a:prstTxWarp prst="textNoShape">
              <a:avLst/>
            </a:prstTxWarp>
          </a:bodyPr>
          <a:lstStyle/>
          <a:p>
            <a:endParaRPr lang="en-US"/>
          </a:p>
        </p:txBody>
      </p:sp>
      <p:sp>
        <p:nvSpPr>
          <p:cNvPr id="67621" name="Freeform 29"/>
          <p:cNvSpPr>
            <a:spLocks/>
          </p:cNvSpPr>
          <p:nvPr/>
        </p:nvSpPr>
        <p:spPr bwMode="auto">
          <a:xfrm>
            <a:off x="5421313" y="5019675"/>
            <a:ext cx="128587" cy="325438"/>
          </a:xfrm>
          <a:custGeom>
            <a:avLst/>
            <a:gdLst>
              <a:gd name="T0" fmla="*/ 0 w 81"/>
              <a:gd name="T1" fmla="*/ 0 h 213"/>
              <a:gd name="T2" fmla="*/ 128587 w 81"/>
              <a:gd name="T3" fmla="*/ 0 h 213"/>
              <a:gd name="T4" fmla="*/ 128587 w 81"/>
              <a:gd name="T5" fmla="*/ 325438 h 213"/>
              <a:gd name="T6" fmla="*/ 4762 w 81"/>
              <a:gd name="T7" fmla="*/ 325438 h 213"/>
              <a:gd name="T8" fmla="*/ 4762 w 81"/>
              <a:gd name="T9" fmla="*/ 0 h 213"/>
              <a:gd name="T10" fmla="*/ 4762 w 81"/>
              <a:gd name="T11" fmla="*/ 0 h 213"/>
              <a:gd name="T12" fmla="*/ 0 60000 65536"/>
              <a:gd name="T13" fmla="*/ 0 60000 65536"/>
              <a:gd name="T14" fmla="*/ 0 60000 65536"/>
              <a:gd name="T15" fmla="*/ 0 60000 65536"/>
              <a:gd name="T16" fmla="*/ 0 60000 65536"/>
              <a:gd name="T17" fmla="*/ 0 60000 65536"/>
              <a:gd name="T18" fmla="*/ 0 w 81"/>
              <a:gd name="T19" fmla="*/ 0 h 213"/>
              <a:gd name="T20" fmla="*/ 81 w 81"/>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1" h="213">
                <a:moveTo>
                  <a:pt x="0" y="0"/>
                </a:moveTo>
                <a:lnTo>
                  <a:pt x="81" y="0"/>
                </a:lnTo>
                <a:lnTo>
                  <a:pt x="81" y="213"/>
                </a:lnTo>
                <a:lnTo>
                  <a:pt x="3" y="213"/>
                </a:lnTo>
                <a:lnTo>
                  <a:pt x="3" y="0"/>
                </a:lnTo>
              </a:path>
            </a:pathLst>
          </a:custGeom>
          <a:noFill/>
          <a:ln w="19050">
            <a:solidFill>
              <a:schemeClr val="tx1"/>
            </a:solidFill>
            <a:round/>
            <a:headEnd/>
            <a:tailEnd/>
          </a:ln>
        </p:spPr>
        <p:txBody>
          <a:bodyPr>
            <a:prstTxWarp prst="textNoShape">
              <a:avLst/>
            </a:prstTxWarp>
          </a:bodyPr>
          <a:lstStyle/>
          <a:p>
            <a:endParaRPr lang="en-US"/>
          </a:p>
        </p:txBody>
      </p:sp>
      <p:sp>
        <p:nvSpPr>
          <p:cNvPr id="67622" name="Freeform 30"/>
          <p:cNvSpPr>
            <a:spLocks/>
          </p:cNvSpPr>
          <p:nvPr/>
        </p:nvSpPr>
        <p:spPr bwMode="auto">
          <a:xfrm>
            <a:off x="5132388" y="5018088"/>
            <a:ext cx="127000" cy="336550"/>
          </a:xfrm>
          <a:custGeom>
            <a:avLst/>
            <a:gdLst>
              <a:gd name="T0" fmla="*/ 0 w 80"/>
              <a:gd name="T1" fmla="*/ 0 h 213"/>
              <a:gd name="T2" fmla="*/ 127000 w 80"/>
              <a:gd name="T3" fmla="*/ 0 h 213"/>
              <a:gd name="T4" fmla="*/ 127000 w 80"/>
              <a:gd name="T5" fmla="*/ 336550 h 213"/>
              <a:gd name="T6" fmla="*/ 3175 w 80"/>
              <a:gd name="T7" fmla="*/ 336550 h 213"/>
              <a:gd name="T8" fmla="*/ 3175 w 80"/>
              <a:gd name="T9" fmla="*/ 0 h 213"/>
              <a:gd name="T10" fmla="*/ 3175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solidFill>
            <a:srgbClr val="FF0000"/>
          </a:solidFill>
          <a:ln w="19050">
            <a:noFill/>
            <a:round/>
            <a:headEnd/>
            <a:tailEnd/>
          </a:ln>
        </p:spPr>
        <p:txBody>
          <a:bodyPr>
            <a:prstTxWarp prst="textNoShape">
              <a:avLst/>
            </a:prstTxWarp>
          </a:bodyPr>
          <a:lstStyle/>
          <a:p>
            <a:endParaRPr lang="en-US"/>
          </a:p>
        </p:txBody>
      </p:sp>
      <p:sp>
        <p:nvSpPr>
          <p:cNvPr id="67623" name="Freeform 31"/>
          <p:cNvSpPr>
            <a:spLocks/>
          </p:cNvSpPr>
          <p:nvPr/>
        </p:nvSpPr>
        <p:spPr bwMode="auto">
          <a:xfrm>
            <a:off x="3308350" y="5151438"/>
            <a:ext cx="338138" cy="131762"/>
          </a:xfrm>
          <a:custGeom>
            <a:avLst/>
            <a:gdLst>
              <a:gd name="T0" fmla="*/ 0 w 213"/>
              <a:gd name="T1" fmla="*/ 0 h 83"/>
              <a:gd name="T2" fmla="*/ 338138 w 213"/>
              <a:gd name="T3" fmla="*/ 0 h 83"/>
              <a:gd name="T4" fmla="*/ 338138 w 213"/>
              <a:gd name="T5" fmla="*/ 131762 h 83"/>
              <a:gd name="T6" fmla="*/ 3175 w 213"/>
              <a:gd name="T7" fmla="*/ 131762 h 83"/>
              <a:gd name="T8" fmla="*/ 3175 w 213"/>
              <a:gd name="T9" fmla="*/ 0 h 83"/>
              <a:gd name="T10" fmla="*/ 3175 w 213"/>
              <a:gd name="T11" fmla="*/ 0 h 83"/>
              <a:gd name="T12" fmla="*/ 0 60000 65536"/>
              <a:gd name="T13" fmla="*/ 0 60000 65536"/>
              <a:gd name="T14" fmla="*/ 0 60000 65536"/>
              <a:gd name="T15" fmla="*/ 0 60000 65536"/>
              <a:gd name="T16" fmla="*/ 0 60000 65536"/>
              <a:gd name="T17" fmla="*/ 0 60000 65536"/>
              <a:gd name="T18" fmla="*/ 0 w 213"/>
              <a:gd name="T19" fmla="*/ 0 h 83"/>
              <a:gd name="T20" fmla="*/ 213 w 21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3" h="83">
                <a:moveTo>
                  <a:pt x="0" y="0"/>
                </a:moveTo>
                <a:lnTo>
                  <a:pt x="213" y="0"/>
                </a:lnTo>
                <a:lnTo>
                  <a:pt x="213" y="83"/>
                </a:lnTo>
                <a:lnTo>
                  <a:pt x="2" y="83"/>
                </a:lnTo>
                <a:lnTo>
                  <a:pt x="2" y="0"/>
                </a:lnTo>
              </a:path>
            </a:pathLst>
          </a:custGeom>
          <a:noFill/>
          <a:ln w="19050">
            <a:solidFill>
              <a:schemeClr val="tx1"/>
            </a:solidFill>
            <a:round/>
            <a:headEnd/>
            <a:tailEnd/>
          </a:ln>
        </p:spPr>
        <p:txBody>
          <a:bodyPr>
            <a:prstTxWarp prst="textNoShape">
              <a:avLst/>
            </a:prstTxWarp>
          </a:bodyPr>
          <a:lstStyle/>
          <a:p>
            <a:endParaRPr lang="en-US"/>
          </a:p>
        </p:txBody>
      </p:sp>
      <p:sp>
        <p:nvSpPr>
          <p:cNvPr id="67624" name="Freeform 32"/>
          <p:cNvSpPr>
            <a:spLocks/>
          </p:cNvSpPr>
          <p:nvPr/>
        </p:nvSpPr>
        <p:spPr bwMode="auto">
          <a:xfrm>
            <a:off x="5270500" y="5026025"/>
            <a:ext cx="127000" cy="319088"/>
          </a:xfrm>
          <a:custGeom>
            <a:avLst/>
            <a:gdLst>
              <a:gd name="T0" fmla="*/ 0 w 80"/>
              <a:gd name="T1" fmla="*/ 0 h 213"/>
              <a:gd name="T2" fmla="*/ 127000 w 80"/>
              <a:gd name="T3" fmla="*/ 0 h 213"/>
              <a:gd name="T4" fmla="*/ 127000 w 80"/>
              <a:gd name="T5" fmla="*/ 319088 h 213"/>
              <a:gd name="T6" fmla="*/ 3175 w 80"/>
              <a:gd name="T7" fmla="*/ 319088 h 213"/>
              <a:gd name="T8" fmla="*/ 3175 w 80"/>
              <a:gd name="T9" fmla="*/ 0 h 213"/>
              <a:gd name="T10" fmla="*/ 3175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noFill/>
          <a:ln w="19050">
            <a:solidFill>
              <a:schemeClr val="tx1"/>
            </a:solidFill>
            <a:round/>
            <a:headEnd/>
            <a:tailEnd/>
          </a:ln>
        </p:spPr>
        <p:txBody>
          <a:bodyPr>
            <a:prstTxWarp prst="textNoShape">
              <a:avLst/>
            </a:prstTxWarp>
          </a:bodyPr>
          <a:lstStyle/>
          <a:p>
            <a:endParaRPr lang="en-US"/>
          </a:p>
        </p:txBody>
      </p:sp>
      <p:sp>
        <p:nvSpPr>
          <p:cNvPr id="67625" name="Text Box 33"/>
          <p:cNvSpPr txBox="1">
            <a:spLocks noChangeArrowheads="1"/>
          </p:cNvSpPr>
          <p:nvPr/>
        </p:nvSpPr>
        <p:spPr bwMode="auto">
          <a:xfrm>
            <a:off x="7734300" y="5773738"/>
            <a:ext cx="1271588" cy="427037"/>
          </a:xfrm>
          <a:prstGeom prst="rect">
            <a:avLst/>
          </a:prstGeom>
          <a:noFill/>
          <a:ln w="12700">
            <a:noFill/>
            <a:miter lim="800000"/>
            <a:headEnd/>
            <a:tailEnd/>
          </a:ln>
        </p:spPr>
        <p:txBody>
          <a:bodyPr wrap="none" anchor="ctr">
            <a:prstTxWarp prst="textNoShape">
              <a:avLst/>
            </a:prstTxWarp>
            <a:spAutoFit/>
          </a:bodyPr>
          <a:lstStyle/>
          <a:p>
            <a:pPr algn="ctr"/>
            <a:r>
              <a:rPr lang="en-US" sz="2200">
                <a:solidFill>
                  <a:srgbClr val="000000"/>
                </a:solidFill>
              </a:rPr>
              <a:t>Switch B</a:t>
            </a:r>
            <a:endParaRPr lang="en-US" sz="2800" b="1">
              <a:latin typeface="Helvetica" charset="0"/>
            </a:endParaRPr>
          </a:p>
        </p:txBody>
      </p:sp>
      <p:sp>
        <p:nvSpPr>
          <p:cNvPr id="67626" name="Text Box 34"/>
          <p:cNvSpPr txBox="1">
            <a:spLocks noChangeArrowheads="1"/>
          </p:cNvSpPr>
          <p:nvPr/>
        </p:nvSpPr>
        <p:spPr bwMode="auto">
          <a:xfrm>
            <a:off x="155575" y="4386263"/>
            <a:ext cx="3021013" cy="1565275"/>
          </a:xfrm>
          <a:prstGeom prst="rect">
            <a:avLst/>
          </a:prstGeom>
          <a:noFill/>
          <a:ln w="12700">
            <a:solidFill>
              <a:srgbClr val="FF0000"/>
            </a:solidFill>
            <a:miter lim="800000"/>
            <a:headEnd/>
            <a:tailEnd/>
          </a:ln>
        </p:spPr>
        <p:txBody>
          <a:bodyPr wrap="none" anchor="ctr">
            <a:prstTxWarp prst="textNoShape">
              <a:avLst/>
            </a:prstTxWarp>
            <a:spAutoFit/>
          </a:bodyPr>
          <a:lstStyle/>
          <a:p>
            <a:r>
              <a:rPr lang="en-US" b="1">
                <a:latin typeface="Times New Roman" charset="0"/>
              </a:rPr>
              <a:t>link length = 100 km</a:t>
            </a:r>
          </a:p>
          <a:p>
            <a:r>
              <a:rPr lang="en-US" b="1">
                <a:latin typeface="Times New Roman" charset="0"/>
              </a:rPr>
              <a:t>Bandwidth= 1 Mbps</a:t>
            </a:r>
          </a:p>
          <a:p>
            <a:r>
              <a:rPr lang="en-US" b="1">
                <a:latin typeface="Times New Roman" charset="0"/>
              </a:rPr>
              <a:t>packet size= 1000 bits</a:t>
            </a:r>
          </a:p>
          <a:p>
            <a:r>
              <a:rPr lang="en-US">
                <a:latin typeface="Times New Roman" charset="0"/>
              </a:rPr>
              <a:t>(all pkts equal length)</a:t>
            </a:r>
            <a:endParaRPr lang="en-US" b="1">
              <a:latin typeface="Times New Roman" charset="0"/>
            </a:endParaRPr>
          </a:p>
        </p:txBody>
      </p:sp>
      <p:sp>
        <p:nvSpPr>
          <p:cNvPr id="143395" name="Rectangle 35"/>
          <p:cNvSpPr>
            <a:spLocks noChangeArrowheads="1"/>
          </p:cNvSpPr>
          <p:nvPr/>
        </p:nvSpPr>
        <p:spPr bwMode="auto">
          <a:xfrm>
            <a:off x="197326" y="6116772"/>
            <a:ext cx="3502882" cy="400110"/>
          </a:xfrm>
          <a:prstGeom prst="rect">
            <a:avLst/>
          </a:prstGeom>
          <a:noFill/>
          <a:ln w="12700">
            <a:noFill/>
            <a:miter lim="800000"/>
            <a:headEnd/>
            <a:tailEnd/>
          </a:ln>
        </p:spPr>
        <p:txBody>
          <a:bodyPr wrap="none" anchor="ctr">
            <a:prstTxWarp prst="textNoShape">
              <a:avLst/>
            </a:prstTxWarp>
            <a:spAutoFit/>
          </a:bodyPr>
          <a:lstStyle/>
          <a:p>
            <a:pPr algn="ctr"/>
            <a:r>
              <a:rPr lang="en-US" sz="2000" dirty="0">
                <a:solidFill>
                  <a:schemeClr val="bg2"/>
                </a:solidFill>
                <a:latin typeface="Times New Roman" charset="0"/>
              </a:rPr>
              <a:t>(2.0x10^8 meters/sec in a fiber)</a:t>
            </a:r>
          </a:p>
        </p:txBody>
      </p:sp>
      <p:graphicFrame>
        <p:nvGraphicFramePr>
          <p:cNvPr id="67587" name="Object 3"/>
          <p:cNvGraphicFramePr>
            <a:graphicFrameLocks noChangeAspect="1"/>
          </p:cNvGraphicFramePr>
          <p:nvPr/>
        </p:nvGraphicFramePr>
        <p:xfrm>
          <a:off x="4143375" y="3206750"/>
          <a:ext cx="112713" cy="214313"/>
        </p:xfrm>
        <a:graphic>
          <a:graphicData uri="http://schemas.openxmlformats.org/presentationml/2006/ole">
            <mc:AlternateContent xmlns:mc="http://schemas.openxmlformats.org/markup-compatibility/2006">
              <mc:Choice xmlns:v="urn:schemas-microsoft-com:vml" Requires="v">
                <p:oleObj name="Equation" r:id="rId3" imgW="114548" imgH="216016" progId="Equation.3">
                  <p:embed/>
                </p:oleObj>
              </mc:Choice>
              <mc:Fallback>
                <p:oleObj name="Equation" r:id="rId3" imgW="114548" imgH="216016" progId="Equation.3">
                  <p:embed/>
                  <p:pic>
                    <p:nvPicPr>
                      <p:cNvPr id="675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3206750"/>
                        <a:ext cx="112713" cy="2143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3398" name="Text Box 38"/>
          <p:cNvSpPr txBox="1">
            <a:spLocks noChangeArrowheads="1"/>
          </p:cNvSpPr>
          <p:nvPr/>
        </p:nvSpPr>
        <p:spPr bwMode="auto">
          <a:xfrm>
            <a:off x="7172829" y="3584109"/>
            <a:ext cx="184730" cy="523220"/>
          </a:xfrm>
          <a:prstGeom prst="rect">
            <a:avLst/>
          </a:prstGeom>
          <a:noFill/>
          <a:ln w="12700">
            <a:noFill/>
            <a:miter lim="800000"/>
            <a:headEnd/>
            <a:tailEnd/>
          </a:ln>
        </p:spPr>
        <p:txBody>
          <a:bodyPr wrap="none" anchor="ctr">
            <a:prstTxWarp prst="textNoShape">
              <a:avLst/>
            </a:prstTxWarp>
            <a:spAutoFit/>
          </a:bodyPr>
          <a:lstStyle/>
          <a:p>
            <a:pPr algn="ctr"/>
            <a:endParaRPr lang="en-US" sz="2800" b="1" dirty="0">
              <a:latin typeface="Helvetica" charset="0"/>
            </a:endParaRPr>
          </a:p>
        </p:txBody>
      </p:sp>
      <p:sp>
        <p:nvSpPr>
          <p:cNvPr id="67632" name="Rectangle 45"/>
          <p:cNvSpPr>
            <a:spLocks noChangeArrowheads="1"/>
          </p:cNvSpPr>
          <p:nvPr/>
        </p:nvSpPr>
        <p:spPr bwMode="auto">
          <a:xfrm>
            <a:off x="2805113" y="1287463"/>
            <a:ext cx="103187" cy="304800"/>
          </a:xfrm>
          <a:prstGeom prst="rect">
            <a:avLst/>
          </a:prstGeom>
          <a:solidFill>
            <a:srgbClr val="FF0000"/>
          </a:solidFill>
          <a:ln w="12700">
            <a:noFill/>
            <a:miter lim="800000"/>
            <a:headEnd/>
            <a:tailEnd/>
          </a:ln>
        </p:spPr>
        <p:txBody>
          <a:bodyPr wrap="none" anchor="ctr">
            <a:prstTxWarp prst="textNoShape">
              <a:avLst/>
            </a:prstTxWarp>
          </a:bodyPr>
          <a:lstStyle/>
          <a:p>
            <a:endParaRPr lang="en-US"/>
          </a:p>
        </p:txBody>
      </p:sp>
      <p:sp>
        <p:nvSpPr>
          <p:cNvPr id="67633" name="Freeform 46"/>
          <p:cNvSpPr>
            <a:spLocks/>
          </p:cNvSpPr>
          <p:nvPr/>
        </p:nvSpPr>
        <p:spPr bwMode="auto">
          <a:xfrm>
            <a:off x="5105400" y="4670425"/>
            <a:ext cx="3251200" cy="322263"/>
          </a:xfrm>
          <a:custGeom>
            <a:avLst/>
            <a:gdLst>
              <a:gd name="T0" fmla="*/ 0 w 2048"/>
              <a:gd name="T1" fmla="*/ 7938 h 203"/>
              <a:gd name="T2" fmla="*/ 314325 w 2048"/>
              <a:gd name="T3" fmla="*/ 322263 h 203"/>
              <a:gd name="T4" fmla="*/ 2928938 w 2048"/>
              <a:gd name="T5" fmla="*/ 322263 h 203"/>
              <a:gd name="T6" fmla="*/ 3251200 w 2048"/>
              <a:gd name="T7" fmla="*/ 0 h 203"/>
              <a:gd name="T8" fmla="*/ 0 60000 65536"/>
              <a:gd name="T9" fmla="*/ 0 60000 65536"/>
              <a:gd name="T10" fmla="*/ 0 60000 65536"/>
              <a:gd name="T11" fmla="*/ 0 60000 65536"/>
              <a:gd name="T12" fmla="*/ 0 w 2048"/>
              <a:gd name="T13" fmla="*/ 0 h 203"/>
              <a:gd name="T14" fmla="*/ 2048 w 2048"/>
              <a:gd name="T15" fmla="*/ 203 h 203"/>
            </a:gdLst>
            <a:ahLst/>
            <a:cxnLst>
              <a:cxn ang="T8">
                <a:pos x="T0" y="T1"/>
              </a:cxn>
              <a:cxn ang="T9">
                <a:pos x="T2" y="T3"/>
              </a:cxn>
              <a:cxn ang="T10">
                <a:pos x="T4" y="T5"/>
              </a:cxn>
              <a:cxn ang="T11">
                <a:pos x="T6" y="T7"/>
              </a:cxn>
            </a:cxnLst>
            <a:rect l="T12" t="T13" r="T14" b="T15"/>
            <a:pathLst>
              <a:path w="2048" h="203">
                <a:moveTo>
                  <a:pt x="0" y="5"/>
                </a:moveTo>
                <a:lnTo>
                  <a:pt x="198" y="203"/>
                </a:lnTo>
                <a:lnTo>
                  <a:pt x="1845" y="203"/>
                </a:lnTo>
                <a:lnTo>
                  <a:pt x="2048" y="0"/>
                </a:lnTo>
              </a:path>
            </a:pathLst>
          </a:custGeom>
          <a:noFill/>
          <a:ln w="57150">
            <a:solidFill>
              <a:srgbClr val="00FFFF"/>
            </a:solidFill>
            <a:round/>
            <a:headEnd/>
            <a:tailEnd/>
          </a:ln>
        </p:spPr>
        <p:txBody>
          <a:bodyPr>
            <a:prstTxWarp prst="textNoShape">
              <a:avLst/>
            </a:prstTxWarp>
          </a:bodyPr>
          <a:lstStyle/>
          <a:p>
            <a:endParaRPr lang="en-US"/>
          </a:p>
        </p:txBody>
      </p:sp>
      <p:sp>
        <p:nvSpPr>
          <p:cNvPr id="67634" name="Freeform 47"/>
          <p:cNvSpPr>
            <a:spLocks/>
          </p:cNvSpPr>
          <p:nvPr/>
        </p:nvSpPr>
        <p:spPr bwMode="auto">
          <a:xfrm>
            <a:off x="5114925" y="5383213"/>
            <a:ext cx="3235325" cy="314325"/>
          </a:xfrm>
          <a:custGeom>
            <a:avLst/>
            <a:gdLst>
              <a:gd name="T0" fmla="*/ 3235325 w 2038"/>
              <a:gd name="T1" fmla="*/ 306388 h 198"/>
              <a:gd name="T2" fmla="*/ 2928938 w 2038"/>
              <a:gd name="T3" fmla="*/ 0 h 198"/>
              <a:gd name="T4" fmla="*/ 314325 w 2038"/>
              <a:gd name="T5" fmla="*/ 0 h 198"/>
              <a:gd name="T6" fmla="*/ 0 w 2038"/>
              <a:gd name="T7" fmla="*/ 314325 h 198"/>
              <a:gd name="T8" fmla="*/ 0 60000 65536"/>
              <a:gd name="T9" fmla="*/ 0 60000 65536"/>
              <a:gd name="T10" fmla="*/ 0 60000 65536"/>
              <a:gd name="T11" fmla="*/ 0 60000 65536"/>
              <a:gd name="T12" fmla="*/ 0 w 2038"/>
              <a:gd name="T13" fmla="*/ 0 h 198"/>
              <a:gd name="T14" fmla="*/ 2038 w 2038"/>
              <a:gd name="T15" fmla="*/ 198 h 198"/>
            </a:gdLst>
            <a:ahLst/>
            <a:cxnLst>
              <a:cxn ang="T8">
                <a:pos x="T0" y="T1"/>
              </a:cxn>
              <a:cxn ang="T9">
                <a:pos x="T2" y="T3"/>
              </a:cxn>
              <a:cxn ang="T10">
                <a:pos x="T4" y="T5"/>
              </a:cxn>
              <a:cxn ang="T11">
                <a:pos x="T6" y="T7"/>
              </a:cxn>
            </a:cxnLst>
            <a:rect l="T12" t="T13" r="T14" b="T15"/>
            <a:pathLst>
              <a:path w="2038" h="198">
                <a:moveTo>
                  <a:pt x="2038" y="193"/>
                </a:moveTo>
                <a:lnTo>
                  <a:pt x="1845" y="0"/>
                </a:lnTo>
                <a:lnTo>
                  <a:pt x="198" y="0"/>
                </a:lnTo>
                <a:lnTo>
                  <a:pt x="0" y="198"/>
                </a:lnTo>
              </a:path>
            </a:pathLst>
          </a:custGeom>
          <a:noFill/>
          <a:ln w="57150">
            <a:solidFill>
              <a:srgbClr val="00FFFF"/>
            </a:solidFill>
            <a:round/>
            <a:headEnd/>
            <a:tailEnd/>
          </a:ln>
        </p:spPr>
        <p:txBody>
          <a:bodyPr>
            <a:prstTxWarp prst="textNoShape">
              <a:avLst/>
            </a:prstTxWarp>
          </a:bodyPr>
          <a:lstStyle/>
          <a:p>
            <a:endParaRPr lang="en-US"/>
          </a:p>
        </p:txBody>
      </p:sp>
      <p:sp>
        <p:nvSpPr>
          <p:cNvPr id="2" name="Footer Placeholder 4">
            <a:extLst>
              <a:ext uri="{FF2B5EF4-FFF2-40B4-BE49-F238E27FC236}">
                <a16:creationId xmlns:a16="http://schemas.microsoft.com/office/drawing/2014/main" id="{DA1C6502-F60F-DFBC-511D-DC158085941A}"/>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Tree>
    <p:extLst>
      <p:ext uri="{BB962C8B-B14F-4D97-AF65-F5344CB8AC3E}">
        <p14:creationId xmlns:p14="http://schemas.microsoft.com/office/powerpoint/2010/main" val="315974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43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Rectangle 49"/>
          <p:cNvSpPr>
            <a:spLocks noGrp="1" noChangeArrowheads="1"/>
          </p:cNvSpPr>
          <p:nvPr>
            <p:ph type="title"/>
          </p:nvPr>
        </p:nvSpPr>
        <p:spPr>
          <a:xfrm>
            <a:off x="463550" y="152400"/>
            <a:ext cx="8680450" cy="900113"/>
          </a:xfrm>
        </p:spPr>
        <p:txBody>
          <a:bodyPr/>
          <a:lstStyle/>
          <a:p>
            <a:pPr eaLnBrk="1" hangingPunct="1"/>
            <a:r>
              <a:rPr lang="en-US" dirty="0"/>
              <a:t>Example: calculating one hop delay</a:t>
            </a:r>
          </a:p>
        </p:txBody>
      </p:sp>
      <p:sp>
        <p:nvSpPr>
          <p:cNvPr id="67593" name="Slide Number Placeholder 4"/>
          <p:cNvSpPr>
            <a:spLocks noGrp="1"/>
          </p:cNvSpPr>
          <p:nvPr>
            <p:ph type="sldNum" sz="quarter" idx="12"/>
          </p:nvPr>
        </p:nvSpPr>
        <p:spPr>
          <a:noFill/>
        </p:spPr>
        <p:txBody>
          <a:bodyPr/>
          <a:lstStyle/>
          <a:p>
            <a:fld id="{9B009811-C609-A84E-AE9D-7C0C081897AD}" type="slidenum">
              <a:rPr lang="en-US">
                <a:latin typeface="Helvetica Neue" charset="0"/>
                <a:ea typeface="ＭＳ Ｐゴシック" charset="-128"/>
                <a:cs typeface="ＭＳ Ｐゴシック" charset="-128"/>
              </a:rPr>
              <a:pPr/>
              <a:t>29</a:t>
            </a:fld>
            <a:endParaRPr lang="en-US">
              <a:latin typeface="Helvetica Neue" charset="0"/>
              <a:ea typeface="ＭＳ Ｐゴシック" charset="-128"/>
              <a:cs typeface="ＭＳ Ｐゴシック" charset="-128"/>
            </a:endParaRPr>
          </a:p>
        </p:txBody>
      </p:sp>
      <p:sp>
        <p:nvSpPr>
          <p:cNvPr id="67594" name="Rectangle 2"/>
          <p:cNvSpPr>
            <a:spLocks noChangeArrowheads="1"/>
          </p:cNvSpPr>
          <p:nvPr/>
        </p:nvSpPr>
        <p:spPr bwMode="auto">
          <a:xfrm>
            <a:off x="298450" y="1244600"/>
            <a:ext cx="4711700" cy="1724025"/>
          </a:xfrm>
          <a:prstGeom prst="rect">
            <a:avLst/>
          </a:prstGeom>
          <a:noFill/>
          <a:ln w="12700">
            <a:noFill/>
            <a:miter lim="800000"/>
            <a:headEnd/>
            <a:tailEnd/>
          </a:ln>
        </p:spPr>
        <p:txBody>
          <a:bodyPr lIns="90488" tIns="44450" rIns="90488" bIns="44450">
            <a:prstTxWarp prst="textNoShape">
              <a:avLst/>
            </a:prstTxWarp>
          </a:bodyPr>
          <a:lstStyle/>
          <a:p>
            <a:pPr marL="342900" indent="-342900">
              <a:spcBef>
                <a:spcPct val="70000"/>
              </a:spcBef>
              <a:buClr>
                <a:schemeClr val="accent2"/>
              </a:buClr>
              <a:buSzPct val="85000"/>
              <a:buFont typeface="ZapfDingbats" pitchFamily="82" charset="2"/>
              <a:buNone/>
            </a:pPr>
            <a:r>
              <a:rPr lang="en-US" sz="2800">
                <a:latin typeface="Comic Sans MS" charset="0"/>
              </a:rPr>
              <a:t>total delay </a:t>
            </a:r>
            <a:r>
              <a:rPr lang="en-US" b="1">
                <a:latin typeface="Times New Roman" charset="0"/>
              </a:rPr>
              <a:t>(A</a:t>
            </a:r>
            <a:r>
              <a:rPr lang="en-US" b="1">
                <a:latin typeface="Times New Roman" charset="0"/>
                <a:sym typeface="Symbol" charset="2"/>
              </a:rPr>
              <a:t>B)</a:t>
            </a:r>
            <a:r>
              <a:rPr lang="en-US" sz="2800">
                <a:latin typeface="Comic Sans MS" charset="0"/>
              </a:rPr>
              <a:t> = ? </a:t>
            </a:r>
          </a:p>
          <a:p>
            <a:pPr marL="342900" indent="-342900">
              <a:spcBef>
                <a:spcPct val="70000"/>
              </a:spcBef>
              <a:buClr>
                <a:schemeClr val="accent2"/>
              </a:buClr>
              <a:buSzPct val="85000"/>
              <a:buFont typeface="Wingdings" charset="2"/>
              <a:buChar char="v"/>
            </a:pPr>
            <a:r>
              <a:rPr lang="en-US" sz="2800">
                <a:latin typeface="Comic Sans MS" charset="0"/>
              </a:rPr>
              <a:t>Queuing delay = </a:t>
            </a:r>
          </a:p>
          <a:p>
            <a:pPr marL="342900" indent="-342900">
              <a:spcBef>
                <a:spcPct val="70000"/>
              </a:spcBef>
              <a:buClr>
                <a:schemeClr val="accent2"/>
              </a:buClr>
              <a:buSzPct val="85000"/>
              <a:buFont typeface="Wingdings" charset="2"/>
              <a:buChar char="v"/>
            </a:pPr>
            <a:r>
              <a:rPr lang="en-US" sz="2800">
                <a:latin typeface="Comic Sans MS" charset="0"/>
              </a:rPr>
              <a:t>transmission delay =</a:t>
            </a:r>
          </a:p>
          <a:p>
            <a:pPr marL="342900" indent="-342900">
              <a:lnSpc>
                <a:spcPct val="120000"/>
              </a:lnSpc>
              <a:spcBef>
                <a:spcPct val="70000"/>
              </a:spcBef>
              <a:buClr>
                <a:schemeClr val="accent2"/>
              </a:buClr>
              <a:buSzPct val="85000"/>
              <a:buFont typeface="Wingdings" charset="2"/>
              <a:buChar char="v"/>
            </a:pPr>
            <a:r>
              <a:rPr lang="en-US" sz="2800">
                <a:latin typeface="Comic Sans MS" charset="0"/>
              </a:rPr>
              <a:t>Propagation delay =</a:t>
            </a:r>
          </a:p>
        </p:txBody>
      </p:sp>
      <p:sp>
        <p:nvSpPr>
          <p:cNvPr id="67595" name="Freeform 3"/>
          <p:cNvSpPr>
            <a:spLocks/>
          </p:cNvSpPr>
          <p:nvPr/>
        </p:nvSpPr>
        <p:spPr bwMode="auto">
          <a:xfrm>
            <a:off x="7916863" y="4678363"/>
            <a:ext cx="1014412" cy="1035050"/>
          </a:xfrm>
          <a:custGeom>
            <a:avLst/>
            <a:gdLst>
              <a:gd name="T0" fmla="*/ 0 w 497"/>
              <a:gd name="T1" fmla="*/ 0 h 421"/>
              <a:gd name="T2" fmla="*/ 1014412 w 497"/>
              <a:gd name="T3" fmla="*/ 7376 h 421"/>
              <a:gd name="T4" fmla="*/ 1014412 w 497"/>
              <a:gd name="T5" fmla="*/ 1035050 h 421"/>
              <a:gd name="T6" fmla="*/ 6123 w 497"/>
              <a:gd name="T7" fmla="*/ 1035050 h 421"/>
              <a:gd name="T8" fmla="*/ 6123 w 497"/>
              <a:gd name="T9" fmla="*/ 7376 h 421"/>
              <a:gd name="T10" fmla="*/ 6123 w 497"/>
              <a:gd name="T11" fmla="*/ 7376 h 421"/>
              <a:gd name="T12" fmla="*/ 0 60000 65536"/>
              <a:gd name="T13" fmla="*/ 0 60000 65536"/>
              <a:gd name="T14" fmla="*/ 0 60000 65536"/>
              <a:gd name="T15" fmla="*/ 0 60000 65536"/>
              <a:gd name="T16" fmla="*/ 0 60000 65536"/>
              <a:gd name="T17" fmla="*/ 0 60000 65536"/>
              <a:gd name="T18" fmla="*/ 0 w 497"/>
              <a:gd name="T19" fmla="*/ 0 h 421"/>
              <a:gd name="T20" fmla="*/ 497 w 497"/>
              <a:gd name="T21" fmla="*/ 421 h 421"/>
            </a:gdLst>
            <a:ahLst/>
            <a:cxnLst>
              <a:cxn ang="T12">
                <a:pos x="T0" y="T1"/>
              </a:cxn>
              <a:cxn ang="T13">
                <a:pos x="T2" y="T3"/>
              </a:cxn>
              <a:cxn ang="T14">
                <a:pos x="T4" y="T5"/>
              </a:cxn>
              <a:cxn ang="T15">
                <a:pos x="T6" y="T7"/>
              </a:cxn>
              <a:cxn ang="T16">
                <a:pos x="T8" y="T9"/>
              </a:cxn>
              <a:cxn ang="T17">
                <a:pos x="T10" y="T11"/>
              </a:cxn>
            </a:cxnLst>
            <a:rect l="T18" t="T19" r="T20" b="T21"/>
            <a:pathLst>
              <a:path w="497" h="421">
                <a:moveTo>
                  <a:pt x="0" y="0"/>
                </a:moveTo>
                <a:lnTo>
                  <a:pt x="497" y="3"/>
                </a:lnTo>
                <a:lnTo>
                  <a:pt x="497" y="421"/>
                </a:lnTo>
                <a:lnTo>
                  <a:pt x="3" y="421"/>
                </a:lnTo>
                <a:lnTo>
                  <a:pt x="3" y="3"/>
                </a:lnTo>
              </a:path>
            </a:pathLst>
          </a:custGeom>
          <a:noFill/>
          <a:ln w="57150">
            <a:solidFill>
              <a:srgbClr val="000000"/>
            </a:solidFill>
            <a:round/>
            <a:headEnd/>
            <a:tailEnd/>
          </a:ln>
        </p:spPr>
        <p:txBody>
          <a:bodyPr>
            <a:prstTxWarp prst="textNoShape">
              <a:avLst/>
            </a:prstTxWarp>
          </a:bodyPr>
          <a:lstStyle/>
          <a:p>
            <a:endParaRPr lang="en-US"/>
          </a:p>
        </p:txBody>
      </p:sp>
      <p:sp>
        <p:nvSpPr>
          <p:cNvPr id="67596" name="Freeform 4"/>
          <p:cNvSpPr>
            <a:spLocks/>
          </p:cNvSpPr>
          <p:nvPr/>
        </p:nvSpPr>
        <p:spPr bwMode="auto">
          <a:xfrm>
            <a:off x="4565650" y="4673600"/>
            <a:ext cx="1014413" cy="1035050"/>
          </a:xfrm>
          <a:custGeom>
            <a:avLst/>
            <a:gdLst>
              <a:gd name="T0" fmla="*/ 0 w 497"/>
              <a:gd name="T1" fmla="*/ 0 h 421"/>
              <a:gd name="T2" fmla="*/ 1014413 w 497"/>
              <a:gd name="T3" fmla="*/ 7376 h 421"/>
              <a:gd name="T4" fmla="*/ 1014413 w 497"/>
              <a:gd name="T5" fmla="*/ 1035050 h 421"/>
              <a:gd name="T6" fmla="*/ 6123 w 497"/>
              <a:gd name="T7" fmla="*/ 1035050 h 421"/>
              <a:gd name="T8" fmla="*/ 6123 w 497"/>
              <a:gd name="T9" fmla="*/ 7376 h 421"/>
              <a:gd name="T10" fmla="*/ 6123 w 497"/>
              <a:gd name="T11" fmla="*/ 7376 h 421"/>
              <a:gd name="T12" fmla="*/ 0 60000 65536"/>
              <a:gd name="T13" fmla="*/ 0 60000 65536"/>
              <a:gd name="T14" fmla="*/ 0 60000 65536"/>
              <a:gd name="T15" fmla="*/ 0 60000 65536"/>
              <a:gd name="T16" fmla="*/ 0 60000 65536"/>
              <a:gd name="T17" fmla="*/ 0 60000 65536"/>
              <a:gd name="T18" fmla="*/ 0 w 497"/>
              <a:gd name="T19" fmla="*/ 0 h 421"/>
              <a:gd name="T20" fmla="*/ 497 w 497"/>
              <a:gd name="T21" fmla="*/ 421 h 421"/>
            </a:gdLst>
            <a:ahLst/>
            <a:cxnLst>
              <a:cxn ang="T12">
                <a:pos x="T0" y="T1"/>
              </a:cxn>
              <a:cxn ang="T13">
                <a:pos x="T2" y="T3"/>
              </a:cxn>
              <a:cxn ang="T14">
                <a:pos x="T4" y="T5"/>
              </a:cxn>
              <a:cxn ang="T15">
                <a:pos x="T6" y="T7"/>
              </a:cxn>
              <a:cxn ang="T16">
                <a:pos x="T8" y="T9"/>
              </a:cxn>
              <a:cxn ang="T17">
                <a:pos x="T10" y="T11"/>
              </a:cxn>
            </a:cxnLst>
            <a:rect l="T18" t="T19" r="T20" b="T21"/>
            <a:pathLst>
              <a:path w="497" h="421">
                <a:moveTo>
                  <a:pt x="0" y="0"/>
                </a:moveTo>
                <a:lnTo>
                  <a:pt x="497" y="3"/>
                </a:lnTo>
                <a:lnTo>
                  <a:pt x="497" y="421"/>
                </a:lnTo>
                <a:lnTo>
                  <a:pt x="3" y="421"/>
                </a:lnTo>
                <a:lnTo>
                  <a:pt x="3" y="3"/>
                </a:lnTo>
              </a:path>
            </a:pathLst>
          </a:custGeom>
          <a:noFill/>
          <a:ln w="57150">
            <a:solidFill>
              <a:srgbClr val="000000"/>
            </a:solidFill>
            <a:round/>
            <a:headEnd/>
            <a:tailEnd/>
          </a:ln>
        </p:spPr>
        <p:txBody>
          <a:bodyPr>
            <a:prstTxWarp prst="textNoShape">
              <a:avLst/>
            </a:prstTxWarp>
          </a:bodyPr>
          <a:lstStyle/>
          <a:p>
            <a:endParaRPr lang="en-US"/>
          </a:p>
        </p:txBody>
      </p:sp>
      <p:sp>
        <p:nvSpPr>
          <p:cNvPr id="67597" name="Text Box 5"/>
          <p:cNvSpPr txBox="1">
            <a:spLocks noChangeArrowheads="1"/>
          </p:cNvSpPr>
          <p:nvPr/>
        </p:nvSpPr>
        <p:spPr bwMode="auto">
          <a:xfrm>
            <a:off x="4495800" y="5721350"/>
            <a:ext cx="1271588" cy="427038"/>
          </a:xfrm>
          <a:prstGeom prst="rect">
            <a:avLst/>
          </a:prstGeom>
          <a:noFill/>
          <a:ln w="12700">
            <a:noFill/>
            <a:miter lim="800000"/>
            <a:headEnd/>
            <a:tailEnd/>
          </a:ln>
        </p:spPr>
        <p:txBody>
          <a:bodyPr wrap="none" anchor="ctr">
            <a:prstTxWarp prst="textNoShape">
              <a:avLst/>
            </a:prstTxWarp>
            <a:spAutoFit/>
          </a:bodyPr>
          <a:lstStyle/>
          <a:p>
            <a:pPr algn="ctr"/>
            <a:r>
              <a:rPr lang="en-US" sz="2200">
                <a:solidFill>
                  <a:srgbClr val="000000"/>
                </a:solidFill>
              </a:rPr>
              <a:t>Switch A</a:t>
            </a:r>
          </a:p>
        </p:txBody>
      </p:sp>
      <p:sp>
        <p:nvSpPr>
          <p:cNvPr id="67598" name="Freeform 6"/>
          <p:cNvSpPr>
            <a:spLocks/>
          </p:cNvSpPr>
          <p:nvPr/>
        </p:nvSpPr>
        <p:spPr bwMode="auto">
          <a:xfrm>
            <a:off x="6127750" y="5024438"/>
            <a:ext cx="127000" cy="338137"/>
          </a:xfrm>
          <a:custGeom>
            <a:avLst/>
            <a:gdLst>
              <a:gd name="T0" fmla="*/ 0 w 80"/>
              <a:gd name="T1" fmla="*/ 0 h 213"/>
              <a:gd name="T2" fmla="*/ 127000 w 80"/>
              <a:gd name="T3" fmla="*/ 0 h 213"/>
              <a:gd name="T4" fmla="*/ 127000 w 80"/>
              <a:gd name="T5" fmla="*/ 338137 h 213"/>
              <a:gd name="T6" fmla="*/ 0 w 80"/>
              <a:gd name="T7" fmla="*/ 338137 h 213"/>
              <a:gd name="T8" fmla="*/ 0 w 80"/>
              <a:gd name="T9" fmla="*/ 0 h 213"/>
              <a:gd name="T10" fmla="*/ 0 w 80"/>
              <a:gd name="T11" fmla="*/ 0 h 213"/>
              <a:gd name="T12" fmla="*/ 0 60000 65536"/>
              <a:gd name="T13" fmla="*/ 0 60000 65536"/>
              <a:gd name="T14" fmla="*/ 0 60000 65536"/>
              <a:gd name="T15" fmla="*/ 0 60000 65536"/>
              <a:gd name="T16" fmla="*/ 0 60000 65536"/>
              <a:gd name="T17" fmla="*/ 0 60000 65536"/>
              <a:gd name="T18" fmla="*/ 0 w 80"/>
              <a:gd name="T19" fmla="*/ 0 h 213"/>
              <a:gd name="T20" fmla="*/ 80 w 8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0" h="213">
                <a:moveTo>
                  <a:pt x="0" y="0"/>
                </a:moveTo>
                <a:lnTo>
                  <a:pt x="80" y="0"/>
                </a:lnTo>
                <a:lnTo>
                  <a:pt x="80" y="213"/>
                </a:lnTo>
                <a:lnTo>
                  <a:pt x="0" y="213"/>
                </a:lnTo>
                <a:lnTo>
                  <a:pt x="0" y="0"/>
                </a:lnTo>
              </a:path>
            </a:pathLst>
          </a:custGeom>
          <a:noFill/>
          <a:ln w="12700">
            <a:solidFill>
              <a:schemeClr val="tx1"/>
            </a:solidFill>
            <a:round/>
            <a:headEnd/>
            <a:tailEnd/>
          </a:ln>
        </p:spPr>
        <p:txBody>
          <a:bodyPr>
            <a:prstTxWarp prst="textNoShape">
              <a:avLst/>
            </a:prstTxWarp>
          </a:bodyPr>
          <a:lstStyle/>
          <a:p>
            <a:endParaRPr lang="en-US"/>
          </a:p>
        </p:txBody>
      </p:sp>
      <p:sp>
        <p:nvSpPr>
          <p:cNvPr id="67599" name="Freeform 7"/>
          <p:cNvSpPr>
            <a:spLocks/>
          </p:cNvSpPr>
          <p:nvPr/>
        </p:nvSpPr>
        <p:spPr bwMode="auto">
          <a:xfrm>
            <a:off x="5875338" y="5024438"/>
            <a:ext cx="128587" cy="338137"/>
          </a:xfrm>
          <a:custGeom>
            <a:avLst/>
            <a:gdLst>
              <a:gd name="T0" fmla="*/ 0 w 81"/>
              <a:gd name="T1" fmla="*/ 0 h 213"/>
              <a:gd name="T2" fmla="*/ 128587 w 81"/>
              <a:gd name="T3" fmla="*/ 0 h 213"/>
              <a:gd name="T4" fmla="*/ 128587 w 81"/>
              <a:gd name="T5" fmla="*/ 338137 h 213"/>
              <a:gd name="T6" fmla="*/ 4762 w 81"/>
              <a:gd name="T7" fmla="*/ 338137 h 213"/>
              <a:gd name="T8" fmla="*/ 4762 w 81"/>
              <a:gd name="T9" fmla="*/ 0 h 213"/>
              <a:gd name="T10" fmla="*/ 4762 w 81"/>
              <a:gd name="T11" fmla="*/ 0 h 213"/>
              <a:gd name="T12" fmla="*/ 0 w 81"/>
              <a:gd name="T13" fmla="*/ 0 h 213"/>
              <a:gd name="T14" fmla="*/ 0 60000 65536"/>
              <a:gd name="T15" fmla="*/ 0 60000 65536"/>
              <a:gd name="T16" fmla="*/ 0 60000 65536"/>
              <a:gd name="T17" fmla="*/ 0 60000 65536"/>
              <a:gd name="T18" fmla="*/ 0 60000 65536"/>
              <a:gd name="T19" fmla="*/ 0 60000 65536"/>
              <a:gd name="T20" fmla="*/ 0 60000 65536"/>
              <a:gd name="T21" fmla="*/ 0 w 81"/>
              <a:gd name="T22" fmla="*/ 0 h 213"/>
              <a:gd name="T23" fmla="*/ 81 w 81"/>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13">
                <a:moveTo>
                  <a:pt x="0" y="0"/>
                </a:moveTo>
                <a:lnTo>
                  <a:pt x="81" y="0"/>
                </a:lnTo>
                <a:lnTo>
                  <a:pt x="81" y="213"/>
                </a:lnTo>
                <a:lnTo>
                  <a:pt x="3" y="213"/>
                </a:lnTo>
                <a:lnTo>
                  <a:pt x="3" y="0"/>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00" name="Freeform 8"/>
          <p:cNvSpPr>
            <a:spLocks/>
          </p:cNvSpPr>
          <p:nvPr/>
        </p:nvSpPr>
        <p:spPr bwMode="auto">
          <a:xfrm>
            <a:off x="5875338" y="5024438"/>
            <a:ext cx="128587" cy="338137"/>
          </a:xfrm>
          <a:custGeom>
            <a:avLst/>
            <a:gdLst>
              <a:gd name="T0" fmla="*/ 0 w 81"/>
              <a:gd name="T1" fmla="*/ 0 h 213"/>
              <a:gd name="T2" fmla="*/ 128587 w 81"/>
              <a:gd name="T3" fmla="*/ 0 h 213"/>
              <a:gd name="T4" fmla="*/ 128587 w 81"/>
              <a:gd name="T5" fmla="*/ 338137 h 213"/>
              <a:gd name="T6" fmla="*/ 4762 w 81"/>
              <a:gd name="T7" fmla="*/ 338137 h 213"/>
              <a:gd name="T8" fmla="*/ 4762 w 81"/>
              <a:gd name="T9" fmla="*/ 0 h 213"/>
              <a:gd name="T10" fmla="*/ 4762 w 81"/>
              <a:gd name="T11" fmla="*/ 0 h 213"/>
              <a:gd name="T12" fmla="*/ 0 60000 65536"/>
              <a:gd name="T13" fmla="*/ 0 60000 65536"/>
              <a:gd name="T14" fmla="*/ 0 60000 65536"/>
              <a:gd name="T15" fmla="*/ 0 60000 65536"/>
              <a:gd name="T16" fmla="*/ 0 60000 65536"/>
              <a:gd name="T17" fmla="*/ 0 60000 65536"/>
              <a:gd name="T18" fmla="*/ 0 w 81"/>
              <a:gd name="T19" fmla="*/ 0 h 213"/>
              <a:gd name="T20" fmla="*/ 81 w 81"/>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1" h="213">
                <a:moveTo>
                  <a:pt x="0" y="0"/>
                </a:moveTo>
                <a:lnTo>
                  <a:pt x="81" y="0"/>
                </a:lnTo>
                <a:lnTo>
                  <a:pt x="81" y="213"/>
                </a:lnTo>
                <a:lnTo>
                  <a:pt x="3" y="213"/>
                </a:lnTo>
                <a:lnTo>
                  <a:pt x="3" y="0"/>
                </a:lnTo>
              </a:path>
            </a:pathLst>
          </a:custGeom>
          <a:noFill/>
          <a:ln w="12700">
            <a:solidFill>
              <a:schemeClr val="tx1"/>
            </a:solidFill>
            <a:round/>
            <a:headEnd/>
            <a:tailEnd/>
          </a:ln>
        </p:spPr>
        <p:txBody>
          <a:bodyPr>
            <a:prstTxWarp prst="textNoShape">
              <a:avLst/>
            </a:prstTxWarp>
          </a:bodyPr>
          <a:lstStyle/>
          <a:p>
            <a:endParaRPr lang="en-US"/>
          </a:p>
        </p:txBody>
      </p:sp>
      <p:sp>
        <p:nvSpPr>
          <p:cNvPr id="67601" name="Freeform 9"/>
          <p:cNvSpPr>
            <a:spLocks/>
          </p:cNvSpPr>
          <p:nvPr/>
        </p:nvSpPr>
        <p:spPr bwMode="auto">
          <a:xfrm>
            <a:off x="5875338" y="5024438"/>
            <a:ext cx="128587" cy="338137"/>
          </a:xfrm>
          <a:custGeom>
            <a:avLst/>
            <a:gdLst>
              <a:gd name="T0" fmla="*/ 0 w 81"/>
              <a:gd name="T1" fmla="*/ 0 h 213"/>
              <a:gd name="T2" fmla="*/ 128587 w 81"/>
              <a:gd name="T3" fmla="*/ 0 h 213"/>
              <a:gd name="T4" fmla="*/ 128587 w 81"/>
              <a:gd name="T5" fmla="*/ 338137 h 213"/>
              <a:gd name="T6" fmla="*/ 4762 w 81"/>
              <a:gd name="T7" fmla="*/ 338137 h 213"/>
              <a:gd name="T8" fmla="*/ 4762 w 81"/>
              <a:gd name="T9" fmla="*/ 0 h 213"/>
              <a:gd name="T10" fmla="*/ 4762 w 81"/>
              <a:gd name="T11" fmla="*/ 0 h 213"/>
              <a:gd name="T12" fmla="*/ 0 w 81"/>
              <a:gd name="T13" fmla="*/ 0 h 213"/>
              <a:gd name="T14" fmla="*/ 0 60000 65536"/>
              <a:gd name="T15" fmla="*/ 0 60000 65536"/>
              <a:gd name="T16" fmla="*/ 0 60000 65536"/>
              <a:gd name="T17" fmla="*/ 0 60000 65536"/>
              <a:gd name="T18" fmla="*/ 0 60000 65536"/>
              <a:gd name="T19" fmla="*/ 0 60000 65536"/>
              <a:gd name="T20" fmla="*/ 0 60000 65536"/>
              <a:gd name="T21" fmla="*/ 0 w 81"/>
              <a:gd name="T22" fmla="*/ 0 h 213"/>
              <a:gd name="T23" fmla="*/ 81 w 81"/>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13">
                <a:moveTo>
                  <a:pt x="0" y="0"/>
                </a:moveTo>
                <a:lnTo>
                  <a:pt x="81" y="0"/>
                </a:lnTo>
                <a:lnTo>
                  <a:pt x="81" y="213"/>
                </a:lnTo>
                <a:lnTo>
                  <a:pt x="3" y="213"/>
                </a:lnTo>
                <a:lnTo>
                  <a:pt x="3" y="0"/>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02" name="Freeform 10"/>
          <p:cNvSpPr>
            <a:spLocks/>
          </p:cNvSpPr>
          <p:nvPr/>
        </p:nvSpPr>
        <p:spPr bwMode="auto">
          <a:xfrm>
            <a:off x="5875338" y="5024438"/>
            <a:ext cx="128587" cy="338137"/>
          </a:xfrm>
          <a:custGeom>
            <a:avLst/>
            <a:gdLst>
              <a:gd name="T0" fmla="*/ 0 w 81"/>
              <a:gd name="T1" fmla="*/ 0 h 213"/>
              <a:gd name="T2" fmla="*/ 128587 w 81"/>
              <a:gd name="T3" fmla="*/ 0 h 213"/>
              <a:gd name="T4" fmla="*/ 128587 w 81"/>
              <a:gd name="T5" fmla="*/ 338137 h 213"/>
              <a:gd name="T6" fmla="*/ 4762 w 81"/>
              <a:gd name="T7" fmla="*/ 338137 h 213"/>
              <a:gd name="T8" fmla="*/ 4762 w 81"/>
              <a:gd name="T9" fmla="*/ 0 h 213"/>
              <a:gd name="T10" fmla="*/ 4762 w 81"/>
              <a:gd name="T11" fmla="*/ 0 h 213"/>
              <a:gd name="T12" fmla="*/ 0 60000 65536"/>
              <a:gd name="T13" fmla="*/ 0 60000 65536"/>
              <a:gd name="T14" fmla="*/ 0 60000 65536"/>
              <a:gd name="T15" fmla="*/ 0 60000 65536"/>
              <a:gd name="T16" fmla="*/ 0 60000 65536"/>
              <a:gd name="T17" fmla="*/ 0 60000 65536"/>
              <a:gd name="T18" fmla="*/ 0 w 81"/>
              <a:gd name="T19" fmla="*/ 0 h 213"/>
              <a:gd name="T20" fmla="*/ 81 w 81"/>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1" h="213">
                <a:moveTo>
                  <a:pt x="0" y="0"/>
                </a:moveTo>
                <a:lnTo>
                  <a:pt x="81" y="0"/>
                </a:lnTo>
                <a:lnTo>
                  <a:pt x="81" y="213"/>
                </a:lnTo>
                <a:lnTo>
                  <a:pt x="3" y="213"/>
                </a:lnTo>
                <a:lnTo>
                  <a:pt x="3" y="0"/>
                </a:lnTo>
              </a:path>
            </a:pathLst>
          </a:custGeom>
          <a:noFill/>
          <a:ln w="12700">
            <a:solidFill>
              <a:schemeClr val="tx1"/>
            </a:solidFill>
            <a:round/>
            <a:headEnd/>
            <a:tailEnd/>
          </a:ln>
        </p:spPr>
        <p:txBody>
          <a:bodyPr>
            <a:prstTxWarp prst="textNoShape">
              <a:avLst/>
            </a:prstTxWarp>
          </a:bodyPr>
          <a:lstStyle/>
          <a:p>
            <a:endParaRPr lang="en-US"/>
          </a:p>
        </p:txBody>
      </p:sp>
      <p:sp>
        <p:nvSpPr>
          <p:cNvPr id="67603" name="Freeform 11"/>
          <p:cNvSpPr>
            <a:spLocks/>
          </p:cNvSpPr>
          <p:nvPr/>
        </p:nvSpPr>
        <p:spPr bwMode="auto">
          <a:xfrm>
            <a:off x="6003925" y="5024438"/>
            <a:ext cx="123825" cy="338137"/>
          </a:xfrm>
          <a:custGeom>
            <a:avLst/>
            <a:gdLst>
              <a:gd name="T0" fmla="*/ 0 w 78"/>
              <a:gd name="T1" fmla="*/ 0 h 213"/>
              <a:gd name="T2" fmla="*/ 123825 w 78"/>
              <a:gd name="T3" fmla="*/ 0 h 213"/>
              <a:gd name="T4" fmla="*/ 123825 w 78"/>
              <a:gd name="T5" fmla="*/ 338137 h 213"/>
              <a:gd name="T6" fmla="*/ 0 w 78"/>
              <a:gd name="T7" fmla="*/ 338137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04" name="Freeform 12"/>
          <p:cNvSpPr>
            <a:spLocks/>
          </p:cNvSpPr>
          <p:nvPr/>
        </p:nvSpPr>
        <p:spPr bwMode="auto">
          <a:xfrm>
            <a:off x="6003925" y="5024438"/>
            <a:ext cx="123825" cy="338137"/>
          </a:xfrm>
          <a:custGeom>
            <a:avLst/>
            <a:gdLst>
              <a:gd name="T0" fmla="*/ 0 w 78"/>
              <a:gd name="T1" fmla="*/ 0 h 213"/>
              <a:gd name="T2" fmla="*/ 123825 w 78"/>
              <a:gd name="T3" fmla="*/ 0 h 213"/>
              <a:gd name="T4" fmla="*/ 123825 w 78"/>
              <a:gd name="T5" fmla="*/ 338137 h 213"/>
              <a:gd name="T6" fmla="*/ 0 w 78"/>
              <a:gd name="T7" fmla="*/ 338137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path>
            </a:pathLst>
          </a:custGeom>
          <a:noFill/>
          <a:ln w="12700">
            <a:solidFill>
              <a:schemeClr val="tx1"/>
            </a:solidFill>
            <a:round/>
            <a:headEnd/>
            <a:tailEnd/>
          </a:ln>
        </p:spPr>
        <p:txBody>
          <a:bodyPr>
            <a:prstTxWarp prst="textNoShape">
              <a:avLst/>
            </a:prstTxWarp>
          </a:bodyPr>
          <a:lstStyle/>
          <a:p>
            <a:endParaRPr lang="en-US"/>
          </a:p>
        </p:txBody>
      </p:sp>
      <p:sp>
        <p:nvSpPr>
          <p:cNvPr id="67605" name="Freeform 13"/>
          <p:cNvSpPr>
            <a:spLocks/>
          </p:cNvSpPr>
          <p:nvPr/>
        </p:nvSpPr>
        <p:spPr bwMode="auto">
          <a:xfrm>
            <a:off x="6003925" y="5024438"/>
            <a:ext cx="123825" cy="338137"/>
          </a:xfrm>
          <a:custGeom>
            <a:avLst/>
            <a:gdLst>
              <a:gd name="T0" fmla="*/ 0 w 78"/>
              <a:gd name="T1" fmla="*/ 0 h 213"/>
              <a:gd name="T2" fmla="*/ 123825 w 78"/>
              <a:gd name="T3" fmla="*/ 0 h 213"/>
              <a:gd name="T4" fmla="*/ 123825 w 78"/>
              <a:gd name="T5" fmla="*/ 338137 h 213"/>
              <a:gd name="T6" fmla="*/ 0 w 78"/>
              <a:gd name="T7" fmla="*/ 338137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06" name="Freeform 14"/>
          <p:cNvSpPr>
            <a:spLocks/>
          </p:cNvSpPr>
          <p:nvPr/>
        </p:nvSpPr>
        <p:spPr bwMode="auto">
          <a:xfrm>
            <a:off x="5613400" y="5021263"/>
            <a:ext cx="114300" cy="328612"/>
          </a:xfrm>
          <a:custGeom>
            <a:avLst/>
            <a:gdLst>
              <a:gd name="T0" fmla="*/ 0 w 78"/>
              <a:gd name="T1" fmla="*/ 0 h 213"/>
              <a:gd name="T2" fmla="*/ 114300 w 78"/>
              <a:gd name="T3" fmla="*/ 0 h 213"/>
              <a:gd name="T4" fmla="*/ 114300 w 78"/>
              <a:gd name="T5" fmla="*/ 328612 h 213"/>
              <a:gd name="T6" fmla="*/ 0 w 78"/>
              <a:gd name="T7" fmla="*/ 328612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path>
            </a:pathLst>
          </a:custGeom>
          <a:solidFill>
            <a:schemeClr val="accent1"/>
          </a:solidFill>
          <a:ln w="12700">
            <a:noFill/>
            <a:round/>
            <a:headEnd/>
            <a:tailEnd/>
          </a:ln>
        </p:spPr>
        <p:txBody>
          <a:bodyPr>
            <a:prstTxWarp prst="textNoShape">
              <a:avLst/>
            </a:prstTxWarp>
          </a:bodyPr>
          <a:lstStyle/>
          <a:p>
            <a:endParaRPr lang="en-US"/>
          </a:p>
        </p:txBody>
      </p:sp>
      <p:sp>
        <p:nvSpPr>
          <p:cNvPr id="67607" name="Freeform 15"/>
          <p:cNvSpPr>
            <a:spLocks/>
          </p:cNvSpPr>
          <p:nvPr/>
        </p:nvSpPr>
        <p:spPr bwMode="auto">
          <a:xfrm>
            <a:off x="6251575" y="5024438"/>
            <a:ext cx="127000" cy="338137"/>
          </a:xfrm>
          <a:custGeom>
            <a:avLst/>
            <a:gdLst>
              <a:gd name="T0" fmla="*/ 0 w 80"/>
              <a:gd name="T1" fmla="*/ 0 h 213"/>
              <a:gd name="T2" fmla="*/ 127000 w 80"/>
              <a:gd name="T3" fmla="*/ 0 h 213"/>
              <a:gd name="T4" fmla="*/ 127000 w 80"/>
              <a:gd name="T5" fmla="*/ 338137 h 213"/>
              <a:gd name="T6" fmla="*/ 3175 w 80"/>
              <a:gd name="T7" fmla="*/ 338137 h 213"/>
              <a:gd name="T8" fmla="*/ 3175 w 80"/>
              <a:gd name="T9" fmla="*/ 0 h 213"/>
              <a:gd name="T10" fmla="*/ 3175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08" name="Freeform 16"/>
          <p:cNvSpPr>
            <a:spLocks/>
          </p:cNvSpPr>
          <p:nvPr/>
        </p:nvSpPr>
        <p:spPr bwMode="auto">
          <a:xfrm>
            <a:off x="6251575" y="5024438"/>
            <a:ext cx="127000" cy="338137"/>
          </a:xfrm>
          <a:custGeom>
            <a:avLst/>
            <a:gdLst>
              <a:gd name="T0" fmla="*/ 0 w 80"/>
              <a:gd name="T1" fmla="*/ 0 h 213"/>
              <a:gd name="T2" fmla="*/ 127000 w 80"/>
              <a:gd name="T3" fmla="*/ 0 h 213"/>
              <a:gd name="T4" fmla="*/ 127000 w 80"/>
              <a:gd name="T5" fmla="*/ 338137 h 213"/>
              <a:gd name="T6" fmla="*/ 3175 w 80"/>
              <a:gd name="T7" fmla="*/ 338137 h 213"/>
              <a:gd name="T8" fmla="*/ 3175 w 80"/>
              <a:gd name="T9" fmla="*/ 0 h 213"/>
              <a:gd name="T10" fmla="*/ 3175 w 80"/>
              <a:gd name="T11" fmla="*/ 0 h 213"/>
              <a:gd name="T12" fmla="*/ 0 60000 65536"/>
              <a:gd name="T13" fmla="*/ 0 60000 65536"/>
              <a:gd name="T14" fmla="*/ 0 60000 65536"/>
              <a:gd name="T15" fmla="*/ 0 60000 65536"/>
              <a:gd name="T16" fmla="*/ 0 60000 65536"/>
              <a:gd name="T17" fmla="*/ 0 60000 65536"/>
              <a:gd name="T18" fmla="*/ 0 w 80"/>
              <a:gd name="T19" fmla="*/ 0 h 213"/>
              <a:gd name="T20" fmla="*/ 80 w 8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0" h="213">
                <a:moveTo>
                  <a:pt x="0" y="0"/>
                </a:moveTo>
                <a:lnTo>
                  <a:pt x="80" y="0"/>
                </a:lnTo>
                <a:lnTo>
                  <a:pt x="80" y="213"/>
                </a:lnTo>
                <a:lnTo>
                  <a:pt x="2" y="213"/>
                </a:lnTo>
                <a:lnTo>
                  <a:pt x="2" y="0"/>
                </a:lnTo>
              </a:path>
            </a:pathLst>
          </a:custGeom>
          <a:noFill/>
          <a:ln w="12700">
            <a:solidFill>
              <a:schemeClr val="tx1"/>
            </a:solidFill>
            <a:round/>
            <a:headEnd/>
            <a:tailEnd/>
          </a:ln>
        </p:spPr>
        <p:txBody>
          <a:bodyPr>
            <a:prstTxWarp prst="textNoShape">
              <a:avLst/>
            </a:prstTxWarp>
          </a:bodyPr>
          <a:lstStyle/>
          <a:p>
            <a:endParaRPr lang="en-US"/>
          </a:p>
        </p:txBody>
      </p:sp>
      <p:sp>
        <p:nvSpPr>
          <p:cNvPr id="67609" name="Freeform 17"/>
          <p:cNvSpPr>
            <a:spLocks/>
          </p:cNvSpPr>
          <p:nvPr/>
        </p:nvSpPr>
        <p:spPr bwMode="auto">
          <a:xfrm>
            <a:off x="6251575" y="5024438"/>
            <a:ext cx="127000" cy="338137"/>
          </a:xfrm>
          <a:custGeom>
            <a:avLst/>
            <a:gdLst>
              <a:gd name="T0" fmla="*/ 0 w 80"/>
              <a:gd name="T1" fmla="*/ 0 h 213"/>
              <a:gd name="T2" fmla="*/ 127000 w 80"/>
              <a:gd name="T3" fmla="*/ 0 h 213"/>
              <a:gd name="T4" fmla="*/ 127000 w 80"/>
              <a:gd name="T5" fmla="*/ 338137 h 213"/>
              <a:gd name="T6" fmla="*/ 3175 w 80"/>
              <a:gd name="T7" fmla="*/ 338137 h 213"/>
              <a:gd name="T8" fmla="*/ 3175 w 80"/>
              <a:gd name="T9" fmla="*/ 0 h 213"/>
              <a:gd name="T10" fmla="*/ 3175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10" name="Freeform 18"/>
          <p:cNvSpPr>
            <a:spLocks/>
          </p:cNvSpPr>
          <p:nvPr/>
        </p:nvSpPr>
        <p:spPr bwMode="auto">
          <a:xfrm>
            <a:off x="6124575" y="5027613"/>
            <a:ext cx="127000" cy="338137"/>
          </a:xfrm>
          <a:custGeom>
            <a:avLst/>
            <a:gdLst>
              <a:gd name="T0" fmla="*/ 0 w 80"/>
              <a:gd name="T1" fmla="*/ 0 h 213"/>
              <a:gd name="T2" fmla="*/ 127000 w 80"/>
              <a:gd name="T3" fmla="*/ 0 h 213"/>
              <a:gd name="T4" fmla="*/ 127000 w 80"/>
              <a:gd name="T5" fmla="*/ 338137 h 213"/>
              <a:gd name="T6" fmla="*/ 3175 w 80"/>
              <a:gd name="T7" fmla="*/ 338137 h 213"/>
              <a:gd name="T8" fmla="*/ 3175 w 80"/>
              <a:gd name="T9" fmla="*/ 0 h 213"/>
              <a:gd name="T10" fmla="*/ 3175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11" name="Freeform 19"/>
          <p:cNvSpPr>
            <a:spLocks/>
          </p:cNvSpPr>
          <p:nvPr/>
        </p:nvSpPr>
        <p:spPr bwMode="auto">
          <a:xfrm>
            <a:off x="5735638" y="5026025"/>
            <a:ext cx="131762" cy="338138"/>
          </a:xfrm>
          <a:custGeom>
            <a:avLst/>
            <a:gdLst>
              <a:gd name="T0" fmla="*/ 0 w 80"/>
              <a:gd name="T1" fmla="*/ 0 h 213"/>
              <a:gd name="T2" fmla="*/ 131762 w 80"/>
              <a:gd name="T3" fmla="*/ 0 h 213"/>
              <a:gd name="T4" fmla="*/ 131762 w 80"/>
              <a:gd name="T5" fmla="*/ 338138 h 213"/>
              <a:gd name="T6" fmla="*/ 3294 w 80"/>
              <a:gd name="T7" fmla="*/ 338138 h 213"/>
              <a:gd name="T8" fmla="*/ 3294 w 80"/>
              <a:gd name="T9" fmla="*/ 0 h 213"/>
              <a:gd name="T10" fmla="*/ 3294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noFill/>
          <a:ln w="12700">
            <a:solidFill>
              <a:schemeClr val="tx1"/>
            </a:solidFill>
            <a:round/>
            <a:headEnd/>
            <a:tailEnd/>
          </a:ln>
        </p:spPr>
        <p:txBody>
          <a:bodyPr>
            <a:prstTxWarp prst="textNoShape">
              <a:avLst/>
            </a:prstTxWarp>
          </a:bodyPr>
          <a:lstStyle/>
          <a:p>
            <a:endParaRPr lang="en-US"/>
          </a:p>
        </p:txBody>
      </p:sp>
      <p:sp>
        <p:nvSpPr>
          <p:cNvPr id="67612" name="Freeform 20"/>
          <p:cNvSpPr>
            <a:spLocks/>
          </p:cNvSpPr>
          <p:nvPr/>
        </p:nvSpPr>
        <p:spPr bwMode="auto">
          <a:xfrm rot="-1688152">
            <a:off x="4098925" y="4795838"/>
            <a:ext cx="330200" cy="325437"/>
          </a:xfrm>
          <a:custGeom>
            <a:avLst/>
            <a:gdLst>
              <a:gd name="T0" fmla="*/ 87313 w 208"/>
              <a:gd name="T1" fmla="*/ 0 h 205"/>
              <a:gd name="T2" fmla="*/ 330200 w 208"/>
              <a:gd name="T3" fmla="*/ 234950 h 205"/>
              <a:gd name="T4" fmla="*/ 239713 w 208"/>
              <a:gd name="T5" fmla="*/ 325437 h 205"/>
              <a:gd name="T6" fmla="*/ 0 w 208"/>
              <a:gd name="T7" fmla="*/ 95250 h 205"/>
              <a:gd name="T8" fmla="*/ 87313 w 208"/>
              <a:gd name="T9" fmla="*/ 0 h 205"/>
              <a:gd name="T10" fmla="*/ 87313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5" y="0"/>
                </a:moveTo>
                <a:lnTo>
                  <a:pt x="208" y="148"/>
                </a:lnTo>
                <a:lnTo>
                  <a:pt x="151" y="205"/>
                </a:lnTo>
                <a:lnTo>
                  <a:pt x="0" y="60"/>
                </a:lnTo>
                <a:lnTo>
                  <a:pt x="55" y="0"/>
                </a:lnTo>
                <a:close/>
              </a:path>
            </a:pathLst>
          </a:custGeom>
          <a:noFill/>
          <a:ln w="19050">
            <a:solidFill>
              <a:schemeClr val="tx1"/>
            </a:solidFill>
            <a:round/>
            <a:headEnd/>
            <a:tailEnd/>
          </a:ln>
        </p:spPr>
        <p:txBody>
          <a:bodyPr>
            <a:prstTxWarp prst="textNoShape">
              <a:avLst/>
            </a:prstTxWarp>
          </a:bodyPr>
          <a:lstStyle/>
          <a:p>
            <a:endParaRPr lang="en-US"/>
          </a:p>
        </p:txBody>
      </p:sp>
      <p:sp>
        <p:nvSpPr>
          <p:cNvPr id="67613" name="Line 21"/>
          <p:cNvSpPr>
            <a:spLocks noChangeShapeType="1"/>
          </p:cNvSpPr>
          <p:nvPr/>
        </p:nvSpPr>
        <p:spPr bwMode="auto">
          <a:xfrm>
            <a:off x="3287713" y="5321300"/>
            <a:ext cx="1246187" cy="1588"/>
          </a:xfrm>
          <a:prstGeom prst="line">
            <a:avLst/>
          </a:prstGeom>
          <a:noFill/>
          <a:ln w="19050">
            <a:solidFill>
              <a:schemeClr val="tx1"/>
            </a:solidFill>
            <a:round/>
            <a:headEnd/>
            <a:tailEnd type="stealth" w="med" len="lg"/>
          </a:ln>
        </p:spPr>
        <p:txBody>
          <a:bodyPr>
            <a:prstTxWarp prst="textNoShape">
              <a:avLst/>
            </a:prstTxWarp>
          </a:bodyPr>
          <a:lstStyle/>
          <a:p>
            <a:endParaRPr lang="en-US"/>
          </a:p>
        </p:txBody>
      </p:sp>
      <p:sp>
        <p:nvSpPr>
          <p:cNvPr id="67614" name="Line 22"/>
          <p:cNvSpPr>
            <a:spLocks noChangeShapeType="1"/>
          </p:cNvSpPr>
          <p:nvPr/>
        </p:nvSpPr>
        <p:spPr bwMode="auto">
          <a:xfrm>
            <a:off x="3297238" y="4818063"/>
            <a:ext cx="1274762" cy="336550"/>
          </a:xfrm>
          <a:prstGeom prst="line">
            <a:avLst/>
          </a:prstGeom>
          <a:noFill/>
          <a:ln w="19050">
            <a:solidFill>
              <a:schemeClr val="tx1"/>
            </a:solidFill>
            <a:round/>
            <a:headEnd/>
            <a:tailEnd type="triangle" w="sm" len="lg"/>
          </a:ln>
        </p:spPr>
        <p:txBody>
          <a:bodyPr>
            <a:prstTxWarp prst="textNoShape">
              <a:avLst/>
            </a:prstTxWarp>
          </a:bodyPr>
          <a:lstStyle/>
          <a:p>
            <a:endParaRPr lang="en-US"/>
          </a:p>
        </p:txBody>
      </p:sp>
      <p:sp>
        <p:nvSpPr>
          <p:cNvPr id="67615" name="Line 23"/>
          <p:cNvSpPr>
            <a:spLocks noChangeShapeType="1"/>
          </p:cNvSpPr>
          <p:nvPr/>
        </p:nvSpPr>
        <p:spPr bwMode="auto">
          <a:xfrm flipV="1">
            <a:off x="3330575" y="5340350"/>
            <a:ext cx="1217613" cy="728663"/>
          </a:xfrm>
          <a:prstGeom prst="line">
            <a:avLst/>
          </a:prstGeom>
          <a:noFill/>
          <a:ln w="28575">
            <a:solidFill>
              <a:schemeClr val="tx1"/>
            </a:solidFill>
            <a:round/>
            <a:headEnd/>
            <a:tailEnd type="stealth" w="sm" len="lg"/>
          </a:ln>
        </p:spPr>
        <p:txBody>
          <a:bodyPr>
            <a:prstTxWarp prst="textNoShape">
              <a:avLst/>
            </a:prstTxWarp>
          </a:bodyPr>
          <a:lstStyle/>
          <a:p>
            <a:endParaRPr lang="en-US"/>
          </a:p>
        </p:txBody>
      </p:sp>
      <p:sp>
        <p:nvSpPr>
          <p:cNvPr id="67616" name="Freeform 24"/>
          <p:cNvSpPr>
            <a:spLocks/>
          </p:cNvSpPr>
          <p:nvPr/>
        </p:nvSpPr>
        <p:spPr bwMode="auto">
          <a:xfrm rot="787182">
            <a:off x="3802063" y="5668963"/>
            <a:ext cx="330200" cy="325437"/>
          </a:xfrm>
          <a:custGeom>
            <a:avLst/>
            <a:gdLst>
              <a:gd name="T0" fmla="*/ 90488 w 208"/>
              <a:gd name="T1" fmla="*/ 322262 h 205"/>
              <a:gd name="T2" fmla="*/ 330200 w 208"/>
              <a:gd name="T3" fmla="*/ 95250 h 205"/>
              <a:gd name="T4" fmla="*/ 239713 w 208"/>
              <a:gd name="T5" fmla="*/ 0 h 205"/>
              <a:gd name="T6" fmla="*/ 0 w 208"/>
              <a:gd name="T7" fmla="*/ 231775 h 205"/>
              <a:gd name="T8" fmla="*/ 90488 w 208"/>
              <a:gd name="T9" fmla="*/ 325437 h 205"/>
              <a:gd name="T10" fmla="*/ 90488 w 208"/>
              <a:gd name="T11" fmla="*/ 325437 h 205"/>
              <a:gd name="T12" fmla="*/ 90488 w 208"/>
              <a:gd name="T13" fmla="*/ 32226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7" y="203"/>
                </a:moveTo>
                <a:lnTo>
                  <a:pt x="208" y="60"/>
                </a:lnTo>
                <a:lnTo>
                  <a:pt x="151" y="0"/>
                </a:lnTo>
                <a:lnTo>
                  <a:pt x="0" y="146"/>
                </a:lnTo>
                <a:lnTo>
                  <a:pt x="57" y="205"/>
                </a:lnTo>
                <a:lnTo>
                  <a:pt x="57" y="203"/>
                </a:lnTo>
                <a:close/>
              </a:path>
            </a:pathLst>
          </a:custGeom>
          <a:noFill/>
          <a:ln w="19050">
            <a:solidFill>
              <a:schemeClr val="tx1"/>
            </a:solidFill>
            <a:round/>
            <a:headEnd/>
            <a:tailEnd/>
          </a:ln>
        </p:spPr>
        <p:txBody>
          <a:bodyPr>
            <a:prstTxWarp prst="textNoShape">
              <a:avLst/>
            </a:prstTxWarp>
          </a:bodyPr>
          <a:lstStyle/>
          <a:p>
            <a:endParaRPr lang="en-US"/>
          </a:p>
        </p:txBody>
      </p:sp>
      <p:sp>
        <p:nvSpPr>
          <p:cNvPr id="67617" name="Freeform 25"/>
          <p:cNvSpPr>
            <a:spLocks/>
          </p:cNvSpPr>
          <p:nvPr/>
        </p:nvSpPr>
        <p:spPr bwMode="auto">
          <a:xfrm rot="760139">
            <a:off x="4156075" y="5446713"/>
            <a:ext cx="330200" cy="325437"/>
          </a:xfrm>
          <a:custGeom>
            <a:avLst/>
            <a:gdLst>
              <a:gd name="T0" fmla="*/ 87313 w 208"/>
              <a:gd name="T1" fmla="*/ 322262 h 205"/>
              <a:gd name="T2" fmla="*/ 330200 w 208"/>
              <a:gd name="T3" fmla="*/ 90487 h 205"/>
              <a:gd name="T4" fmla="*/ 239713 w 208"/>
              <a:gd name="T5" fmla="*/ 0 h 205"/>
              <a:gd name="T6" fmla="*/ 0 w 208"/>
              <a:gd name="T7" fmla="*/ 230187 h 205"/>
              <a:gd name="T8" fmla="*/ 87313 w 208"/>
              <a:gd name="T9" fmla="*/ 325437 h 205"/>
              <a:gd name="T10" fmla="*/ 87313 w 208"/>
              <a:gd name="T11" fmla="*/ 325437 h 205"/>
              <a:gd name="T12" fmla="*/ 87313 w 208"/>
              <a:gd name="T13" fmla="*/ 32226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5" y="203"/>
                </a:moveTo>
                <a:lnTo>
                  <a:pt x="208" y="57"/>
                </a:lnTo>
                <a:lnTo>
                  <a:pt x="151" y="0"/>
                </a:lnTo>
                <a:lnTo>
                  <a:pt x="0" y="145"/>
                </a:lnTo>
                <a:lnTo>
                  <a:pt x="55" y="205"/>
                </a:lnTo>
                <a:lnTo>
                  <a:pt x="55" y="203"/>
                </a:lnTo>
                <a:close/>
              </a:path>
            </a:pathLst>
          </a:custGeom>
          <a:noFill/>
          <a:ln w="19050">
            <a:solidFill>
              <a:schemeClr val="tx1"/>
            </a:solidFill>
            <a:round/>
            <a:headEnd/>
            <a:tailEnd/>
          </a:ln>
        </p:spPr>
        <p:txBody>
          <a:bodyPr>
            <a:prstTxWarp prst="textNoShape">
              <a:avLst/>
            </a:prstTxWarp>
          </a:bodyPr>
          <a:lstStyle/>
          <a:p>
            <a:endParaRPr lang="en-US"/>
          </a:p>
        </p:txBody>
      </p:sp>
      <p:sp>
        <p:nvSpPr>
          <p:cNvPr id="67618" name="Freeform 26"/>
          <p:cNvSpPr>
            <a:spLocks/>
          </p:cNvSpPr>
          <p:nvPr/>
        </p:nvSpPr>
        <p:spPr bwMode="auto">
          <a:xfrm>
            <a:off x="3684588" y="5151438"/>
            <a:ext cx="338137" cy="131762"/>
          </a:xfrm>
          <a:custGeom>
            <a:avLst/>
            <a:gdLst>
              <a:gd name="T0" fmla="*/ 0 w 213"/>
              <a:gd name="T1" fmla="*/ 0 h 83"/>
              <a:gd name="T2" fmla="*/ 338137 w 213"/>
              <a:gd name="T3" fmla="*/ 0 h 83"/>
              <a:gd name="T4" fmla="*/ 338137 w 213"/>
              <a:gd name="T5" fmla="*/ 131762 h 83"/>
              <a:gd name="T6" fmla="*/ 3175 w 213"/>
              <a:gd name="T7" fmla="*/ 131762 h 83"/>
              <a:gd name="T8" fmla="*/ 3175 w 213"/>
              <a:gd name="T9" fmla="*/ 0 h 83"/>
              <a:gd name="T10" fmla="*/ 3175 w 213"/>
              <a:gd name="T11" fmla="*/ 0 h 83"/>
              <a:gd name="T12" fmla="*/ 0 60000 65536"/>
              <a:gd name="T13" fmla="*/ 0 60000 65536"/>
              <a:gd name="T14" fmla="*/ 0 60000 65536"/>
              <a:gd name="T15" fmla="*/ 0 60000 65536"/>
              <a:gd name="T16" fmla="*/ 0 60000 65536"/>
              <a:gd name="T17" fmla="*/ 0 60000 65536"/>
              <a:gd name="T18" fmla="*/ 0 w 213"/>
              <a:gd name="T19" fmla="*/ 0 h 83"/>
              <a:gd name="T20" fmla="*/ 213 w 21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3" h="83">
                <a:moveTo>
                  <a:pt x="0" y="0"/>
                </a:moveTo>
                <a:lnTo>
                  <a:pt x="213" y="0"/>
                </a:lnTo>
                <a:lnTo>
                  <a:pt x="213" y="83"/>
                </a:lnTo>
                <a:lnTo>
                  <a:pt x="2" y="83"/>
                </a:lnTo>
                <a:lnTo>
                  <a:pt x="2" y="0"/>
                </a:lnTo>
              </a:path>
            </a:pathLst>
          </a:custGeom>
          <a:noFill/>
          <a:ln w="19050">
            <a:solidFill>
              <a:schemeClr val="tx1"/>
            </a:solidFill>
            <a:round/>
            <a:headEnd/>
            <a:tailEnd/>
          </a:ln>
        </p:spPr>
        <p:txBody>
          <a:bodyPr>
            <a:prstTxWarp prst="textNoShape">
              <a:avLst/>
            </a:prstTxWarp>
          </a:bodyPr>
          <a:lstStyle/>
          <a:p>
            <a:endParaRPr lang="en-US"/>
          </a:p>
        </p:txBody>
      </p:sp>
      <p:sp>
        <p:nvSpPr>
          <p:cNvPr id="67619" name="Freeform 27"/>
          <p:cNvSpPr>
            <a:spLocks/>
          </p:cNvSpPr>
          <p:nvPr/>
        </p:nvSpPr>
        <p:spPr bwMode="auto">
          <a:xfrm>
            <a:off x="4070350" y="5156200"/>
            <a:ext cx="333375" cy="131763"/>
          </a:xfrm>
          <a:custGeom>
            <a:avLst/>
            <a:gdLst>
              <a:gd name="T0" fmla="*/ 0 w 210"/>
              <a:gd name="T1" fmla="*/ 0 h 83"/>
              <a:gd name="T2" fmla="*/ 333375 w 210"/>
              <a:gd name="T3" fmla="*/ 0 h 83"/>
              <a:gd name="T4" fmla="*/ 333375 w 210"/>
              <a:gd name="T5" fmla="*/ 131763 h 83"/>
              <a:gd name="T6" fmla="*/ 0 w 210"/>
              <a:gd name="T7" fmla="*/ 131763 h 83"/>
              <a:gd name="T8" fmla="*/ 0 w 210"/>
              <a:gd name="T9" fmla="*/ 0 h 83"/>
              <a:gd name="T10" fmla="*/ 0 w 210"/>
              <a:gd name="T11" fmla="*/ 0 h 83"/>
              <a:gd name="T12" fmla="*/ 0 60000 65536"/>
              <a:gd name="T13" fmla="*/ 0 60000 65536"/>
              <a:gd name="T14" fmla="*/ 0 60000 65536"/>
              <a:gd name="T15" fmla="*/ 0 60000 65536"/>
              <a:gd name="T16" fmla="*/ 0 60000 65536"/>
              <a:gd name="T17" fmla="*/ 0 60000 65536"/>
              <a:gd name="T18" fmla="*/ 0 w 210"/>
              <a:gd name="T19" fmla="*/ 0 h 83"/>
              <a:gd name="T20" fmla="*/ 210 w 210"/>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0" h="83">
                <a:moveTo>
                  <a:pt x="0" y="0"/>
                </a:moveTo>
                <a:lnTo>
                  <a:pt x="210" y="0"/>
                </a:lnTo>
                <a:lnTo>
                  <a:pt x="210" y="83"/>
                </a:lnTo>
                <a:lnTo>
                  <a:pt x="0" y="83"/>
                </a:lnTo>
                <a:lnTo>
                  <a:pt x="0" y="0"/>
                </a:lnTo>
              </a:path>
            </a:pathLst>
          </a:custGeom>
          <a:noFill/>
          <a:ln w="19050">
            <a:solidFill>
              <a:schemeClr val="tx1"/>
            </a:solidFill>
            <a:round/>
            <a:headEnd/>
            <a:tailEnd/>
          </a:ln>
        </p:spPr>
        <p:txBody>
          <a:bodyPr>
            <a:prstTxWarp prst="textNoShape">
              <a:avLst/>
            </a:prstTxWarp>
          </a:bodyPr>
          <a:lstStyle/>
          <a:p>
            <a:endParaRPr lang="en-US"/>
          </a:p>
        </p:txBody>
      </p:sp>
      <p:sp>
        <p:nvSpPr>
          <p:cNvPr id="67620" name="Freeform 28"/>
          <p:cNvSpPr>
            <a:spLocks/>
          </p:cNvSpPr>
          <p:nvPr/>
        </p:nvSpPr>
        <p:spPr bwMode="auto">
          <a:xfrm rot="-1688152">
            <a:off x="3328988" y="4579938"/>
            <a:ext cx="330200" cy="325437"/>
          </a:xfrm>
          <a:custGeom>
            <a:avLst/>
            <a:gdLst>
              <a:gd name="T0" fmla="*/ 85725 w 208"/>
              <a:gd name="T1" fmla="*/ 0 h 205"/>
              <a:gd name="T2" fmla="*/ 330200 w 208"/>
              <a:gd name="T3" fmla="*/ 230187 h 205"/>
              <a:gd name="T4" fmla="*/ 238125 w 208"/>
              <a:gd name="T5" fmla="*/ 325437 h 205"/>
              <a:gd name="T6" fmla="*/ 0 w 208"/>
              <a:gd name="T7" fmla="*/ 95250 h 205"/>
              <a:gd name="T8" fmla="*/ 90488 w 208"/>
              <a:gd name="T9" fmla="*/ 0 h 205"/>
              <a:gd name="T10" fmla="*/ 90488 w 208"/>
              <a:gd name="T11" fmla="*/ 0 h 205"/>
              <a:gd name="T12" fmla="*/ 85725 w 208"/>
              <a:gd name="T13" fmla="*/ 0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4" y="0"/>
                </a:moveTo>
                <a:lnTo>
                  <a:pt x="208" y="145"/>
                </a:lnTo>
                <a:lnTo>
                  <a:pt x="150" y="205"/>
                </a:lnTo>
                <a:lnTo>
                  <a:pt x="0" y="60"/>
                </a:lnTo>
                <a:lnTo>
                  <a:pt x="57" y="0"/>
                </a:lnTo>
                <a:lnTo>
                  <a:pt x="54" y="0"/>
                </a:lnTo>
                <a:close/>
              </a:path>
            </a:pathLst>
          </a:custGeom>
          <a:noFill/>
          <a:ln w="19050">
            <a:solidFill>
              <a:schemeClr val="tx1"/>
            </a:solidFill>
            <a:round/>
            <a:headEnd/>
            <a:tailEnd/>
          </a:ln>
        </p:spPr>
        <p:txBody>
          <a:bodyPr>
            <a:prstTxWarp prst="textNoShape">
              <a:avLst/>
            </a:prstTxWarp>
          </a:bodyPr>
          <a:lstStyle/>
          <a:p>
            <a:endParaRPr lang="en-US"/>
          </a:p>
        </p:txBody>
      </p:sp>
      <p:sp>
        <p:nvSpPr>
          <p:cNvPr id="67621" name="Freeform 29"/>
          <p:cNvSpPr>
            <a:spLocks/>
          </p:cNvSpPr>
          <p:nvPr/>
        </p:nvSpPr>
        <p:spPr bwMode="auto">
          <a:xfrm>
            <a:off x="5421313" y="5019675"/>
            <a:ext cx="128587" cy="325438"/>
          </a:xfrm>
          <a:custGeom>
            <a:avLst/>
            <a:gdLst>
              <a:gd name="T0" fmla="*/ 0 w 81"/>
              <a:gd name="T1" fmla="*/ 0 h 213"/>
              <a:gd name="T2" fmla="*/ 128587 w 81"/>
              <a:gd name="T3" fmla="*/ 0 h 213"/>
              <a:gd name="T4" fmla="*/ 128587 w 81"/>
              <a:gd name="T5" fmla="*/ 325438 h 213"/>
              <a:gd name="T6" fmla="*/ 4762 w 81"/>
              <a:gd name="T7" fmla="*/ 325438 h 213"/>
              <a:gd name="T8" fmla="*/ 4762 w 81"/>
              <a:gd name="T9" fmla="*/ 0 h 213"/>
              <a:gd name="T10" fmla="*/ 4762 w 81"/>
              <a:gd name="T11" fmla="*/ 0 h 213"/>
              <a:gd name="T12" fmla="*/ 0 60000 65536"/>
              <a:gd name="T13" fmla="*/ 0 60000 65536"/>
              <a:gd name="T14" fmla="*/ 0 60000 65536"/>
              <a:gd name="T15" fmla="*/ 0 60000 65536"/>
              <a:gd name="T16" fmla="*/ 0 60000 65536"/>
              <a:gd name="T17" fmla="*/ 0 60000 65536"/>
              <a:gd name="T18" fmla="*/ 0 w 81"/>
              <a:gd name="T19" fmla="*/ 0 h 213"/>
              <a:gd name="T20" fmla="*/ 81 w 81"/>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1" h="213">
                <a:moveTo>
                  <a:pt x="0" y="0"/>
                </a:moveTo>
                <a:lnTo>
                  <a:pt x="81" y="0"/>
                </a:lnTo>
                <a:lnTo>
                  <a:pt x="81" y="213"/>
                </a:lnTo>
                <a:lnTo>
                  <a:pt x="3" y="213"/>
                </a:lnTo>
                <a:lnTo>
                  <a:pt x="3" y="0"/>
                </a:lnTo>
              </a:path>
            </a:pathLst>
          </a:custGeom>
          <a:noFill/>
          <a:ln w="19050">
            <a:solidFill>
              <a:schemeClr val="tx1"/>
            </a:solidFill>
            <a:round/>
            <a:headEnd/>
            <a:tailEnd/>
          </a:ln>
        </p:spPr>
        <p:txBody>
          <a:bodyPr>
            <a:prstTxWarp prst="textNoShape">
              <a:avLst/>
            </a:prstTxWarp>
          </a:bodyPr>
          <a:lstStyle/>
          <a:p>
            <a:endParaRPr lang="en-US"/>
          </a:p>
        </p:txBody>
      </p:sp>
      <p:sp>
        <p:nvSpPr>
          <p:cNvPr id="67622" name="Freeform 30"/>
          <p:cNvSpPr>
            <a:spLocks/>
          </p:cNvSpPr>
          <p:nvPr/>
        </p:nvSpPr>
        <p:spPr bwMode="auto">
          <a:xfrm>
            <a:off x="5132388" y="5018088"/>
            <a:ext cx="127000" cy="336550"/>
          </a:xfrm>
          <a:custGeom>
            <a:avLst/>
            <a:gdLst>
              <a:gd name="T0" fmla="*/ 0 w 80"/>
              <a:gd name="T1" fmla="*/ 0 h 213"/>
              <a:gd name="T2" fmla="*/ 127000 w 80"/>
              <a:gd name="T3" fmla="*/ 0 h 213"/>
              <a:gd name="T4" fmla="*/ 127000 w 80"/>
              <a:gd name="T5" fmla="*/ 336550 h 213"/>
              <a:gd name="T6" fmla="*/ 3175 w 80"/>
              <a:gd name="T7" fmla="*/ 336550 h 213"/>
              <a:gd name="T8" fmla="*/ 3175 w 80"/>
              <a:gd name="T9" fmla="*/ 0 h 213"/>
              <a:gd name="T10" fmla="*/ 3175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solidFill>
            <a:srgbClr val="FF0000"/>
          </a:solidFill>
          <a:ln w="19050">
            <a:noFill/>
            <a:round/>
            <a:headEnd/>
            <a:tailEnd/>
          </a:ln>
        </p:spPr>
        <p:txBody>
          <a:bodyPr>
            <a:prstTxWarp prst="textNoShape">
              <a:avLst/>
            </a:prstTxWarp>
          </a:bodyPr>
          <a:lstStyle/>
          <a:p>
            <a:endParaRPr lang="en-US"/>
          </a:p>
        </p:txBody>
      </p:sp>
      <p:sp>
        <p:nvSpPr>
          <p:cNvPr id="67623" name="Freeform 31"/>
          <p:cNvSpPr>
            <a:spLocks/>
          </p:cNvSpPr>
          <p:nvPr/>
        </p:nvSpPr>
        <p:spPr bwMode="auto">
          <a:xfrm>
            <a:off x="3308350" y="5151438"/>
            <a:ext cx="338138" cy="131762"/>
          </a:xfrm>
          <a:custGeom>
            <a:avLst/>
            <a:gdLst>
              <a:gd name="T0" fmla="*/ 0 w 213"/>
              <a:gd name="T1" fmla="*/ 0 h 83"/>
              <a:gd name="T2" fmla="*/ 338138 w 213"/>
              <a:gd name="T3" fmla="*/ 0 h 83"/>
              <a:gd name="T4" fmla="*/ 338138 w 213"/>
              <a:gd name="T5" fmla="*/ 131762 h 83"/>
              <a:gd name="T6" fmla="*/ 3175 w 213"/>
              <a:gd name="T7" fmla="*/ 131762 h 83"/>
              <a:gd name="T8" fmla="*/ 3175 w 213"/>
              <a:gd name="T9" fmla="*/ 0 h 83"/>
              <a:gd name="T10" fmla="*/ 3175 w 213"/>
              <a:gd name="T11" fmla="*/ 0 h 83"/>
              <a:gd name="T12" fmla="*/ 0 60000 65536"/>
              <a:gd name="T13" fmla="*/ 0 60000 65536"/>
              <a:gd name="T14" fmla="*/ 0 60000 65536"/>
              <a:gd name="T15" fmla="*/ 0 60000 65536"/>
              <a:gd name="T16" fmla="*/ 0 60000 65536"/>
              <a:gd name="T17" fmla="*/ 0 60000 65536"/>
              <a:gd name="T18" fmla="*/ 0 w 213"/>
              <a:gd name="T19" fmla="*/ 0 h 83"/>
              <a:gd name="T20" fmla="*/ 213 w 21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3" h="83">
                <a:moveTo>
                  <a:pt x="0" y="0"/>
                </a:moveTo>
                <a:lnTo>
                  <a:pt x="213" y="0"/>
                </a:lnTo>
                <a:lnTo>
                  <a:pt x="213" y="83"/>
                </a:lnTo>
                <a:lnTo>
                  <a:pt x="2" y="83"/>
                </a:lnTo>
                <a:lnTo>
                  <a:pt x="2" y="0"/>
                </a:lnTo>
              </a:path>
            </a:pathLst>
          </a:custGeom>
          <a:noFill/>
          <a:ln w="19050">
            <a:solidFill>
              <a:schemeClr val="tx1"/>
            </a:solidFill>
            <a:round/>
            <a:headEnd/>
            <a:tailEnd/>
          </a:ln>
        </p:spPr>
        <p:txBody>
          <a:bodyPr>
            <a:prstTxWarp prst="textNoShape">
              <a:avLst/>
            </a:prstTxWarp>
          </a:bodyPr>
          <a:lstStyle/>
          <a:p>
            <a:endParaRPr lang="en-US"/>
          </a:p>
        </p:txBody>
      </p:sp>
      <p:sp>
        <p:nvSpPr>
          <p:cNvPr id="67624" name="Freeform 32"/>
          <p:cNvSpPr>
            <a:spLocks/>
          </p:cNvSpPr>
          <p:nvPr/>
        </p:nvSpPr>
        <p:spPr bwMode="auto">
          <a:xfrm>
            <a:off x="5270500" y="5026025"/>
            <a:ext cx="127000" cy="319088"/>
          </a:xfrm>
          <a:custGeom>
            <a:avLst/>
            <a:gdLst>
              <a:gd name="T0" fmla="*/ 0 w 80"/>
              <a:gd name="T1" fmla="*/ 0 h 213"/>
              <a:gd name="T2" fmla="*/ 127000 w 80"/>
              <a:gd name="T3" fmla="*/ 0 h 213"/>
              <a:gd name="T4" fmla="*/ 127000 w 80"/>
              <a:gd name="T5" fmla="*/ 319088 h 213"/>
              <a:gd name="T6" fmla="*/ 3175 w 80"/>
              <a:gd name="T7" fmla="*/ 319088 h 213"/>
              <a:gd name="T8" fmla="*/ 3175 w 80"/>
              <a:gd name="T9" fmla="*/ 0 h 213"/>
              <a:gd name="T10" fmla="*/ 3175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noFill/>
          <a:ln w="19050">
            <a:solidFill>
              <a:schemeClr val="tx1"/>
            </a:solidFill>
            <a:round/>
            <a:headEnd/>
            <a:tailEnd/>
          </a:ln>
        </p:spPr>
        <p:txBody>
          <a:bodyPr>
            <a:prstTxWarp prst="textNoShape">
              <a:avLst/>
            </a:prstTxWarp>
          </a:bodyPr>
          <a:lstStyle/>
          <a:p>
            <a:endParaRPr lang="en-US"/>
          </a:p>
        </p:txBody>
      </p:sp>
      <p:sp>
        <p:nvSpPr>
          <p:cNvPr id="67625" name="Text Box 33"/>
          <p:cNvSpPr txBox="1">
            <a:spLocks noChangeArrowheads="1"/>
          </p:cNvSpPr>
          <p:nvPr/>
        </p:nvSpPr>
        <p:spPr bwMode="auto">
          <a:xfrm>
            <a:off x="7734300" y="5773738"/>
            <a:ext cx="1271588" cy="427037"/>
          </a:xfrm>
          <a:prstGeom prst="rect">
            <a:avLst/>
          </a:prstGeom>
          <a:noFill/>
          <a:ln w="12700">
            <a:noFill/>
            <a:miter lim="800000"/>
            <a:headEnd/>
            <a:tailEnd/>
          </a:ln>
        </p:spPr>
        <p:txBody>
          <a:bodyPr wrap="none" anchor="ctr">
            <a:prstTxWarp prst="textNoShape">
              <a:avLst/>
            </a:prstTxWarp>
            <a:spAutoFit/>
          </a:bodyPr>
          <a:lstStyle/>
          <a:p>
            <a:pPr algn="ctr"/>
            <a:r>
              <a:rPr lang="en-US" sz="2200">
                <a:solidFill>
                  <a:srgbClr val="000000"/>
                </a:solidFill>
              </a:rPr>
              <a:t>Switch B</a:t>
            </a:r>
            <a:endParaRPr lang="en-US" sz="2800" b="1">
              <a:latin typeface="Helvetica" charset="0"/>
            </a:endParaRPr>
          </a:p>
        </p:txBody>
      </p:sp>
      <p:sp>
        <p:nvSpPr>
          <p:cNvPr id="67626" name="Text Box 34"/>
          <p:cNvSpPr txBox="1">
            <a:spLocks noChangeArrowheads="1"/>
          </p:cNvSpPr>
          <p:nvPr/>
        </p:nvSpPr>
        <p:spPr bwMode="auto">
          <a:xfrm>
            <a:off x="155575" y="4386263"/>
            <a:ext cx="3021013" cy="1565275"/>
          </a:xfrm>
          <a:prstGeom prst="rect">
            <a:avLst/>
          </a:prstGeom>
          <a:noFill/>
          <a:ln w="12700">
            <a:solidFill>
              <a:srgbClr val="FF0000"/>
            </a:solidFill>
            <a:miter lim="800000"/>
            <a:headEnd/>
            <a:tailEnd/>
          </a:ln>
        </p:spPr>
        <p:txBody>
          <a:bodyPr wrap="none" anchor="ctr">
            <a:prstTxWarp prst="textNoShape">
              <a:avLst/>
            </a:prstTxWarp>
            <a:spAutoFit/>
          </a:bodyPr>
          <a:lstStyle/>
          <a:p>
            <a:r>
              <a:rPr lang="en-US" b="1">
                <a:latin typeface="Times New Roman" charset="0"/>
              </a:rPr>
              <a:t>link length = 100 km</a:t>
            </a:r>
          </a:p>
          <a:p>
            <a:r>
              <a:rPr lang="en-US" b="1">
                <a:latin typeface="Times New Roman" charset="0"/>
              </a:rPr>
              <a:t>Bandwidth= 1 Mbps</a:t>
            </a:r>
          </a:p>
          <a:p>
            <a:r>
              <a:rPr lang="en-US" b="1">
                <a:latin typeface="Times New Roman" charset="0"/>
              </a:rPr>
              <a:t>packet size= 1000 bits</a:t>
            </a:r>
          </a:p>
          <a:p>
            <a:r>
              <a:rPr lang="en-US">
                <a:latin typeface="Times New Roman" charset="0"/>
              </a:rPr>
              <a:t>(all pkts equal length)</a:t>
            </a:r>
            <a:endParaRPr lang="en-US" b="1">
              <a:latin typeface="Times New Roman" charset="0"/>
            </a:endParaRPr>
          </a:p>
        </p:txBody>
      </p:sp>
      <p:sp>
        <p:nvSpPr>
          <p:cNvPr id="143395" name="Rectangle 35"/>
          <p:cNvSpPr>
            <a:spLocks noChangeArrowheads="1"/>
          </p:cNvSpPr>
          <p:nvPr/>
        </p:nvSpPr>
        <p:spPr bwMode="auto">
          <a:xfrm>
            <a:off x="69850" y="6111875"/>
            <a:ext cx="4246563" cy="457200"/>
          </a:xfrm>
          <a:prstGeom prst="rect">
            <a:avLst/>
          </a:prstGeom>
          <a:noFill/>
          <a:ln w="12700">
            <a:noFill/>
            <a:miter lim="800000"/>
            <a:headEnd/>
            <a:tailEnd/>
          </a:ln>
        </p:spPr>
        <p:txBody>
          <a:bodyPr wrap="none" anchor="ctr">
            <a:prstTxWarp prst="textNoShape">
              <a:avLst/>
            </a:prstTxWarp>
            <a:spAutoFit/>
          </a:bodyPr>
          <a:lstStyle/>
          <a:p>
            <a:pPr algn="ctr"/>
            <a:r>
              <a:rPr lang="en-US" b="1">
                <a:solidFill>
                  <a:schemeClr val="bg2"/>
                </a:solidFill>
                <a:latin typeface="Times New Roman" charset="0"/>
              </a:rPr>
              <a:t>(2.0x10^8 meters/sec in a fiber)</a:t>
            </a:r>
            <a:endParaRPr lang="en-US">
              <a:solidFill>
                <a:schemeClr val="bg2"/>
              </a:solidFill>
              <a:latin typeface="Times New Roman" charset="0"/>
            </a:endParaRPr>
          </a:p>
        </p:txBody>
      </p:sp>
      <p:graphicFrame>
        <p:nvGraphicFramePr>
          <p:cNvPr id="143396" name="Object 2"/>
          <p:cNvGraphicFramePr>
            <a:graphicFrameLocks noChangeAspect="1"/>
          </p:cNvGraphicFramePr>
          <p:nvPr/>
        </p:nvGraphicFramePr>
        <p:xfrm>
          <a:off x="4164013" y="3436938"/>
          <a:ext cx="2409825" cy="823912"/>
        </p:xfrm>
        <a:graphic>
          <a:graphicData uri="http://schemas.openxmlformats.org/presentationml/2006/ole">
            <mc:AlternateContent xmlns:mc="http://schemas.openxmlformats.org/markup-compatibility/2006">
              <mc:Choice xmlns:v="urn:schemas-microsoft-com:vml" Requires="v">
                <p:oleObj name="Equation" r:id="rId3" imgW="977872" imgH="393926" progId="Equation.3">
                  <p:embed/>
                </p:oleObj>
              </mc:Choice>
              <mc:Fallback>
                <p:oleObj name="Equation" r:id="rId3" imgW="977872" imgH="393926" progId="Equation.3">
                  <p:embed/>
                  <p:pic>
                    <p:nvPicPr>
                      <p:cNvPr id="14339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013" y="3436938"/>
                        <a:ext cx="2409825" cy="823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7587" name="Object 3"/>
          <p:cNvGraphicFramePr>
            <a:graphicFrameLocks noChangeAspect="1"/>
          </p:cNvGraphicFramePr>
          <p:nvPr/>
        </p:nvGraphicFramePr>
        <p:xfrm>
          <a:off x="4143375" y="3206750"/>
          <a:ext cx="112713" cy="214313"/>
        </p:xfrm>
        <a:graphic>
          <a:graphicData uri="http://schemas.openxmlformats.org/presentationml/2006/ole">
            <mc:AlternateContent xmlns:mc="http://schemas.openxmlformats.org/markup-compatibility/2006">
              <mc:Choice xmlns:v="urn:schemas-microsoft-com:vml" Requires="v">
                <p:oleObj name="Equation" r:id="rId5" imgW="114548" imgH="216016" progId="Equation.3">
                  <p:embed/>
                </p:oleObj>
              </mc:Choice>
              <mc:Fallback>
                <p:oleObj name="Equation" r:id="rId5" imgW="114548" imgH="216016" progId="Equation.3">
                  <p:embed/>
                  <p:pic>
                    <p:nvPicPr>
                      <p:cNvPr id="6758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375" y="3206750"/>
                        <a:ext cx="112713" cy="2143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3398" name="Text Box 38"/>
          <p:cNvSpPr txBox="1">
            <a:spLocks noChangeArrowheads="1"/>
          </p:cNvSpPr>
          <p:nvPr/>
        </p:nvSpPr>
        <p:spPr bwMode="auto">
          <a:xfrm>
            <a:off x="6421438" y="3586163"/>
            <a:ext cx="1687512" cy="519112"/>
          </a:xfrm>
          <a:prstGeom prst="rect">
            <a:avLst/>
          </a:prstGeom>
          <a:noFill/>
          <a:ln w="12700">
            <a:noFill/>
            <a:miter lim="800000"/>
            <a:headEnd/>
            <a:tailEnd/>
          </a:ln>
        </p:spPr>
        <p:txBody>
          <a:bodyPr wrap="none" anchor="ctr">
            <a:prstTxWarp prst="textNoShape">
              <a:avLst/>
            </a:prstTxWarp>
            <a:spAutoFit/>
          </a:bodyPr>
          <a:lstStyle/>
          <a:p>
            <a:pPr algn="ctr"/>
            <a:r>
              <a:rPr lang="en-US" sz="2800" b="1">
                <a:solidFill>
                  <a:srgbClr val="000099"/>
                </a:solidFill>
                <a:latin typeface="Helvetica" charset="0"/>
              </a:rPr>
              <a:t>0.5 msec</a:t>
            </a:r>
            <a:endParaRPr lang="en-US" sz="2800" b="1">
              <a:latin typeface="Helvetica" charset="0"/>
            </a:endParaRPr>
          </a:p>
        </p:txBody>
      </p:sp>
      <p:graphicFrame>
        <p:nvGraphicFramePr>
          <p:cNvPr id="143399" name="Object 4"/>
          <p:cNvGraphicFramePr>
            <a:graphicFrameLocks noChangeAspect="1"/>
          </p:cNvGraphicFramePr>
          <p:nvPr/>
        </p:nvGraphicFramePr>
        <p:xfrm>
          <a:off x="4349750" y="2630488"/>
          <a:ext cx="2217738" cy="720725"/>
        </p:xfrm>
        <a:graphic>
          <a:graphicData uri="http://schemas.openxmlformats.org/presentationml/2006/ole">
            <mc:AlternateContent xmlns:mc="http://schemas.openxmlformats.org/markup-compatibility/2006">
              <mc:Choice xmlns:v="urn:schemas-microsoft-com:vml" Requires="v">
                <p:oleObj name="Equation" r:id="rId7" imgW="1219068" imgH="393926" progId="Equation.3">
                  <p:embed/>
                </p:oleObj>
              </mc:Choice>
              <mc:Fallback>
                <p:oleObj name="Equation" r:id="rId7" imgW="1219068" imgH="393926" progId="Equation.3">
                  <p:embed/>
                  <p:pic>
                    <p:nvPicPr>
                      <p:cNvPr id="14339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9750" y="2630488"/>
                        <a:ext cx="2217738" cy="720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3400" name="Text Box 40"/>
          <p:cNvSpPr txBox="1">
            <a:spLocks noChangeArrowheads="1"/>
          </p:cNvSpPr>
          <p:nvPr/>
        </p:nvSpPr>
        <p:spPr bwMode="auto">
          <a:xfrm>
            <a:off x="6524625" y="2744788"/>
            <a:ext cx="1390650" cy="519112"/>
          </a:xfrm>
          <a:prstGeom prst="rect">
            <a:avLst/>
          </a:prstGeom>
          <a:noFill/>
          <a:ln w="12700">
            <a:noFill/>
            <a:miter lim="800000"/>
            <a:headEnd/>
            <a:tailEnd/>
          </a:ln>
        </p:spPr>
        <p:txBody>
          <a:bodyPr wrap="none" anchor="ctr">
            <a:prstTxWarp prst="textNoShape">
              <a:avLst/>
            </a:prstTxWarp>
            <a:spAutoFit/>
          </a:bodyPr>
          <a:lstStyle/>
          <a:p>
            <a:pPr algn="ctr"/>
            <a:r>
              <a:rPr lang="en-US" sz="2800" b="1">
                <a:solidFill>
                  <a:srgbClr val="000099"/>
                </a:solidFill>
                <a:latin typeface="Helvetica" charset="0"/>
              </a:rPr>
              <a:t>1 msec</a:t>
            </a:r>
            <a:endParaRPr lang="en-US" sz="2800" b="1">
              <a:latin typeface="Helvetica" charset="0"/>
            </a:endParaRPr>
          </a:p>
        </p:txBody>
      </p:sp>
      <p:sp>
        <p:nvSpPr>
          <p:cNvPr id="143401" name="Text Box 41"/>
          <p:cNvSpPr txBox="1">
            <a:spLocks noChangeArrowheads="1"/>
          </p:cNvSpPr>
          <p:nvPr/>
        </p:nvSpPr>
        <p:spPr bwMode="auto">
          <a:xfrm>
            <a:off x="3427413" y="1987550"/>
            <a:ext cx="3997325" cy="519113"/>
          </a:xfrm>
          <a:prstGeom prst="rect">
            <a:avLst/>
          </a:prstGeom>
          <a:noFill/>
          <a:ln w="12700">
            <a:noFill/>
            <a:miter lim="800000"/>
            <a:headEnd/>
            <a:tailEnd/>
          </a:ln>
        </p:spPr>
        <p:txBody>
          <a:bodyPr wrap="none" anchor="ctr">
            <a:prstTxWarp prst="textNoShape">
              <a:avLst/>
            </a:prstTxWarp>
            <a:spAutoFit/>
          </a:bodyPr>
          <a:lstStyle/>
          <a:p>
            <a:pPr algn="ctr"/>
            <a:r>
              <a:rPr lang="en-US" sz="2800" b="1">
                <a:solidFill>
                  <a:srgbClr val="000099"/>
                </a:solidFill>
                <a:latin typeface="Helvetica" charset="0"/>
              </a:rPr>
              <a:t>Waiting time for 2 pkts</a:t>
            </a:r>
            <a:endParaRPr lang="en-US" sz="2800" b="1">
              <a:latin typeface="Helvetica" charset="0"/>
            </a:endParaRPr>
          </a:p>
        </p:txBody>
      </p:sp>
      <p:grpSp>
        <p:nvGrpSpPr>
          <p:cNvPr id="2" name="Group 42"/>
          <p:cNvGrpSpPr>
            <a:grpSpLocks/>
          </p:cNvGrpSpPr>
          <p:nvPr/>
        </p:nvGrpSpPr>
        <p:grpSpPr bwMode="auto">
          <a:xfrm>
            <a:off x="5040313" y="5006975"/>
            <a:ext cx="3041650" cy="361950"/>
            <a:chOff x="3182" y="3155"/>
            <a:chExt cx="1910" cy="228"/>
          </a:xfrm>
        </p:grpSpPr>
        <p:sp>
          <p:nvSpPr>
            <p:cNvPr id="67635" name="Freeform 43"/>
            <p:cNvSpPr>
              <a:spLocks/>
            </p:cNvSpPr>
            <p:nvPr/>
          </p:nvSpPr>
          <p:spPr bwMode="auto">
            <a:xfrm>
              <a:off x="5012" y="3159"/>
              <a:ext cx="80" cy="224"/>
            </a:xfrm>
            <a:custGeom>
              <a:avLst/>
              <a:gdLst>
                <a:gd name="T0" fmla="*/ 0 w 80"/>
                <a:gd name="T1" fmla="*/ 0 h 213"/>
                <a:gd name="T2" fmla="*/ 80 w 80"/>
                <a:gd name="T3" fmla="*/ 0 h 213"/>
                <a:gd name="T4" fmla="*/ 80 w 80"/>
                <a:gd name="T5" fmla="*/ 224 h 213"/>
                <a:gd name="T6" fmla="*/ 2 w 80"/>
                <a:gd name="T7" fmla="*/ 224 h 213"/>
                <a:gd name="T8" fmla="*/ 2 w 80"/>
                <a:gd name="T9" fmla="*/ 0 h 213"/>
                <a:gd name="T10" fmla="*/ 2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solidFill>
              <a:srgbClr val="FF0000"/>
            </a:solidFill>
            <a:ln w="19050">
              <a:noFill/>
              <a:round/>
              <a:headEnd/>
              <a:tailEnd/>
            </a:ln>
          </p:spPr>
          <p:txBody>
            <a:bodyPr>
              <a:prstTxWarp prst="textNoShape">
                <a:avLst/>
              </a:prstTxWarp>
            </a:bodyPr>
            <a:lstStyle/>
            <a:p>
              <a:endParaRPr lang="en-US"/>
            </a:p>
          </p:txBody>
        </p:sp>
        <p:sp>
          <p:nvSpPr>
            <p:cNvPr id="67636" name="Freeform 44"/>
            <p:cNvSpPr>
              <a:spLocks/>
            </p:cNvSpPr>
            <p:nvPr/>
          </p:nvSpPr>
          <p:spPr bwMode="auto">
            <a:xfrm>
              <a:off x="3182" y="3155"/>
              <a:ext cx="852" cy="228"/>
            </a:xfrm>
            <a:custGeom>
              <a:avLst/>
              <a:gdLst>
                <a:gd name="T0" fmla="*/ 0 w 80"/>
                <a:gd name="T1" fmla="*/ 0 h 213"/>
                <a:gd name="T2" fmla="*/ 852 w 80"/>
                <a:gd name="T3" fmla="*/ 0 h 213"/>
                <a:gd name="T4" fmla="*/ 852 w 80"/>
                <a:gd name="T5" fmla="*/ 228 h 213"/>
                <a:gd name="T6" fmla="*/ 21 w 80"/>
                <a:gd name="T7" fmla="*/ 228 h 213"/>
                <a:gd name="T8" fmla="*/ 21 w 80"/>
                <a:gd name="T9" fmla="*/ 0 h 213"/>
                <a:gd name="T10" fmla="*/ 21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solidFill>
              <a:schemeClr val="bg1"/>
            </a:solidFill>
            <a:ln w="19050">
              <a:noFill/>
              <a:round/>
              <a:headEnd/>
              <a:tailEnd/>
            </a:ln>
          </p:spPr>
          <p:txBody>
            <a:bodyPr>
              <a:prstTxWarp prst="textNoShape">
                <a:avLst/>
              </a:prstTxWarp>
            </a:bodyPr>
            <a:lstStyle/>
            <a:p>
              <a:endParaRPr lang="en-US"/>
            </a:p>
          </p:txBody>
        </p:sp>
      </p:grpSp>
      <p:sp>
        <p:nvSpPr>
          <p:cNvPr id="67632" name="Rectangle 45"/>
          <p:cNvSpPr>
            <a:spLocks noChangeArrowheads="1"/>
          </p:cNvSpPr>
          <p:nvPr/>
        </p:nvSpPr>
        <p:spPr bwMode="auto">
          <a:xfrm>
            <a:off x="2805113" y="1287463"/>
            <a:ext cx="103187" cy="304800"/>
          </a:xfrm>
          <a:prstGeom prst="rect">
            <a:avLst/>
          </a:prstGeom>
          <a:solidFill>
            <a:srgbClr val="FF0000"/>
          </a:solidFill>
          <a:ln w="12700">
            <a:noFill/>
            <a:miter lim="800000"/>
            <a:headEnd/>
            <a:tailEnd/>
          </a:ln>
        </p:spPr>
        <p:txBody>
          <a:bodyPr wrap="none" anchor="ctr">
            <a:prstTxWarp prst="textNoShape">
              <a:avLst/>
            </a:prstTxWarp>
          </a:bodyPr>
          <a:lstStyle/>
          <a:p>
            <a:endParaRPr lang="en-US"/>
          </a:p>
        </p:txBody>
      </p:sp>
      <p:sp>
        <p:nvSpPr>
          <p:cNvPr id="67633" name="Freeform 46"/>
          <p:cNvSpPr>
            <a:spLocks/>
          </p:cNvSpPr>
          <p:nvPr/>
        </p:nvSpPr>
        <p:spPr bwMode="auto">
          <a:xfrm>
            <a:off x="5105400" y="4670425"/>
            <a:ext cx="3251200" cy="322263"/>
          </a:xfrm>
          <a:custGeom>
            <a:avLst/>
            <a:gdLst>
              <a:gd name="T0" fmla="*/ 0 w 2048"/>
              <a:gd name="T1" fmla="*/ 7938 h 203"/>
              <a:gd name="T2" fmla="*/ 314325 w 2048"/>
              <a:gd name="T3" fmla="*/ 322263 h 203"/>
              <a:gd name="T4" fmla="*/ 2928938 w 2048"/>
              <a:gd name="T5" fmla="*/ 322263 h 203"/>
              <a:gd name="T6" fmla="*/ 3251200 w 2048"/>
              <a:gd name="T7" fmla="*/ 0 h 203"/>
              <a:gd name="T8" fmla="*/ 0 60000 65536"/>
              <a:gd name="T9" fmla="*/ 0 60000 65536"/>
              <a:gd name="T10" fmla="*/ 0 60000 65536"/>
              <a:gd name="T11" fmla="*/ 0 60000 65536"/>
              <a:gd name="T12" fmla="*/ 0 w 2048"/>
              <a:gd name="T13" fmla="*/ 0 h 203"/>
              <a:gd name="T14" fmla="*/ 2048 w 2048"/>
              <a:gd name="T15" fmla="*/ 203 h 203"/>
            </a:gdLst>
            <a:ahLst/>
            <a:cxnLst>
              <a:cxn ang="T8">
                <a:pos x="T0" y="T1"/>
              </a:cxn>
              <a:cxn ang="T9">
                <a:pos x="T2" y="T3"/>
              </a:cxn>
              <a:cxn ang="T10">
                <a:pos x="T4" y="T5"/>
              </a:cxn>
              <a:cxn ang="T11">
                <a:pos x="T6" y="T7"/>
              </a:cxn>
            </a:cxnLst>
            <a:rect l="T12" t="T13" r="T14" b="T15"/>
            <a:pathLst>
              <a:path w="2048" h="203">
                <a:moveTo>
                  <a:pt x="0" y="5"/>
                </a:moveTo>
                <a:lnTo>
                  <a:pt x="198" y="203"/>
                </a:lnTo>
                <a:lnTo>
                  <a:pt x="1845" y="203"/>
                </a:lnTo>
                <a:lnTo>
                  <a:pt x="2048" y="0"/>
                </a:lnTo>
              </a:path>
            </a:pathLst>
          </a:custGeom>
          <a:noFill/>
          <a:ln w="57150">
            <a:solidFill>
              <a:srgbClr val="00FFFF"/>
            </a:solidFill>
            <a:round/>
            <a:headEnd/>
            <a:tailEnd/>
          </a:ln>
        </p:spPr>
        <p:txBody>
          <a:bodyPr>
            <a:prstTxWarp prst="textNoShape">
              <a:avLst/>
            </a:prstTxWarp>
          </a:bodyPr>
          <a:lstStyle/>
          <a:p>
            <a:endParaRPr lang="en-US"/>
          </a:p>
        </p:txBody>
      </p:sp>
      <p:sp>
        <p:nvSpPr>
          <p:cNvPr id="67634" name="Freeform 47"/>
          <p:cNvSpPr>
            <a:spLocks/>
          </p:cNvSpPr>
          <p:nvPr/>
        </p:nvSpPr>
        <p:spPr bwMode="auto">
          <a:xfrm>
            <a:off x="5114925" y="5383213"/>
            <a:ext cx="3235325" cy="314325"/>
          </a:xfrm>
          <a:custGeom>
            <a:avLst/>
            <a:gdLst>
              <a:gd name="T0" fmla="*/ 3235325 w 2038"/>
              <a:gd name="T1" fmla="*/ 306388 h 198"/>
              <a:gd name="T2" fmla="*/ 2928938 w 2038"/>
              <a:gd name="T3" fmla="*/ 0 h 198"/>
              <a:gd name="T4" fmla="*/ 314325 w 2038"/>
              <a:gd name="T5" fmla="*/ 0 h 198"/>
              <a:gd name="T6" fmla="*/ 0 w 2038"/>
              <a:gd name="T7" fmla="*/ 314325 h 198"/>
              <a:gd name="T8" fmla="*/ 0 60000 65536"/>
              <a:gd name="T9" fmla="*/ 0 60000 65536"/>
              <a:gd name="T10" fmla="*/ 0 60000 65536"/>
              <a:gd name="T11" fmla="*/ 0 60000 65536"/>
              <a:gd name="T12" fmla="*/ 0 w 2038"/>
              <a:gd name="T13" fmla="*/ 0 h 198"/>
              <a:gd name="T14" fmla="*/ 2038 w 2038"/>
              <a:gd name="T15" fmla="*/ 198 h 198"/>
            </a:gdLst>
            <a:ahLst/>
            <a:cxnLst>
              <a:cxn ang="T8">
                <a:pos x="T0" y="T1"/>
              </a:cxn>
              <a:cxn ang="T9">
                <a:pos x="T2" y="T3"/>
              </a:cxn>
              <a:cxn ang="T10">
                <a:pos x="T4" y="T5"/>
              </a:cxn>
              <a:cxn ang="T11">
                <a:pos x="T6" y="T7"/>
              </a:cxn>
            </a:cxnLst>
            <a:rect l="T12" t="T13" r="T14" b="T15"/>
            <a:pathLst>
              <a:path w="2038" h="198">
                <a:moveTo>
                  <a:pt x="2038" y="193"/>
                </a:moveTo>
                <a:lnTo>
                  <a:pt x="1845" y="0"/>
                </a:lnTo>
                <a:lnTo>
                  <a:pt x="198" y="0"/>
                </a:lnTo>
                <a:lnTo>
                  <a:pt x="0" y="198"/>
                </a:lnTo>
              </a:path>
            </a:pathLst>
          </a:custGeom>
          <a:noFill/>
          <a:ln w="57150">
            <a:solidFill>
              <a:srgbClr val="00FFFF"/>
            </a:solidFill>
            <a:round/>
            <a:headEnd/>
            <a:tailEnd/>
          </a:ln>
        </p:spPr>
        <p:txBody>
          <a:bodyPr>
            <a:prstTxWarp prst="textNoShape">
              <a:avLst/>
            </a:prstTxWarp>
          </a:bodyPr>
          <a:lstStyle/>
          <a:p>
            <a:endParaRPr lang="en-US"/>
          </a:p>
        </p:txBody>
      </p:sp>
      <p:graphicFrame>
        <p:nvGraphicFramePr>
          <p:cNvPr id="143408" name="Object 5"/>
          <p:cNvGraphicFramePr>
            <a:graphicFrameLocks noChangeAspect="1"/>
          </p:cNvGraphicFramePr>
          <p:nvPr/>
        </p:nvGraphicFramePr>
        <p:xfrm>
          <a:off x="3924300" y="1279525"/>
          <a:ext cx="4562475" cy="436563"/>
        </p:xfrm>
        <a:graphic>
          <a:graphicData uri="http://schemas.openxmlformats.org/presentationml/2006/ole">
            <mc:AlternateContent xmlns:mc="http://schemas.openxmlformats.org/markup-compatibility/2006">
              <mc:Choice xmlns:v="urn:schemas-microsoft-com:vml" Requires="v">
                <p:oleObj name="Equation" r:id="rId9" imgW="1841897" imgH="178197" progId="Equation.3">
                  <p:embed/>
                </p:oleObj>
              </mc:Choice>
              <mc:Fallback>
                <p:oleObj name="Equation" r:id="rId9" imgW="1841897" imgH="178197" progId="Equation.3">
                  <p:embed/>
                  <p:pic>
                    <p:nvPicPr>
                      <p:cNvPr id="143408"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4300" y="1279525"/>
                        <a:ext cx="4562475" cy="436563"/>
                      </a:xfrm>
                      <a:prstGeom prst="rect">
                        <a:avLst/>
                      </a:prstGeom>
                      <a:solidFill>
                        <a:schemeClr val="bg1"/>
                      </a:solidFill>
                      <a:ln w="19050">
                        <a:solidFill>
                          <a:srgbClr val="FF0000"/>
                        </a:solidFill>
                        <a:miter lim="800000"/>
                        <a:headEnd/>
                        <a:tailEnd/>
                      </a:ln>
                    </p:spPr>
                  </p:pic>
                </p:oleObj>
              </mc:Fallback>
            </mc:AlternateContent>
          </a:graphicData>
        </a:graphic>
      </p:graphicFrame>
      <p:sp>
        <p:nvSpPr>
          <p:cNvPr id="4" name="Footer Placeholder 4">
            <a:extLst>
              <a:ext uri="{FF2B5EF4-FFF2-40B4-BE49-F238E27FC236}">
                <a16:creationId xmlns:a16="http://schemas.microsoft.com/office/drawing/2014/main" id="{AEBC49CB-2A5D-B99F-FCCA-C36B1776CF1A}"/>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Tree>
    <p:extLst>
      <p:ext uri="{BB962C8B-B14F-4D97-AF65-F5344CB8AC3E}">
        <p14:creationId xmlns:p14="http://schemas.microsoft.com/office/powerpoint/2010/main" val="284601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33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4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433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434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8" grpId="0" autoUpdateAnimBg="0"/>
      <p:bldP spid="143400" grpId="0" autoUpdateAnimBg="0"/>
      <p:bldP spid="14340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0E5CB7C-55EA-A3B1-552F-B8120AB45FE7}"/>
              </a:ext>
            </a:extLst>
          </p:cNvPr>
          <p:cNvSpPr>
            <a:spLocks noGrp="1"/>
          </p:cNvSpPr>
          <p:nvPr>
            <p:ph type="ftr" sz="quarter" idx="11"/>
          </p:nvPr>
        </p:nvSpPr>
        <p:spPr/>
        <p:txBody>
          <a:bodyPr/>
          <a:lstStyle/>
          <a:p>
            <a:pPr>
              <a:defRPr/>
            </a:pPr>
            <a:r>
              <a:rPr lang="nl-NL" dirty="0"/>
              <a:t>CS118 - Winter 2025</a:t>
            </a:r>
            <a:endParaRPr lang="en-US" dirty="0"/>
          </a:p>
        </p:txBody>
      </p:sp>
      <p:sp>
        <p:nvSpPr>
          <p:cNvPr id="5" name="Slide Number Placeholder 4">
            <a:extLst>
              <a:ext uri="{FF2B5EF4-FFF2-40B4-BE49-F238E27FC236}">
                <a16:creationId xmlns:a16="http://schemas.microsoft.com/office/drawing/2014/main" id="{A9769EC9-7AF8-CE29-7B91-A9C495B8126D}"/>
              </a:ext>
            </a:extLst>
          </p:cNvPr>
          <p:cNvSpPr>
            <a:spLocks noGrp="1"/>
          </p:cNvSpPr>
          <p:nvPr>
            <p:ph type="sldNum" sz="quarter" idx="12"/>
          </p:nvPr>
        </p:nvSpPr>
        <p:spPr/>
        <p:txBody>
          <a:bodyPr/>
          <a:lstStyle/>
          <a:p>
            <a:pPr>
              <a:defRPr/>
            </a:pPr>
            <a:fld id="{5839C53E-9712-814C-9BC8-2C6C5C482B7D}" type="slidenum">
              <a:rPr lang="en-US" smtClean="0"/>
              <a:pPr>
                <a:defRPr/>
              </a:pPr>
              <a:t>3</a:t>
            </a:fld>
            <a:endParaRPr lang="en-US" dirty="0"/>
          </a:p>
        </p:txBody>
      </p:sp>
      <p:pic>
        <p:nvPicPr>
          <p:cNvPr id="7" name="Content Placeholder 6">
            <a:extLst>
              <a:ext uri="{FF2B5EF4-FFF2-40B4-BE49-F238E27FC236}">
                <a16:creationId xmlns:a16="http://schemas.microsoft.com/office/drawing/2014/main" id="{9261B24D-C778-D8F0-231A-A4116E534701}"/>
              </a:ext>
            </a:extLst>
          </p:cNvPr>
          <p:cNvPicPr>
            <a:picLocks noGrp="1" noChangeAspect="1"/>
          </p:cNvPicPr>
          <p:nvPr>
            <p:ph idx="4294967295"/>
          </p:nvPr>
        </p:nvPicPr>
        <p:blipFill>
          <a:blip r:embed="rId2"/>
          <a:stretch>
            <a:fillRect/>
          </a:stretch>
        </p:blipFill>
        <p:spPr>
          <a:xfrm>
            <a:off x="0" y="0"/>
            <a:ext cx="5292725" cy="6637338"/>
          </a:xfrm>
        </p:spPr>
      </p:pic>
      <p:pic>
        <p:nvPicPr>
          <p:cNvPr id="10" name="Picture 9">
            <a:extLst>
              <a:ext uri="{FF2B5EF4-FFF2-40B4-BE49-F238E27FC236}">
                <a16:creationId xmlns:a16="http://schemas.microsoft.com/office/drawing/2014/main" id="{5793FC5D-373E-750B-1DEE-D28F5C5EB35B}"/>
              </a:ext>
            </a:extLst>
          </p:cNvPr>
          <p:cNvPicPr>
            <a:picLocks noChangeAspect="1"/>
          </p:cNvPicPr>
          <p:nvPr/>
        </p:nvPicPr>
        <p:blipFill>
          <a:blip r:embed="rId3"/>
          <a:stretch>
            <a:fillRect/>
          </a:stretch>
        </p:blipFill>
        <p:spPr>
          <a:xfrm>
            <a:off x="4990299" y="253999"/>
            <a:ext cx="4246033" cy="5325533"/>
          </a:xfrm>
          <a:prstGeom prst="rect">
            <a:avLst/>
          </a:prstGeom>
        </p:spPr>
      </p:pic>
    </p:spTree>
    <p:extLst>
      <p:ext uri="{BB962C8B-B14F-4D97-AF65-F5344CB8AC3E}">
        <p14:creationId xmlns:p14="http://schemas.microsoft.com/office/powerpoint/2010/main" val="197323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title"/>
          </p:nvPr>
        </p:nvSpPr>
        <p:spPr/>
        <p:txBody>
          <a:bodyPr>
            <a:normAutofit/>
          </a:bodyPr>
          <a:lstStyle/>
          <a:p>
            <a:r>
              <a:rPr lang="en-US" dirty="0"/>
              <a:t>Transmission vs. propagation delay</a:t>
            </a:r>
          </a:p>
        </p:txBody>
      </p:sp>
      <p:sp>
        <p:nvSpPr>
          <p:cNvPr id="75781"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DA871E-D828-074A-BCD5-464A7CAE7B20}" type="slidenum">
              <a:rPr kumimoji="0" lang="en-US" sz="10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785" name="Line 8"/>
          <p:cNvSpPr>
            <a:spLocks noChangeShapeType="1"/>
          </p:cNvSpPr>
          <p:nvPr/>
        </p:nvSpPr>
        <p:spPr bwMode="auto">
          <a:xfrm>
            <a:off x="3991231" y="5707173"/>
            <a:ext cx="3232150" cy="0"/>
          </a:xfrm>
          <a:prstGeom prst="line">
            <a:avLst/>
          </a:prstGeom>
          <a:noFill/>
          <a:ln w="38100">
            <a:solidFill>
              <a:srgbClr val="FF0000"/>
            </a:solidFill>
            <a:round/>
            <a:headEnd/>
            <a:tailEnd type="triangle" w="med" len="me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786" name="Line 9"/>
          <p:cNvSpPr>
            <a:spLocks noChangeShapeType="1"/>
          </p:cNvSpPr>
          <p:nvPr/>
        </p:nvSpPr>
        <p:spPr bwMode="auto">
          <a:xfrm>
            <a:off x="3834386" y="3544119"/>
            <a:ext cx="0" cy="520700"/>
          </a:xfrm>
          <a:prstGeom prst="line">
            <a:avLst/>
          </a:prstGeom>
          <a:noFill/>
          <a:ln w="19050">
            <a:solidFill>
              <a:schemeClr val="accent2"/>
            </a:solidFill>
            <a:round/>
            <a:headEnd type="triangle" w="med" len="med"/>
            <a:tailEnd type="triangle" w="med" len="me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787" name="Text Box 10"/>
          <p:cNvSpPr txBox="1">
            <a:spLocks noChangeArrowheads="1"/>
          </p:cNvSpPr>
          <p:nvPr/>
        </p:nvSpPr>
        <p:spPr bwMode="auto">
          <a:xfrm>
            <a:off x="1515426" y="2894322"/>
            <a:ext cx="1826141" cy="523220"/>
          </a:xfrm>
          <a:prstGeom prst="rect">
            <a:avLst/>
          </a:prstGeom>
          <a:noFill/>
          <a:ln w="12700">
            <a:noFill/>
            <a:miter lim="800000"/>
            <a:headEnd/>
            <a:tailEnd/>
          </a:ln>
        </p:spPr>
        <p:txBody>
          <a:bodyPr wrap="none" anchor="ct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128"/>
              </a:rPr>
              <a:t>bandwidth</a:t>
            </a:r>
            <a:endParaRPr kumimoji="0" lang="en-US" sz="16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788" name="Text Box 11"/>
          <p:cNvSpPr txBox="1">
            <a:spLocks noChangeArrowheads="1"/>
          </p:cNvSpPr>
          <p:nvPr/>
        </p:nvSpPr>
        <p:spPr bwMode="auto">
          <a:xfrm>
            <a:off x="7206236" y="5454834"/>
            <a:ext cx="915987" cy="519113"/>
          </a:xfrm>
          <a:prstGeom prst="rect">
            <a:avLst/>
          </a:prstGeom>
          <a:noFill/>
          <a:ln w="12700">
            <a:noFill/>
            <a:miter lim="800000"/>
            <a:headEnd/>
            <a:tailEnd/>
          </a:ln>
        </p:spPr>
        <p:txBody>
          <a:bodyPr wrap="none" anchor="ct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Helvetica" charset="0"/>
                <a:ea typeface="ＭＳ Ｐゴシック" charset="-128"/>
              </a:rPr>
              <a:t>time</a:t>
            </a:r>
          </a:p>
        </p:txBody>
      </p:sp>
      <p:sp>
        <p:nvSpPr>
          <p:cNvPr id="75791" name="Line 14"/>
          <p:cNvSpPr>
            <a:spLocks noChangeShapeType="1"/>
          </p:cNvSpPr>
          <p:nvPr/>
        </p:nvSpPr>
        <p:spPr bwMode="auto">
          <a:xfrm>
            <a:off x="3818511" y="4492809"/>
            <a:ext cx="3175" cy="1003300"/>
          </a:xfrm>
          <a:prstGeom prst="line">
            <a:avLst/>
          </a:prstGeom>
          <a:noFill/>
          <a:ln w="19050">
            <a:solidFill>
              <a:schemeClr val="accent2"/>
            </a:solidFill>
            <a:round/>
            <a:headEnd type="triangle" w="med" len="med"/>
            <a:tailEnd type="triangle" w="med" len="me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792" name="Oval 15"/>
          <p:cNvSpPr>
            <a:spLocks noChangeArrowheads="1"/>
          </p:cNvSpPr>
          <p:nvPr/>
        </p:nvSpPr>
        <p:spPr bwMode="auto">
          <a:xfrm>
            <a:off x="3868993" y="4495032"/>
            <a:ext cx="203200" cy="952500"/>
          </a:xfrm>
          <a:prstGeom prst="ellipse">
            <a:avLst/>
          </a:prstGeom>
          <a:noFill/>
          <a:ln w="57150">
            <a:solidFill>
              <a:schemeClr val="tx1"/>
            </a:solidFill>
            <a:round/>
            <a:headEnd/>
            <a:tailEn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793" name="Oval 16"/>
          <p:cNvSpPr>
            <a:spLocks noChangeArrowheads="1"/>
          </p:cNvSpPr>
          <p:nvPr/>
        </p:nvSpPr>
        <p:spPr bwMode="auto">
          <a:xfrm>
            <a:off x="3892806" y="3507607"/>
            <a:ext cx="138112" cy="538162"/>
          </a:xfrm>
          <a:prstGeom prst="ellipse">
            <a:avLst/>
          </a:prstGeom>
          <a:noFill/>
          <a:ln w="57150">
            <a:solidFill>
              <a:schemeClr val="tx1"/>
            </a:solidFill>
            <a:round/>
            <a:headEnd/>
            <a:tailEn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794" name="Text Box 17"/>
          <p:cNvSpPr txBox="1">
            <a:spLocks noChangeArrowheads="1"/>
          </p:cNvSpPr>
          <p:nvPr/>
        </p:nvSpPr>
        <p:spPr bwMode="auto">
          <a:xfrm>
            <a:off x="3770965" y="3011092"/>
            <a:ext cx="1143262" cy="461665"/>
          </a:xfrm>
          <a:prstGeom prst="rect">
            <a:avLst/>
          </a:prstGeom>
          <a:noFill/>
          <a:ln w="9525">
            <a:noFill/>
            <a:miter lim="800000"/>
            <a:headEnd/>
            <a:tailEnd/>
          </a:ln>
        </p:spPr>
        <p:txBody>
          <a:bodyPr wrap="none">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1Mbps</a:t>
            </a:r>
          </a:p>
        </p:txBody>
      </p:sp>
      <p:sp>
        <p:nvSpPr>
          <p:cNvPr id="75796" name="Oval 19"/>
          <p:cNvSpPr>
            <a:spLocks noChangeArrowheads="1"/>
          </p:cNvSpPr>
          <p:nvPr/>
        </p:nvSpPr>
        <p:spPr bwMode="auto">
          <a:xfrm>
            <a:off x="8110793" y="3506019"/>
            <a:ext cx="180975" cy="542925"/>
          </a:xfrm>
          <a:prstGeom prst="ellipse">
            <a:avLst/>
          </a:prstGeom>
          <a:noFill/>
          <a:ln w="57150">
            <a:solidFill>
              <a:schemeClr val="tx1"/>
            </a:solidFill>
            <a:round/>
            <a:headEnd/>
            <a:tailEn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797" name="Oval 20"/>
          <p:cNvSpPr>
            <a:spLocks noChangeArrowheads="1"/>
          </p:cNvSpPr>
          <p:nvPr/>
        </p:nvSpPr>
        <p:spPr bwMode="auto">
          <a:xfrm>
            <a:off x="8056818" y="4502969"/>
            <a:ext cx="282575" cy="941388"/>
          </a:xfrm>
          <a:prstGeom prst="ellipse">
            <a:avLst/>
          </a:prstGeom>
          <a:noFill/>
          <a:ln w="57150">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128"/>
            </a:endParaRPr>
          </a:p>
        </p:txBody>
      </p:sp>
      <p:sp>
        <p:nvSpPr>
          <p:cNvPr id="75798" name="Rectangle 21"/>
          <p:cNvSpPr>
            <a:spLocks noChangeArrowheads="1"/>
          </p:cNvSpPr>
          <p:nvPr/>
        </p:nvSpPr>
        <p:spPr bwMode="auto">
          <a:xfrm>
            <a:off x="7967918" y="3540944"/>
            <a:ext cx="225425" cy="473075"/>
          </a:xfrm>
          <a:prstGeom prst="rect">
            <a:avLst/>
          </a:prstGeom>
          <a:solidFill>
            <a:schemeClr val="bg1"/>
          </a:solidFill>
          <a:ln w="9525">
            <a:noFill/>
            <a:miter lim="800000"/>
            <a:headEnd/>
            <a:tailEn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799" name="Rectangle 22"/>
          <p:cNvSpPr>
            <a:spLocks noChangeArrowheads="1"/>
          </p:cNvSpPr>
          <p:nvPr/>
        </p:nvSpPr>
        <p:spPr bwMode="auto">
          <a:xfrm>
            <a:off x="8001256" y="4529957"/>
            <a:ext cx="185737" cy="879475"/>
          </a:xfrm>
          <a:prstGeom prst="rect">
            <a:avLst/>
          </a:prstGeom>
          <a:solidFill>
            <a:schemeClr val="bg1"/>
          </a:solidFill>
          <a:ln w="9525">
            <a:noFill/>
            <a:miter lim="800000"/>
            <a:headEnd/>
            <a:tailEn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810" name="Rectangle 40"/>
          <p:cNvSpPr>
            <a:spLocks noChangeArrowheads="1"/>
          </p:cNvSpPr>
          <p:nvPr/>
        </p:nvSpPr>
        <p:spPr bwMode="auto">
          <a:xfrm>
            <a:off x="4034424" y="4523413"/>
            <a:ext cx="963034" cy="881063"/>
          </a:xfrm>
          <a:prstGeom prst="rect">
            <a:avLst/>
          </a:prstGeom>
          <a:solidFill>
            <a:schemeClr val="accent6">
              <a:lumMod val="40000"/>
              <a:lumOff val="60000"/>
            </a:schemeClr>
          </a:solidFill>
          <a:ln w="12700">
            <a:noFill/>
            <a:miter lim="800000"/>
            <a:headEnd/>
            <a:tailEn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811" name="Rectangle 41"/>
          <p:cNvSpPr>
            <a:spLocks noChangeArrowheads="1"/>
          </p:cNvSpPr>
          <p:nvPr/>
        </p:nvSpPr>
        <p:spPr bwMode="auto">
          <a:xfrm>
            <a:off x="4038856" y="3509829"/>
            <a:ext cx="942975" cy="511175"/>
          </a:xfrm>
          <a:prstGeom prst="rect">
            <a:avLst/>
          </a:prstGeom>
          <a:solidFill>
            <a:schemeClr val="accent6">
              <a:lumMod val="40000"/>
              <a:lumOff val="60000"/>
            </a:schemeClr>
          </a:solidFill>
          <a:ln w="12700">
            <a:noFill/>
            <a:miter lim="800000"/>
            <a:headEnd/>
            <a:tailEn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grpSp>
        <p:nvGrpSpPr>
          <p:cNvPr id="6" name="Group 42"/>
          <p:cNvGrpSpPr>
            <a:grpSpLocks/>
          </p:cNvGrpSpPr>
          <p:nvPr/>
        </p:nvGrpSpPr>
        <p:grpSpPr bwMode="auto">
          <a:xfrm>
            <a:off x="4035626" y="3508625"/>
            <a:ext cx="1946276" cy="1914526"/>
            <a:chOff x="2123" y="1086"/>
            <a:chExt cx="1226" cy="1206"/>
          </a:xfrm>
        </p:grpSpPr>
        <p:sp>
          <p:nvSpPr>
            <p:cNvPr id="75808" name="Rectangle 45"/>
            <p:cNvSpPr>
              <a:spLocks noChangeArrowheads="1"/>
            </p:cNvSpPr>
            <p:nvPr/>
          </p:nvSpPr>
          <p:spPr bwMode="auto">
            <a:xfrm>
              <a:off x="2123" y="1086"/>
              <a:ext cx="1223" cy="333"/>
            </a:xfrm>
            <a:prstGeom prst="rect">
              <a:avLst/>
            </a:prstGeom>
            <a:solidFill>
              <a:schemeClr val="accent6">
                <a:lumMod val="40000"/>
                <a:lumOff val="60000"/>
              </a:schemeClr>
            </a:solidFill>
            <a:ln w="12700">
              <a:noFill/>
              <a:miter lim="800000"/>
              <a:headEnd/>
              <a:tailEn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806" name="Rectangle 43"/>
            <p:cNvSpPr>
              <a:spLocks noChangeArrowheads="1"/>
            </p:cNvSpPr>
            <p:nvPr/>
          </p:nvSpPr>
          <p:spPr bwMode="auto">
            <a:xfrm>
              <a:off x="2734" y="1734"/>
              <a:ext cx="615" cy="558"/>
            </a:xfrm>
            <a:prstGeom prst="rect">
              <a:avLst/>
            </a:prstGeom>
            <a:solidFill>
              <a:schemeClr val="accent6">
                <a:lumMod val="40000"/>
                <a:lumOff val="60000"/>
              </a:schemeClr>
            </a:solidFill>
            <a:ln w="12700">
              <a:noFill/>
              <a:miter lim="800000"/>
              <a:headEnd/>
              <a:tailEn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grpSp>
      <p:sp>
        <p:nvSpPr>
          <p:cNvPr id="151598" name="Line 46"/>
          <p:cNvSpPr>
            <a:spLocks noChangeShapeType="1"/>
          </p:cNvSpPr>
          <p:nvPr/>
        </p:nvSpPr>
        <p:spPr bwMode="auto">
          <a:xfrm>
            <a:off x="5989893" y="3282182"/>
            <a:ext cx="0" cy="2400300"/>
          </a:xfrm>
          <a:prstGeom prst="line">
            <a:avLst/>
          </a:prstGeom>
          <a:noFill/>
          <a:ln w="38100" cap="rnd">
            <a:solidFill>
              <a:srgbClr val="800040"/>
            </a:solidFill>
            <a:prstDash val="sysDot"/>
            <a:round/>
            <a:headEnd/>
            <a:tailEn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51" name="Rectangle 43"/>
          <p:cNvSpPr>
            <a:spLocks noChangeArrowheads="1"/>
          </p:cNvSpPr>
          <p:nvPr/>
        </p:nvSpPr>
        <p:spPr bwMode="auto">
          <a:xfrm>
            <a:off x="723900" y="3794028"/>
            <a:ext cx="825170" cy="881063"/>
          </a:xfrm>
          <a:prstGeom prst="rect">
            <a:avLst/>
          </a:prstGeom>
          <a:solidFill>
            <a:schemeClr val="accent6">
              <a:lumMod val="40000"/>
              <a:lumOff val="60000"/>
            </a:schemeClr>
          </a:solidFill>
          <a:ln w="12700">
            <a:solidFill>
              <a:srgbClr val="0000CC"/>
            </a:solidFill>
            <a:miter lim="800000"/>
            <a:headEnd/>
            <a:tailEnd/>
          </a:ln>
        </p:spPr>
        <p:txBody>
          <a:bodyPr wrap="square" anchor="ctr">
            <a:prstTxWarp prst="textNoShape">
              <a:avLst/>
            </a:prstTxWarp>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rPr>
              <a:t>1000 bits to send</a:t>
            </a:r>
          </a:p>
        </p:txBody>
      </p:sp>
      <p:sp>
        <p:nvSpPr>
          <p:cNvPr id="5" name="TextBox 4"/>
          <p:cNvSpPr txBox="1"/>
          <p:nvPr/>
        </p:nvSpPr>
        <p:spPr>
          <a:xfrm>
            <a:off x="4681629" y="5432636"/>
            <a:ext cx="743413"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rPr>
              <a:t>0.5ms</a:t>
            </a:r>
          </a:p>
        </p:txBody>
      </p:sp>
      <p:sp>
        <p:nvSpPr>
          <p:cNvPr id="55" name="TextBox 54"/>
          <p:cNvSpPr txBox="1"/>
          <p:nvPr/>
        </p:nvSpPr>
        <p:spPr>
          <a:xfrm>
            <a:off x="5676925" y="5427704"/>
            <a:ext cx="572292"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rPr>
              <a:t>1ms</a:t>
            </a:r>
          </a:p>
        </p:txBody>
      </p:sp>
      <p:sp>
        <p:nvSpPr>
          <p:cNvPr id="75783" name="Line 6"/>
          <p:cNvSpPr>
            <a:spLocks noChangeShapeType="1"/>
          </p:cNvSpPr>
          <p:nvPr/>
        </p:nvSpPr>
        <p:spPr bwMode="auto">
          <a:xfrm>
            <a:off x="3970593" y="3506019"/>
            <a:ext cx="4216400" cy="0"/>
          </a:xfrm>
          <a:prstGeom prst="line">
            <a:avLst/>
          </a:prstGeom>
          <a:noFill/>
          <a:ln w="57150">
            <a:solidFill>
              <a:schemeClr val="tx1"/>
            </a:solidFill>
            <a:round/>
            <a:headEnd/>
            <a:tailEn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784" name="Line 7"/>
          <p:cNvSpPr>
            <a:spLocks noChangeShapeType="1"/>
          </p:cNvSpPr>
          <p:nvPr/>
        </p:nvSpPr>
        <p:spPr bwMode="auto">
          <a:xfrm>
            <a:off x="4000756" y="4044182"/>
            <a:ext cx="4195762" cy="0"/>
          </a:xfrm>
          <a:prstGeom prst="line">
            <a:avLst/>
          </a:prstGeom>
          <a:noFill/>
          <a:ln w="57150">
            <a:solidFill>
              <a:schemeClr val="tx1"/>
            </a:solidFill>
            <a:round/>
            <a:headEnd/>
            <a:tailEn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789" name="Line 12"/>
          <p:cNvSpPr>
            <a:spLocks noChangeShapeType="1"/>
          </p:cNvSpPr>
          <p:nvPr/>
        </p:nvSpPr>
        <p:spPr bwMode="auto">
          <a:xfrm>
            <a:off x="3981706" y="4510082"/>
            <a:ext cx="4222750" cy="0"/>
          </a:xfrm>
          <a:prstGeom prst="line">
            <a:avLst/>
          </a:prstGeom>
          <a:noFill/>
          <a:ln w="57150">
            <a:solidFill>
              <a:schemeClr val="tx1"/>
            </a:solidFill>
            <a:round/>
            <a:headEnd/>
            <a:tailEn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75790" name="Line 13"/>
          <p:cNvSpPr>
            <a:spLocks noChangeShapeType="1"/>
          </p:cNvSpPr>
          <p:nvPr/>
        </p:nvSpPr>
        <p:spPr bwMode="auto">
          <a:xfrm>
            <a:off x="3962656" y="5439594"/>
            <a:ext cx="4221162" cy="0"/>
          </a:xfrm>
          <a:prstGeom prst="line">
            <a:avLst/>
          </a:prstGeom>
          <a:noFill/>
          <a:ln w="57150">
            <a:solidFill>
              <a:schemeClr val="tx1"/>
            </a:solidFill>
            <a:round/>
            <a:headEnd/>
            <a:tailEnd/>
          </a:ln>
        </p:spPr>
        <p:txBody>
          <a:bodyPr wrap="none" anchor="ctr">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grpSp>
        <p:nvGrpSpPr>
          <p:cNvPr id="10" name="Group 9">
            <a:extLst>
              <a:ext uri="{FF2B5EF4-FFF2-40B4-BE49-F238E27FC236}">
                <a16:creationId xmlns:a16="http://schemas.microsoft.com/office/drawing/2014/main" id="{CCA6E02F-531F-5945-A2C8-8956B06632E1}"/>
              </a:ext>
            </a:extLst>
          </p:cNvPr>
          <p:cNvGrpSpPr/>
          <p:nvPr/>
        </p:nvGrpSpPr>
        <p:grpSpPr>
          <a:xfrm>
            <a:off x="1666405" y="3792979"/>
            <a:ext cx="2103912" cy="1282535"/>
            <a:chOff x="1613065" y="4524499"/>
            <a:chExt cx="2103912" cy="1282535"/>
          </a:xfrm>
        </p:grpSpPr>
        <p:cxnSp>
          <p:nvCxnSpPr>
            <p:cNvPr id="3" name="Straight Arrow Connector 2">
              <a:extLst>
                <a:ext uri="{FF2B5EF4-FFF2-40B4-BE49-F238E27FC236}">
                  <a16:creationId xmlns:a16="http://schemas.microsoft.com/office/drawing/2014/main" id="{A2AA5F78-ABF9-E144-9322-9F8C6425E6E7}"/>
                </a:ext>
              </a:extLst>
            </p:cNvPr>
            <p:cNvCxnSpPr/>
            <p:nvPr/>
          </p:nvCxnSpPr>
          <p:spPr bwMode="auto">
            <a:xfrm flipV="1">
              <a:off x="1615044" y="4524499"/>
              <a:ext cx="2101933" cy="391885"/>
            </a:xfrm>
            <a:prstGeom prst="straightConnector1">
              <a:avLst/>
            </a:prstGeom>
            <a:noFill/>
            <a:ln w="57150" cap="flat" cmpd="sng" algn="ctr">
              <a:solidFill>
                <a:schemeClr val="accent6">
                  <a:lumMod val="20000"/>
                  <a:lumOff val="80000"/>
                </a:schemeClr>
              </a:solidFill>
              <a:prstDash val="solid"/>
              <a:round/>
              <a:headEnd type="none" w="med" len="med"/>
              <a:tailEnd type="stealth" w="lg" len="lg"/>
            </a:ln>
            <a:effectLst/>
          </p:spPr>
        </p:cxnSp>
        <p:cxnSp>
          <p:nvCxnSpPr>
            <p:cNvPr id="44" name="Straight Arrow Connector 43">
              <a:extLst>
                <a:ext uri="{FF2B5EF4-FFF2-40B4-BE49-F238E27FC236}">
                  <a16:creationId xmlns:a16="http://schemas.microsoft.com/office/drawing/2014/main" id="{DB6A5B28-C49E-B546-AC61-D980287D9FDA}"/>
                </a:ext>
              </a:extLst>
            </p:cNvPr>
            <p:cNvCxnSpPr>
              <a:cxnSpLocks/>
            </p:cNvCxnSpPr>
            <p:nvPr/>
          </p:nvCxnSpPr>
          <p:spPr bwMode="auto">
            <a:xfrm>
              <a:off x="1613065" y="5140036"/>
              <a:ext cx="2092036" cy="666998"/>
            </a:xfrm>
            <a:prstGeom prst="straightConnector1">
              <a:avLst/>
            </a:prstGeom>
            <a:noFill/>
            <a:ln w="57150" cap="flat" cmpd="sng" algn="ctr">
              <a:solidFill>
                <a:schemeClr val="accent6">
                  <a:lumMod val="20000"/>
                  <a:lumOff val="80000"/>
                </a:schemeClr>
              </a:solidFill>
              <a:prstDash val="solid"/>
              <a:round/>
              <a:headEnd type="none" w="med" len="med"/>
              <a:tailEnd type="stealth" w="lg" len="lg"/>
            </a:ln>
            <a:effectLst/>
          </p:spPr>
        </p:cxnSp>
      </p:grpSp>
      <p:sp>
        <p:nvSpPr>
          <p:cNvPr id="52" name="Rectangle 51"/>
          <p:cNvSpPr/>
          <p:nvPr/>
        </p:nvSpPr>
        <p:spPr bwMode="auto">
          <a:xfrm>
            <a:off x="4051924" y="4544979"/>
            <a:ext cx="931793" cy="88310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itchFamily="-65" charset="0"/>
              <a:ea typeface="ＭＳ Ｐゴシック" charset="-128"/>
            </a:endParaRPr>
          </a:p>
        </p:txBody>
      </p:sp>
      <p:sp>
        <p:nvSpPr>
          <p:cNvPr id="47" name="Rectangle 70">
            <a:extLst>
              <a:ext uri="{FF2B5EF4-FFF2-40B4-BE49-F238E27FC236}">
                <a16:creationId xmlns:a16="http://schemas.microsoft.com/office/drawing/2014/main" id="{6AFDB443-2C8F-FD4D-BD17-67045B4AD867}"/>
              </a:ext>
            </a:extLst>
          </p:cNvPr>
          <p:cNvSpPr>
            <a:spLocks noChangeArrowheads="1"/>
          </p:cNvSpPr>
          <p:nvPr/>
        </p:nvSpPr>
        <p:spPr bwMode="auto">
          <a:xfrm>
            <a:off x="4584358" y="919499"/>
            <a:ext cx="4383439" cy="3014662"/>
          </a:xfrm>
          <a:prstGeom prst="rect">
            <a:avLst/>
          </a:prstGeom>
          <a:noFill/>
          <a:ln w="9525">
            <a:noFill/>
            <a:miter lim="800000"/>
            <a:headEnd/>
            <a:tailEnd/>
          </a:ln>
        </p:spPr>
        <p:txBody>
          <a:bodyPr>
            <a:prstTxWarp prst="textNoShape">
              <a:avLst/>
            </a:prstTxWarp>
          </a:bodyPr>
          <a:lstStyle/>
          <a:p>
            <a:pPr marL="0" marR="0" lvl="0" indent="0" algn="l" defTabSz="914400" rtl="0" eaLnBrk="0" fontAlgn="base" latinLnBrk="0" hangingPunct="0">
              <a:lnSpc>
                <a:spcPct val="110000"/>
              </a:lnSpc>
              <a:spcBef>
                <a:spcPts val="600"/>
              </a:spcBef>
              <a:spcAft>
                <a:spcPct val="0"/>
              </a:spcAft>
              <a:buClrTx/>
              <a:buSzTx/>
              <a:buFontTx/>
              <a:buNone/>
              <a:tabLst/>
              <a:defRPr/>
            </a:pPr>
            <a:r>
              <a:rPr kumimoji="0" lang="en-US" sz="2400" b="0" i="0" u="none" strike="noStrike" kern="1200" cap="none" spc="0" normalizeH="0" baseline="0" noProof="0" dirty="0">
                <a:ln>
                  <a:noFill/>
                </a:ln>
                <a:solidFill>
                  <a:srgbClr val="0029E7"/>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Propagation: d / s</a:t>
            </a:r>
          </a:p>
          <a:p>
            <a:pPr marL="457200" marR="0" lvl="1" indent="-45720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d = length of a physical link</a:t>
            </a:r>
          </a:p>
          <a:p>
            <a:pPr marL="457200" marR="0" lvl="1" indent="-45720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s = signal’s propagation speed in the medium (~2x10</a:t>
            </a:r>
            <a:r>
              <a:rPr kumimoji="0" lang="en-US" sz="2400" b="0" i="0" u="none" strike="noStrike" kern="1200" cap="none" spc="0" normalizeH="0" baseline="3000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8</a:t>
            </a:r>
            <a:r>
              <a:rPr kumimoji="0" lang="en-US" sz="24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meter/sec)</a:t>
            </a:r>
          </a:p>
        </p:txBody>
      </p:sp>
      <p:sp>
        <p:nvSpPr>
          <p:cNvPr id="39" name="Rectangle 70">
            <a:extLst>
              <a:ext uri="{FF2B5EF4-FFF2-40B4-BE49-F238E27FC236}">
                <a16:creationId xmlns:a16="http://schemas.microsoft.com/office/drawing/2014/main" id="{58F98D43-06FB-064C-B498-CB961396A32D}"/>
              </a:ext>
            </a:extLst>
          </p:cNvPr>
          <p:cNvSpPr>
            <a:spLocks noChangeArrowheads="1"/>
          </p:cNvSpPr>
          <p:nvPr/>
        </p:nvSpPr>
        <p:spPr bwMode="auto">
          <a:xfrm>
            <a:off x="406267" y="997758"/>
            <a:ext cx="4240783" cy="3014662"/>
          </a:xfrm>
          <a:prstGeom prst="rect">
            <a:avLst/>
          </a:prstGeom>
          <a:noFill/>
          <a:ln w="9525">
            <a:noFill/>
            <a:miter lim="800000"/>
            <a:headEnd/>
            <a:tailEnd/>
          </a:ln>
        </p:spPr>
        <p:txBody>
          <a:bodyPr>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9E7"/>
                </a:solidFill>
                <a:effectLst/>
                <a:uLnTx/>
                <a:uFillTx/>
                <a:latin typeface="Helvetica Neue" panose="02000503000000020004" pitchFamily="2" charset="0"/>
                <a:ea typeface="Helvetica Neue" panose="02000503000000020004" pitchFamily="2" charset="0"/>
                <a:cs typeface="Helvetica Neue" panose="02000503000000020004" pitchFamily="2" charset="0"/>
              </a:rPr>
              <a:t>Transmission delay: L / R</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R = link bandwidth (bit-per-second, bps)</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L = packet length (bits)</a:t>
            </a:r>
          </a:p>
        </p:txBody>
      </p:sp>
      <p:sp>
        <p:nvSpPr>
          <p:cNvPr id="75795" name="Text Box 18"/>
          <p:cNvSpPr txBox="1">
            <a:spLocks noChangeArrowheads="1"/>
          </p:cNvSpPr>
          <p:nvPr/>
        </p:nvSpPr>
        <p:spPr bwMode="auto">
          <a:xfrm>
            <a:off x="3845985" y="4089322"/>
            <a:ext cx="1143262" cy="461665"/>
          </a:xfrm>
          <a:prstGeom prst="rect">
            <a:avLst/>
          </a:prstGeom>
          <a:noFill/>
          <a:ln w="9525">
            <a:noFill/>
            <a:miter lim="800000"/>
            <a:headEnd/>
            <a:tailEnd/>
          </a:ln>
        </p:spPr>
        <p:txBody>
          <a:bodyPr wrap="none">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2Mbps</a:t>
            </a:r>
          </a:p>
        </p:txBody>
      </p:sp>
      <p:grpSp>
        <p:nvGrpSpPr>
          <p:cNvPr id="2" name="Group 1">
            <a:extLst>
              <a:ext uri="{FF2B5EF4-FFF2-40B4-BE49-F238E27FC236}">
                <a16:creationId xmlns:a16="http://schemas.microsoft.com/office/drawing/2014/main" id="{EACCEB9C-499E-FE4F-909D-3602A6800277}"/>
              </a:ext>
            </a:extLst>
          </p:cNvPr>
          <p:cNvGrpSpPr/>
          <p:nvPr/>
        </p:nvGrpSpPr>
        <p:grpSpPr>
          <a:xfrm>
            <a:off x="168227" y="5263661"/>
            <a:ext cx="5568012" cy="1299513"/>
            <a:chOff x="168227" y="5263661"/>
            <a:chExt cx="5568012" cy="1299513"/>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09F31C8-3C36-284A-92E9-A30FB6BCC1A8}"/>
                    </a:ext>
                  </a:extLst>
                </p:cNvPr>
                <p:cNvSpPr txBox="1"/>
                <p:nvPr/>
              </p:nvSpPr>
              <p:spPr>
                <a:xfrm>
                  <a:off x="2957145" y="5946530"/>
                  <a:ext cx="2779094" cy="616644"/>
                </a:xfrm>
                <a:prstGeom prst="rect">
                  <a:avLst/>
                </a:prstGeom>
                <a:solidFill>
                  <a:schemeClr val="accent2">
                    <a:lumMod val="20000"/>
                    <a:lumOff val="80000"/>
                  </a:schemeClr>
                </a:solid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128"/>
                    </a:rPr>
                    <a:t>(2) </a:t>
                  </a:r>
                  <a14:m>
                    <m:oMath xmlns:m="http://schemas.openxmlformats.org/officeDocument/2006/math">
                      <m:f>
                        <m:f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fPr>
                        <m:num>
                          <m:sSup>
                            <m:sSup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sSup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10</m:t>
                              </m:r>
                            </m:e>
                            <m:sup>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3</m:t>
                              </m:r>
                            </m:sup>
                          </m:sSup>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𝑏𝑖𝑡𝑠</m:t>
                          </m:r>
                          <m:r>
                            <m:rPr>
                              <m:nor/>
                            </m:rP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rPr>
                            <m:t> </m:t>
                          </m:r>
                        </m:num>
                        <m:den>
                          <m:sSup>
                            <m:sSup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sSup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2</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10</m:t>
                              </m:r>
                            </m:e>
                            <m:sup>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6</m:t>
                              </m:r>
                            </m:sup>
                          </m:sSup>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 </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𝑏𝑝𝑠</m:t>
                          </m:r>
                        </m:den>
                      </m:f>
                    </m:oMath>
                  </a14:m>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rPr>
                    <a:t> </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128"/>
                    </a:rPr>
                    <a:t>=0.5msec</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rPr>
                    <a:t> </a:t>
                  </a:r>
                </a:p>
              </p:txBody>
            </p:sp>
          </mc:Choice>
          <mc:Fallback xmlns="">
            <p:sp>
              <p:nvSpPr>
                <p:cNvPr id="4" name="TextBox 3">
                  <a:extLst>
                    <a:ext uri="{FF2B5EF4-FFF2-40B4-BE49-F238E27FC236}">
                      <a16:creationId xmlns:a16="http://schemas.microsoft.com/office/drawing/2014/main" id="{D09F31C8-3C36-284A-92E9-A30FB6BCC1A8}"/>
                    </a:ext>
                  </a:extLst>
                </p:cNvPr>
                <p:cNvSpPr txBox="1">
                  <a:spLocks noRot="1" noChangeAspect="1" noMove="1" noResize="1" noEditPoints="1" noAdjustHandles="1" noChangeArrowheads="1" noChangeShapeType="1" noTextEdit="1"/>
                </p:cNvSpPr>
                <p:nvPr/>
              </p:nvSpPr>
              <p:spPr>
                <a:xfrm>
                  <a:off x="2957145" y="5946530"/>
                  <a:ext cx="2779094" cy="616644"/>
                </a:xfrm>
                <a:prstGeom prst="rect">
                  <a:avLst/>
                </a:prstGeom>
                <a:blipFill>
                  <a:blip r:embed="rId3"/>
                  <a:stretch>
                    <a:fillRect l="-5455" t="-18367" r="-1818" b="-2040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A932157-632B-0544-BF6C-08DB2951985B}"/>
                </a:ext>
              </a:extLst>
            </p:cNvPr>
            <p:cNvSpPr txBox="1"/>
            <p:nvPr/>
          </p:nvSpPr>
          <p:spPr>
            <a:xfrm>
              <a:off x="168227" y="5263661"/>
              <a:ext cx="2926080"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rPr>
                <a:t>How long it takes to pump 1K bits into each pipe:</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4960C00-F8B7-554F-96DF-E7EC76BB4618}"/>
                    </a:ext>
                  </a:extLst>
                </p:cNvPr>
                <p:cNvSpPr txBox="1"/>
                <p:nvPr/>
              </p:nvSpPr>
              <p:spPr>
                <a:xfrm>
                  <a:off x="213946" y="5923084"/>
                  <a:ext cx="2413802" cy="616644"/>
                </a:xfrm>
                <a:prstGeom prst="rect">
                  <a:avLst/>
                </a:prstGeom>
                <a:solidFill>
                  <a:schemeClr val="accent2">
                    <a:lumMod val="20000"/>
                    <a:lumOff val="80000"/>
                  </a:schemeClr>
                </a:solid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128"/>
                    </a:rPr>
                    <a:t>(1)  </a:t>
                  </a:r>
                  <a14:m>
                    <m:oMath xmlns:m="http://schemas.openxmlformats.org/officeDocument/2006/math">
                      <m:f>
                        <m:f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fPr>
                        <m:num>
                          <m:sSup>
                            <m:sSup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sSup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10</m:t>
                              </m:r>
                            </m:e>
                            <m:sup>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3</m:t>
                              </m:r>
                            </m:sup>
                          </m:sSup>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𝑏𝑖𝑡𝑠</m:t>
                          </m:r>
                          <m:r>
                            <m:rPr>
                              <m:nor/>
                            </m:rP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rPr>
                            <m:t> </m:t>
                          </m:r>
                        </m:num>
                        <m:den>
                          <m:sSup>
                            <m:sSup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sSup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10</m:t>
                              </m:r>
                            </m:e>
                            <m:sup>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6</m:t>
                              </m:r>
                            </m:sup>
                          </m:sSup>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 </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𝑏𝑝𝑠</m:t>
                          </m:r>
                        </m:den>
                      </m:f>
                    </m:oMath>
                  </a14:m>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rPr>
                    <a:t> </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128"/>
                    </a:rPr>
                    <a:t>=1msec</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rPr>
                    <a:t> </a:t>
                  </a:r>
                </a:p>
              </p:txBody>
            </p:sp>
          </mc:Choice>
          <mc:Fallback xmlns="">
            <p:sp>
              <p:nvSpPr>
                <p:cNvPr id="40" name="TextBox 39">
                  <a:extLst>
                    <a:ext uri="{FF2B5EF4-FFF2-40B4-BE49-F238E27FC236}">
                      <a16:creationId xmlns:a16="http://schemas.microsoft.com/office/drawing/2014/main" id="{A4960C00-F8B7-554F-96DF-E7EC76BB4618}"/>
                    </a:ext>
                  </a:extLst>
                </p:cNvPr>
                <p:cNvSpPr txBox="1">
                  <a:spLocks noRot="1" noChangeAspect="1" noMove="1" noResize="1" noEditPoints="1" noAdjustHandles="1" noChangeArrowheads="1" noChangeShapeType="1" noTextEdit="1"/>
                </p:cNvSpPr>
                <p:nvPr/>
              </p:nvSpPr>
              <p:spPr>
                <a:xfrm>
                  <a:off x="213946" y="5923084"/>
                  <a:ext cx="2413802" cy="616644"/>
                </a:xfrm>
                <a:prstGeom prst="rect">
                  <a:avLst/>
                </a:prstGeom>
                <a:blipFill>
                  <a:blip r:embed="rId4"/>
                  <a:stretch>
                    <a:fillRect l="-6283" t="-18000" r="-2094" b="-18000"/>
                  </a:stretch>
                </a:blipFill>
              </p:spPr>
              <p:txBody>
                <a:bodyPr/>
                <a:lstStyle/>
                <a:p>
                  <a:r>
                    <a:rPr lang="en-US">
                      <a:noFill/>
                    </a:rPr>
                    <a:t> </a:t>
                  </a:r>
                </a:p>
              </p:txBody>
            </p:sp>
          </mc:Fallback>
        </mc:AlternateContent>
      </p:grpSp>
      <p:sp>
        <p:nvSpPr>
          <p:cNvPr id="8" name="Footer Placeholder 3">
            <a:extLst>
              <a:ext uri="{FF2B5EF4-FFF2-40B4-BE49-F238E27FC236}">
                <a16:creationId xmlns:a16="http://schemas.microsoft.com/office/drawing/2014/main" id="{C635ED3E-12F9-76A5-A870-67B6E880682E}"/>
              </a:ext>
            </a:extLst>
          </p:cNvPr>
          <p:cNvSpPr>
            <a:spLocks noGrp="1"/>
          </p:cNvSpPr>
          <p:nvPr>
            <p:ph type="ftr" sz="quarter" idx="11"/>
          </p:nvPr>
        </p:nvSpPr>
        <p:spPr>
          <a:xfrm>
            <a:off x="0" y="6675661"/>
            <a:ext cx="1828800" cy="182339"/>
          </a:xfrm>
          <a:noFill/>
        </p:spPr>
        <p:txBody>
          <a:bodyPr/>
          <a:lstStyle/>
          <a:p>
            <a:r>
              <a:rPr lang="en-US" dirty="0"/>
              <a:t>CS118 - Winter 2025</a:t>
            </a:r>
          </a:p>
        </p:txBody>
      </p:sp>
    </p:spTree>
    <p:extLst>
      <p:ext uri="{BB962C8B-B14F-4D97-AF65-F5344CB8AC3E}">
        <p14:creationId xmlns:p14="http://schemas.microsoft.com/office/powerpoint/2010/main" val="1286536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8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8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515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758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10" grpId="0" animBg="1"/>
      <p:bldP spid="75810" grpId="1" animBg="1"/>
      <p:bldP spid="75811" grpId="0" animBg="1"/>
      <p:bldP spid="151598" grpId="0" animBg="1"/>
      <p:bldP spid="51" grpId="0" animBg="1"/>
      <p:bldP spid="5" grpId="0"/>
      <p:bldP spid="55"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a:xfrm>
            <a:off x="577850" y="0"/>
            <a:ext cx="8205788" cy="1143000"/>
          </a:xfrm>
        </p:spPr>
        <p:txBody>
          <a:bodyPr>
            <a:normAutofit fontScale="90000"/>
          </a:bodyPr>
          <a:lstStyle/>
          <a:p>
            <a:pPr eaLnBrk="1" hangingPunct="1"/>
            <a:r>
              <a:rPr lang="en-US" dirty="0"/>
              <a:t>Packet-switching: store-and-forward</a:t>
            </a:r>
          </a:p>
        </p:txBody>
      </p:sp>
      <p:sp>
        <p:nvSpPr>
          <p:cNvPr id="147459" name="Rectangle 3"/>
          <p:cNvSpPr>
            <a:spLocks noGrp="1" noChangeArrowheads="1"/>
          </p:cNvSpPr>
          <p:nvPr>
            <p:ph sz="half" idx="1"/>
          </p:nvPr>
        </p:nvSpPr>
        <p:spPr>
          <a:xfrm>
            <a:off x="307975" y="2332038"/>
            <a:ext cx="4194175" cy="4248150"/>
          </a:xfrm>
        </p:spPr>
        <p:txBody>
          <a:bodyPr>
            <a:normAutofit/>
          </a:bodyPr>
          <a:lstStyle/>
          <a:p>
            <a:pPr eaLnBrk="1" hangingPunct="1">
              <a:lnSpc>
                <a:spcPct val="90000"/>
              </a:lnSpc>
            </a:pPr>
            <a:r>
              <a:rPr lang="en-US" dirty="0"/>
              <a:t>Takes L/R seconds to transmit (push out) packet of L bits on to link of R bps</a:t>
            </a:r>
          </a:p>
          <a:p>
            <a:pPr eaLnBrk="1" hangingPunct="1">
              <a:lnSpc>
                <a:spcPct val="90000"/>
              </a:lnSpc>
            </a:pPr>
            <a:r>
              <a:rPr lang="en-US" dirty="0"/>
              <a:t>Entire packet must  arrive at router before it can be transmitted on next link: </a:t>
            </a:r>
            <a:r>
              <a:rPr lang="en-US" i="1" dirty="0">
                <a:solidFill>
                  <a:srgbClr val="3A1FFF"/>
                </a:solidFill>
              </a:rPr>
              <a:t>store and forward</a:t>
            </a:r>
          </a:p>
        </p:txBody>
      </p:sp>
      <p:sp>
        <p:nvSpPr>
          <p:cNvPr id="147460" name="Rectangle 4"/>
          <p:cNvSpPr>
            <a:spLocks noGrp="1" noChangeArrowheads="1"/>
          </p:cNvSpPr>
          <p:nvPr>
            <p:ph sz="half" idx="2"/>
          </p:nvPr>
        </p:nvSpPr>
        <p:spPr>
          <a:xfrm>
            <a:off x="4781550" y="2497138"/>
            <a:ext cx="4229100" cy="3233628"/>
          </a:xfrm>
        </p:spPr>
        <p:txBody>
          <a:bodyPr>
            <a:normAutofit/>
          </a:bodyPr>
          <a:lstStyle/>
          <a:p>
            <a:pPr eaLnBrk="1" hangingPunct="1">
              <a:buFontTx/>
              <a:buNone/>
            </a:pPr>
            <a:r>
              <a:rPr lang="en-US" u="sng" dirty="0">
                <a:solidFill>
                  <a:srgbClr val="3A1FFF"/>
                </a:solidFill>
              </a:rPr>
              <a:t>Example 1:</a:t>
            </a:r>
            <a:r>
              <a:rPr lang="en-US" dirty="0"/>
              <a:t> send    A </a:t>
            </a:r>
            <a:r>
              <a:rPr lang="en-US" dirty="0">
                <a:sym typeface="Wingdings" pitchFamily="2" charset="2"/>
              </a:rPr>
              <a:t> B</a:t>
            </a:r>
            <a:endParaRPr lang="en-US" dirty="0"/>
          </a:p>
          <a:p>
            <a:pPr eaLnBrk="1" hangingPunct="1"/>
            <a:r>
              <a:rPr lang="en-US" dirty="0"/>
              <a:t>L = 8000 bits </a:t>
            </a:r>
            <a:r>
              <a:rPr lang="en-US" sz="2000" dirty="0"/>
              <a:t>(1000 bytes)</a:t>
            </a:r>
            <a:endParaRPr lang="en-US" dirty="0"/>
          </a:p>
          <a:p>
            <a:pPr eaLnBrk="1" hangingPunct="1"/>
            <a:r>
              <a:rPr lang="en-US" dirty="0"/>
              <a:t>Bandwidth R = 2 Mbps</a:t>
            </a:r>
          </a:p>
          <a:p>
            <a:pPr eaLnBrk="1" hangingPunct="1">
              <a:lnSpc>
                <a:spcPct val="90000"/>
              </a:lnSpc>
            </a:pPr>
            <a:r>
              <a:rPr lang="en-US" i="1" dirty="0"/>
              <a:t>If ignore propagation delay:</a:t>
            </a:r>
            <a:endParaRPr lang="en-US" sz="2400" i="1" dirty="0">
              <a:solidFill>
                <a:srgbClr val="FF0000"/>
              </a:solidFill>
            </a:endParaRPr>
          </a:p>
          <a:p>
            <a:pPr lvl="1" eaLnBrk="1" hangingPunct="1">
              <a:buFontTx/>
              <a:buNone/>
            </a:pPr>
            <a:r>
              <a:rPr lang="en-US" dirty="0"/>
              <a:t>delay = 3xL/R = 12 msec</a:t>
            </a:r>
          </a:p>
        </p:txBody>
      </p:sp>
      <p:sp>
        <p:nvSpPr>
          <p:cNvPr id="71689" name="Slide Number Placeholder 6"/>
          <p:cNvSpPr>
            <a:spLocks noGrp="1"/>
          </p:cNvSpPr>
          <p:nvPr>
            <p:ph type="sldNum" sz="quarter" idx="12"/>
          </p:nvPr>
        </p:nvSpPr>
        <p:spPr>
          <a:noFill/>
        </p:spPr>
        <p:txBody>
          <a:bodyPr/>
          <a:lstStyle/>
          <a:p>
            <a:fld id="{C33AB71A-8A2C-E34D-8F78-D0B83BFFEA93}" type="slidenum">
              <a:rPr lang="en-US">
                <a:latin typeface="Helvetica Neue" charset="0"/>
                <a:ea typeface="ＭＳ Ｐゴシック" charset="-128"/>
                <a:cs typeface="ＭＳ Ｐゴシック" charset="-128"/>
              </a:rPr>
              <a:pPr/>
              <a:t>31</a:t>
            </a:fld>
            <a:endParaRPr lang="en-US">
              <a:latin typeface="Helvetica Neue" charset="0"/>
              <a:ea typeface="ＭＳ Ｐゴシック" charset="-128"/>
              <a:cs typeface="ＭＳ Ｐゴシック" charset="-128"/>
            </a:endParaRPr>
          </a:p>
        </p:txBody>
      </p:sp>
      <p:sp>
        <p:nvSpPr>
          <p:cNvPr id="71690" name="Line 5"/>
          <p:cNvSpPr>
            <a:spLocks noChangeShapeType="1"/>
          </p:cNvSpPr>
          <p:nvPr/>
        </p:nvSpPr>
        <p:spPr bwMode="auto">
          <a:xfrm>
            <a:off x="2643188" y="1744663"/>
            <a:ext cx="3095625" cy="7937"/>
          </a:xfrm>
          <a:prstGeom prst="line">
            <a:avLst/>
          </a:prstGeom>
          <a:noFill/>
          <a:ln w="19050">
            <a:solidFill>
              <a:schemeClr val="tx1"/>
            </a:solidFill>
            <a:round/>
            <a:headEnd/>
            <a:tailEnd/>
          </a:ln>
        </p:spPr>
        <p:txBody>
          <a:bodyPr wrap="none" anchor="ctr">
            <a:prstTxWarp prst="textNoShape">
              <a:avLst/>
            </a:prstTxWarp>
          </a:bodyPr>
          <a:lstStyle/>
          <a:p>
            <a:endParaRPr lang="en-US"/>
          </a:p>
        </p:txBody>
      </p:sp>
      <p:graphicFrame>
        <p:nvGraphicFramePr>
          <p:cNvPr id="71682" name="Object 2"/>
          <p:cNvGraphicFramePr>
            <a:graphicFrameLocks noChangeAspect="1"/>
          </p:cNvGraphicFramePr>
          <p:nvPr/>
        </p:nvGraphicFramePr>
        <p:xfrm>
          <a:off x="1677623" y="1581736"/>
          <a:ext cx="823627" cy="533400"/>
        </p:xfrm>
        <a:graphic>
          <a:graphicData uri="http://schemas.openxmlformats.org/presentationml/2006/ole">
            <mc:AlternateContent xmlns:mc="http://schemas.openxmlformats.org/markup-compatibility/2006">
              <mc:Choice xmlns:v="urn:schemas-microsoft-com:vml" Requires="v">
                <p:oleObj name="Clip" r:id="rId3" imgW="7315200" imgH="6070600" progId="">
                  <p:embed/>
                </p:oleObj>
              </mc:Choice>
              <mc:Fallback>
                <p:oleObj name="Clip" r:id="rId3" imgW="7315200" imgH="6070600" progId="">
                  <p:embed/>
                  <p:pic>
                    <p:nvPicPr>
                      <p:cNvPr id="716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623" y="1581736"/>
                        <a:ext cx="823627"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1683" name="Object 3"/>
          <p:cNvGraphicFramePr>
            <a:graphicFrameLocks noChangeAspect="1"/>
          </p:cNvGraphicFramePr>
          <p:nvPr/>
        </p:nvGraphicFramePr>
        <p:xfrm>
          <a:off x="5662613" y="1605643"/>
          <a:ext cx="646112" cy="533400"/>
        </p:xfrm>
        <a:graphic>
          <a:graphicData uri="http://schemas.openxmlformats.org/presentationml/2006/ole">
            <mc:AlternateContent xmlns:mc="http://schemas.openxmlformats.org/markup-compatibility/2006">
              <mc:Choice xmlns:v="urn:schemas-microsoft-com:vml" Requires="v">
                <p:oleObj name="Clip" r:id="rId5" imgW="7315200" imgH="6070600" progId="">
                  <p:embed/>
                </p:oleObj>
              </mc:Choice>
              <mc:Fallback>
                <p:oleObj name="Clip" r:id="rId5" imgW="7315200" imgH="6070600" progId="">
                  <p:embed/>
                  <p:pic>
                    <p:nvPicPr>
                      <p:cNvPr id="7168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2613" y="1605643"/>
                        <a:ext cx="646112"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71691" name="Group 8"/>
          <p:cNvGrpSpPr>
            <a:grpSpLocks/>
          </p:cNvGrpSpPr>
          <p:nvPr/>
        </p:nvGrpSpPr>
        <p:grpSpPr bwMode="auto">
          <a:xfrm>
            <a:off x="3406775" y="1576388"/>
            <a:ext cx="568325" cy="284162"/>
            <a:chOff x="3824" y="1838"/>
            <a:chExt cx="358" cy="179"/>
          </a:xfrm>
        </p:grpSpPr>
        <p:sp>
          <p:nvSpPr>
            <p:cNvPr id="71710" name="Oval 9"/>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p:spPr>
          <p:txBody>
            <a:bodyPr wrap="none" anchor="ctr">
              <a:prstTxWarp prst="textNoShape">
                <a:avLst/>
              </a:prstTxWarp>
            </a:bodyPr>
            <a:lstStyle/>
            <a:p>
              <a:endParaRPr lang="en-US"/>
            </a:p>
          </p:txBody>
        </p:sp>
        <p:sp>
          <p:nvSpPr>
            <p:cNvPr id="71711" name="Line 10"/>
            <p:cNvSpPr>
              <a:spLocks noChangeShapeType="1"/>
            </p:cNvSpPr>
            <p:nvPr/>
          </p:nvSpPr>
          <p:spPr bwMode="auto">
            <a:xfrm>
              <a:off x="3827"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1712" name="Line 11"/>
            <p:cNvSpPr>
              <a:spLocks noChangeShapeType="1"/>
            </p:cNvSpPr>
            <p:nvPr/>
          </p:nvSpPr>
          <p:spPr bwMode="auto">
            <a:xfrm>
              <a:off x="4182"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1713" name="Rectangle 12"/>
            <p:cNvSpPr>
              <a:spLocks noChangeArrowheads="1"/>
            </p:cNvSpPr>
            <p:nvPr/>
          </p:nvSpPr>
          <p:spPr bwMode="auto">
            <a:xfrm>
              <a:off x="3827" y="1910"/>
              <a:ext cx="352" cy="60"/>
            </a:xfrm>
            <a:prstGeom prst="rect">
              <a:avLst/>
            </a:prstGeom>
            <a:solidFill>
              <a:srgbClr val="FFFF00"/>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71714" name="Oval 13"/>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p:spPr>
          <p:txBody>
            <a:bodyPr wrap="none" anchor="ctr">
              <a:prstTxWarp prst="textNoShape">
                <a:avLst/>
              </a:prstTxWarp>
            </a:bodyPr>
            <a:lstStyle/>
            <a:p>
              <a:pPr algn="ctr"/>
              <a:endParaRPr lang="en-US">
                <a:solidFill>
                  <a:srgbClr val="FFFF00"/>
                </a:solidFill>
                <a:latin typeface="Times New Roman" charset="0"/>
              </a:endParaRPr>
            </a:p>
          </p:txBody>
        </p:sp>
        <p:grpSp>
          <p:nvGrpSpPr>
            <p:cNvPr id="71715" name="Group 14"/>
            <p:cNvGrpSpPr>
              <a:grpSpLocks/>
            </p:cNvGrpSpPr>
            <p:nvPr/>
          </p:nvGrpSpPr>
          <p:grpSpPr bwMode="auto">
            <a:xfrm>
              <a:off x="3910" y="1864"/>
              <a:ext cx="176" cy="67"/>
              <a:chOff x="2848" y="848"/>
              <a:chExt cx="140" cy="98"/>
            </a:xfrm>
          </p:grpSpPr>
          <p:sp>
            <p:nvSpPr>
              <p:cNvPr id="71720" name="Line 1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21" name="Line 1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22" name="Line 1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71716" name="Group 18"/>
            <p:cNvGrpSpPr>
              <a:grpSpLocks/>
            </p:cNvGrpSpPr>
            <p:nvPr/>
          </p:nvGrpSpPr>
          <p:grpSpPr bwMode="auto">
            <a:xfrm flipV="1">
              <a:off x="3910" y="1863"/>
              <a:ext cx="176" cy="67"/>
              <a:chOff x="2848" y="848"/>
              <a:chExt cx="140" cy="98"/>
            </a:xfrm>
          </p:grpSpPr>
          <p:sp>
            <p:nvSpPr>
              <p:cNvPr id="71717" name="Line 1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18" name="Line 2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19" name="Line 2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71692" name="Group 22"/>
          <p:cNvGrpSpPr>
            <a:grpSpLocks/>
          </p:cNvGrpSpPr>
          <p:nvPr/>
        </p:nvGrpSpPr>
        <p:grpSpPr bwMode="auto">
          <a:xfrm>
            <a:off x="4532313" y="1574800"/>
            <a:ext cx="568325" cy="284163"/>
            <a:chOff x="3824" y="1838"/>
            <a:chExt cx="358" cy="179"/>
          </a:xfrm>
        </p:grpSpPr>
        <p:sp>
          <p:nvSpPr>
            <p:cNvPr id="71697" name="Oval 23"/>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p:spPr>
          <p:txBody>
            <a:bodyPr wrap="none" anchor="ctr">
              <a:prstTxWarp prst="textNoShape">
                <a:avLst/>
              </a:prstTxWarp>
            </a:bodyPr>
            <a:lstStyle/>
            <a:p>
              <a:endParaRPr lang="en-US"/>
            </a:p>
          </p:txBody>
        </p:sp>
        <p:sp>
          <p:nvSpPr>
            <p:cNvPr id="71698" name="Line 24"/>
            <p:cNvSpPr>
              <a:spLocks noChangeShapeType="1"/>
            </p:cNvSpPr>
            <p:nvPr/>
          </p:nvSpPr>
          <p:spPr bwMode="auto">
            <a:xfrm>
              <a:off x="3827"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1699" name="Line 25"/>
            <p:cNvSpPr>
              <a:spLocks noChangeShapeType="1"/>
            </p:cNvSpPr>
            <p:nvPr/>
          </p:nvSpPr>
          <p:spPr bwMode="auto">
            <a:xfrm>
              <a:off x="4182"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1700" name="Rectangle 26"/>
            <p:cNvSpPr>
              <a:spLocks noChangeArrowheads="1"/>
            </p:cNvSpPr>
            <p:nvPr/>
          </p:nvSpPr>
          <p:spPr bwMode="auto">
            <a:xfrm>
              <a:off x="3827" y="1910"/>
              <a:ext cx="352" cy="60"/>
            </a:xfrm>
            <a:prstGeom prst="rect">
              <a:avLst/>
            </a:prstGeom>
            <a:solidFill>
              <a:srgbClr val="FFFF00"/>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71701" name="Oval 27"/>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p:spPr>
          <p:txBody>
            <a:bodyPr wrap="none" anchor="ctr">
              <a:prstTxWarp prst="textNoShape">
                <a:avLst/>
              </a:prstTxWarp>
            </a:bodyPr>
            <a:lstStyle/>
            <a:p>
              <a:pPr algn="ctr"/>
              <a:endParaRPr lang="en-US">
                <a:solidFill>
                  <a:srgbClr val="FFFF00"/>
                </a:solidFill>
                <a:latin typeface="Times New Roman" charset="0"/>
              </a:endParaRPr>
            </a:p>
          </p:txBody>
        </p:sp>
        <p:grpSp>
          <p:nvGrpSpPr>
            <p:cNvPr id="71702" name="Group 28"/>
            <p:cNvGrpSpPr>
              <a:grpSpLocks/>
            </p:cNvGrpSpPr>
            <p:nvPr/>
          </p:nvGrpSpPr>
          <p:grpSpPr bwMode="auto">
            <a:xfrm>
              <a:off x="3910" y="1864"/>
              <a:ext cx="176" cy="67"/>
              <a:chOff x="2848" y="848"/>
              <a:chExt cx="140" cy="98"/>
            </a:xfrm>
          </p:grpSpPr>
          <p:sp>
            <p:nvSpPr>
              <p:cNvPr id="71707" name="Line 2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08" name="Line 3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09" name="Line 3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71703" name="Group 32"/>
            <p:cNvGrpSpPr>
              <a:grpSpLocks/>
            </p:cNvGrpSpPr>
            <p:nvPr/>
          </p:nvGrpSpPr>
          <p:grpSpPr bwMode="auto">
            <a:xfrm flipV="1">
              <a:off x="3910" y="1863"/>
              <a:ext cx="176" cy="67"/>
              <a:chOff x="2848" y="848"/>
              <a:chExt cx="140" cy="98"/>
            </a:xfrm>
          </p:grpSpPr>
          <p:sp>
            <p:nvSpPr>
              <p:cNvPr id="71704" name="Line 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05" name="Line 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06" name="Line 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sp>
        <p:nvSpPr>
          <p:cNvPr id="71693" name="Text Box 36"/>
          <p:cNvSpPr txBox="1">
            <a:spLocks noChangeArrowheads="1"/>
          </p:cNvSpPr>
          <p:nvPr/>
        </p:nvSpPr>
        <p:spPr bwMode="auto">
          <a:xfrm>
            <a:off x="2849563" y="1719263"/>
            <a:ext cx="344487" cy="396875"/>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rPr>
              <a:t>R</a:t>
            </a:r>
            <a:endParaRPr lang="en-US">
              <a:latin typeface="Times New Roman" charset="0"/>
            </a:endParaRPr>
          </a:p>
        </p:txBody>
      </p:sp>
      <p:sp>
        <p:nvSpPr>
          <p:cNvPr id="71694" name="Text Box 37"/>
          <p:cNvSpPr txBox="1">
            <a:spLocks noChangeArrowheads="1"/>
          </p:cNvSpPr>
          <p:nvPr/>
        </p:nvSpPr>
        <p:spPr bwMode="auto">
          <a:xfrm>
            <a:off x="4022725" y="1703388"/>
            <a:ext cx="344488" cy="396875"/>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rPr>
              <a:t>R</a:t>
            </a:r>
            <a:endParaRPr lang="en-US">
              <a:latin typeface="Times New Roman" charset="0"/>
            </a:endParaRPr>
          </a:p>
        </p:txBody>
      </p:sp>
      <p:sp>
        <p:nvSpPr>
          <p:cNvPr id="71695" name="Text Box 38"/>
          <p:cNvSpPr txBox="1">
            <a:spLocks noChangeArrowheads="1"/>
          </p:cNvSpPr>
          <p:nvPr/>
        </p:nvSpPr>
        <p:spPr bwMode="auto">
          <a:xfrm>
            <a:off x="5202238" y="1709738"/>
            <a:ext cx="344487" cy="396875"/>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rPr>
              <a:t>R</a:t>
            </a:r>
            <a:endParaRPr lang="en-US">
              <a:latin typeface="Times New Roman" charset="0"/>
            </a:endParaRPr>
          </a:p>
        </p:txBody>
      </p:sp>
      <p:sp>
        <p:nvSpPr>
          <p:cNvPr id="71696" name="Rectangle 39"/>
          <p:cNvSpPr>
            <a:spLocks noChangeArrowheads="1"/>
          </p:cNvSpPr>
          <p:nvPr/>
        </p:nvSpPr>
        <p:spPr bwMode="auto">
          <a:xfrm>
            <a:off x="2476500" y="1395413"/>
            <a:ext cx="485775" cy="2936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a:t>
            </a:r>
            <a:endPar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2" name="Text Box 32">
            <a:extLst>
              <a:ext uri="{FF2B5EF4-FFF2-40B4-BE49-F238E27FC236}">
                <a16:creationId xmlns:a16="http://schemas.microsoft.com/office/drawing/2014/main" id="{9D77334A-6C27-F744-92AC-DD41F3C2D104}"/>
              </a:ext>
            </a:extLst>
          </p:cNvPr>
          <p:cNvSpPr txBox="1">
            <a:spLocks noChangeArrowheads="1"/>
          </p:cNvSpPr>
          <p:nvPr/>
        </p:nvSpPr>
        <p:spPr bwMode="auto">
          <a:xfrm>
            <a:off x="1327457" y="1493428"/>
            <a:ext cx="406400" cy="457200"/>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omic Sans MS" charset="0"/>
              </a:rPr>
              <a:t>A</a:t>
            </a:r>
            <a:endParaRPr lang="en-US" dirty="0">
              <a:solidFill>
                <a:srgbClr val="FF0000"/>
              </a:solidFill>
              <a:latin typeface="Times New Roman" charset="0"/>
            </a:endParaRPr>
          </a:p>
        </p:txBody>
      </p:sp>
      <p:sp>
        <p:nvSpPr>
          <p:cNvPr id="43" name="Text Box 33">
            <a:extLst>
              <a:ext uri="{FF2B5EF4-FFF2-40B4-BE49-F238E27FC236}">
                <a16:creationId xmlns:a16="http://schemas.microsoft.com/office/drawing/2014/main" id="{77404EF3-C51A-314B-8E66-41F9810B4FDB}"/>
              </a:ext>
            </a:extLst>
          </p:cNvPr>
          <p:cNvSpPr txBox="1">
            <a:spLocks noChangeArrowheads="1"/>
          </p:cNvSpPr>
          <p:nvPr/>
        </p:nvSpPr>
        <p:spPr bwMode="auto">
          <a:xfrm>
            <a:off x="6514895" y="1494964"/>
            <a:ext cx="376238" cy="457200"/>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latin typeface="Comic Sans MS" charset="0"/>
              </a:rPr>
              <a:t>B</a:t>
            </a:r>
            <a:endParaRPr lang="en-US" b="1">
              <a:solidFill>
                <a:schemeClr val="accent1"/>
              </a:solidFill>
              <a:latin typeface="Times New Roman" charset="0"/>
            </a:endParaRPr>
          </a:p>
        </p:txBody>
      </p:sp>
      <p:sp>
        <p:nvSpPr>
          <p:cNvPr id="44" name="Rectangle 39">
            <a:extLst>
              <a:ext uri="{FF2B5EF4-FFF2-40B4-BE49-F238E27FC236}">
                <a16:creationId xmlns:a16="http://schemas.microsoft.com/office/drawing/2014/main" id="{ABC01112-E87B-A74E-A138-45964EB30BA2}"/>
              </a:ext>
            </a:extLst>
          </p:cNvPr>
          <p:cNvSpPr>
            <a:spLocks noChangeArrowheads="1"/>
          </p:cNvSpPr>
          <p:nvPr/>
        </p:nvSpPr>
        <p:spPr bwMode="auto">
          <a:xfrm>
            <a:off x="7450369" y="2580200"/>
            <a:ext cx="276508" cy="293687"/>
          </a:xfrm>
          <a:prstGeom prst="rect">
            <a:avLst/>
          </a:prstGeom>
          <a:solidFill>
            <a:schemeClr val="accent1"/>
          </a:solidFill>
          <a:ln w="9525">
            <a:noFill/>
            <a:miter lim="800000"/>
            <a:headEnd/>
            <a:tailEnd/>
          </a:ln>
        </p:spPr>
        <p:txBody>
          <a:bodyPr wrap="none" anchor="ctr">
            <a:prstTxWarp prst="textNoShape">
              <a:avLst/>
            </a:prstTxWarp>
          </a:bodyPr>
          <a:lstStyle/>
          <a:p>
            <a:pPr algn="ctr"/>
            <a:r>
              <a:rPr lang="en-US" sz="2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a:t>
            </a:r>
            <a:endPar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60D28D96-8D6F-4516-CB3B-260419050DD7}"/>
              </a:ext>
            </a:extLst>
          </p:cNvPr>
          <p:cNvSpPr txBox="1"/>
          <p:nvPr/>
        </p:nvSpPr>
        <p:spPr>
          <a:xfrm>
            <a:off x="6227380" y="4729654"/>
            <a:ext cx="2215055" cy="369332"/>
          </a:xfrm>
          <a:prstGeom prst="rect">
            <a:avLst/>
          </a:prstGeom>
          <a:solidFill>
            <a:srgbClr val="FEFF9C"/>
          </a:solidFill>
        </p:spPr>
        <p:txBody>
          <a:bodyPr wrap="square" lIns="0" tIns="0" rIns="0" bIns="0" rtlCol="0">
            <a:spAutoFit/>
          </a:bodyPr>
          <a:lstStyle/>
          <a:p>
            <a:r>
              <a:rPr kumimoji="0" lang="en-US" sz="1200" b="0" i="1" u="none" strike="noStrike" kern="0" cap="none" spc="0" normalizeH="0" baseline="0" noProof="0" dirty="0">
                <a:ln>
                  <a:noFill/>
                </a:ln>
                <a:solidFill>
                  <a:srgbClr val="000000"/>
                </a:solidFill>
                <a:effectLst/>
                <a:uLnTx/>
                <a:uFillTx/>
                <a:latin typeface="Helvetica Neue"/>
                <a:ea typeface="+mn-ea"/>
                <a:cs typeface="Helvetica Neue"/>
              </a:rPr>
              <a:t> </a:t>
            </a:r>
            <a:r>
              <a:rPr lang="en-US" sz="1200" kern="0" dirty="0">
                <a:solidFill>
                  <a:srgbClr val="000000"/>
                </a:solidFill>
                <a:latin typeface="Helvetica Neue"/>
                <a:ea typeface="+mn-ea"/>
                <a:cs typeface="Helvetica Neue"/>
              </a:rPr>
              <a:t>i.e. </a:t>
            </a:r>
            <a:r>
              <a:rPr kumimoji="0" lang="en-US" sz="1200" b="0" i="0" u="none" strike="noStrike" kern="0" cap="none" spc="0" normalizeH="0" baseline="0" noProof="0" dirty="0">
                <a:ln>
                  <a:noFill/>
                </a:ln>
                <a:solidFill>
                  <a:srgbClr val="000000"/>
                </a:solidFill>
                <a:effectLst/>
                <a:uLnTx/>
                <a:uFillTx/>
                <a:latin typeface="Helvetica Neue"/>
                <a:ea typeface="+mn-ea"/>
                <a:cs typeface="Helvetica Neue"/>
              </a:rPr>
              <a:t>when last bit of a packet left A, it arrives at router-1 instantly</a:t>
            </a:r>
            <a:endParaRPr lang="en-US" dirty="0"/>
          </a:p>
        </p:txBody>
      </p:sp>
      <p:sp>
        <p:nvSpPr>
          <p:cNvPr id="4" name="TextBox 3">
            <a:extLst>
              <a:ext uri="{FF2B5EF4-FFF2-40B4-BE49-F238E27FC236}">
                <a16:creationId xmlns:a16="http://schemas.microsoft.com/office/drawing/2014/main" id="{E48FDA32-BDE9-D350-56A5-E9ACD3F86A11}"/>
              </a:ext>
            </a:extLst>
          </p:cNvPr>
          <p:cNvSpPr txBox="1"/>
          <p:nvPr/>
        </p:nvSpPr>
        <p:spPr>
          <a:xfrm>
            <a:off x="3231931" y="1284890"/>
            <a:ext cx="904415" cy="338554"/>
          </a:xfrm>
          <a:prstGeom prst="rect">
            <a:avLst/>
          </a:prstGeom>
          <a:noFill/>
        </p:spPr>
        <p:txBody>
          <a:bodyPr wrap="none" rtlCol="0">
            <a:spAutoFit/>
          </a:bodyPr>
          <a:lstStyle/>
          <a:p>
            <a:r>
              <a:rPr lang="en-US" sz="1600" dirty="0">
                <a:solidFill>
                  <a:srgbClr val="0000FF"/>
                </a:solidFill>
              </a:rPr>
              <a:t>router-1</a:t>
            </a:r>
          </a:p>
        </p:txBody>
      </p:sp>
      <p:sp>
        <p:nvSpPr>
          <p:cNvPr id="5" name="TextBox 4">
            <a:extLst>
              <a:ext uri="{FF2B5EF4-FFF2-40B4-BE49-F238E27FC236}">
                <a16:creationId xmlns:a16="http://schemas.microsoft.com/office/drawing/2014/main" id="{6925958C-16F7-35EC-122D-4BD1DDC9A1B7}"/>
              </a:ext>
            </a:extLst>
          </p:cNvPr>
          <p:cNvSpPr txBox="1"/>
          <p:nvPr/>
        </p:nvSpPr>
        <p:spPr>
          <a:xfrm>
            <a:off x="4409090" y="1295400"/>
            <a:ext cx="904415" cy="338554"/>
          </a:xfrm>
          <a:prstGeom prst="rect">
            <a:avLst/>
          </a:prstGeom>
          <a:noFill/>
        </p:spPr>
        <p:txBody>
          <a:bodyPr wrap="none" rtlCol="0">
            <a:spAutoFit/>
          </a:bodyPr>
          <a:lstStyle/>
          <a:p>
            <a:r>
              <a:rPr lang="en-US" sz="1600" dirty="0">
                <a:solidFill>
                  <a:srgbClr val="0000FF"/>
                </a:solidFill>
              </a:rPr>
              <a:t>router-2</a:t>
            </a:r>
          </a:p>
        </p:txBody>
      </p:sp>
    </p:spTree>
    <p:extLst>
      <p:ext uri="{BB962C8B-B14F-4D97-AF65-F5344CB8AC3E}">
        <p14:creationId xmlns:p14="http://schemas.microsoft.com/office/powerpoint/2010/main" val="157169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fade">
                                      <p:cBhvr>
                                        <p:cTn id="7" dur="500"/>
                                        <p:tgtEl>
                                          <p:spTgt spid="14746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utoUpdateAnimBg="0"/>
      <p:bldP spid="44"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a:xfrm>
            <a:off x="302612" y="-1"/>
            <a:ext cx="8642350" cy="1014069"/>
          </a:xfrm>
        </p:spPr>
        <p:txBody>
          <a:bodyPr>
            <a:normAutofit/>
          </a:bodyPr>
          <a:lstStyle/>
          <a:p>
            <a:pPr eaLnBrk="1" hangingPunct="1"/>
            <a:r>
              <a:rPr lang="en-US" dirty="0"/>
              <a:t>Packet-switching: store-and-forward</a:t>
            </a:r>
          </a:p>
        </p:txBody>
      </p:sp>
      <p:sp>
        <p:nvSpPr>
          <p:cNvPr id="73733" name="Rectangle 3"/>
          <p:cNvSpPr>
            <a:spLocks noGrp="1" noChangeArrowheads="1"/>
          </p:cNvSpPr>
          <p:nvPr>
            <p:ph sz="half" idx="1"/>
          </p:nvPr>
        </p:nvSpPr>
        <p:spPr>
          <a:xfrm>
            <a:off x="4908550" y="1584325"/>
            <a:ext cx="3981450" cy="4259263"/>
          </a:xfrm>
        </p:spPr>
        <p:txBody>
          <a:bodyPr/>
          <a:lstStyle/>
          <a:p>
            <a:pPr eaLnBrk="1" hangingPunct="1">
              <a:buFontTx/>
              <a:buNone/>
            </a:pPr>
            <a:r>
              <a:rPr lang="en-US" sz="2400" u="sng" dirty="0">
                <a:solidFill>
                  <a:srgbClr val="3A1FFF"/>
                </a:solidFill>
              </a:rPr>
              <a:t>Example 2:</a:t>
            </a:r>
            <a:endParaRPr lang="en-US" sz="2400" dirty="0">
              <a:solidFill>
                <a:srgbClr val="3A1FFF"/>
              </a:solidFill>
            </a:endParaRPr>
          </a:p>
          <a:p>
            <a:pPr eaLnBrk="1" hangingPunct="1"/>
            <a:r>
              <a:rPr lang="en-US" sz="2400" dirty="0"/>
              <a:t>A</a:t>
            </a:r>
            <a:r>
              <a:rPr lang="en-US" sz="2400" dirty="0">
                <a:sym typeface="Wingdings 3" charset="2"/>
              </a:rPr>
              <a:t> sends </a:t>
            </a:r>
            <a:r>
              <a:rPr lang="en-US" sz="2400" dirty="0"/>
              <a:t>5 packets to B</a:t>
            </a:r>
          </a:p>
          <a:p>
            <a:pPr eaLnBrk="1" hangingPunct="1"/>
            <a:r>
              <a:rPr lang="en-US" sz="2400" dirty="0"/>
              <a:t>L = 8000 bits, R = 2 Mbps </a:t>
            </a:r>
          </a:p>
          <a:p>
            <a:pPr lvl="1" eaLnBrk="1" hangingPunct="1"/>
            <a:r>
              <a:rPr lang="en-US" sz="2000" i="1" dirty="0"/>
              <a:t>Ignore propagation delay</a:t>
            </a:r>
          </a:p>
          <a:p>
            <a:pPr eaLnBrk="1" hangingPunct="1"/>
            <a:r>
              <a:rPr lang="en-US" sz="2400" dirty="0"/>
              <a:t>How long does it take starting from A sending the first bit of first packet till B receives the last bit of the last packet?</a:t>
            </a:r>
          </a:p>
        </p:txBody>
      </p:sp>
      <p:sp>
        <p:nvSpPr>
          <p:cNvPr id="73736" name="Slide Number Placeholder 6"/>
          <p:cNvSpPr>
            <a:spLocks noGrp="1"/>
          </p:cNvSpPr>
          <p:nvPr>
            <p:ph type="sldNum" sz="quarter" idx="12"/>
          </p:nvPr>
        </p:nvSpPr>
        <p:spPr>
          <a:noFill/>
        </p:spPr>
        <p:txBody>
          <a:bodyPr/>
          <a:lstStyle/>
          <a:p>
            <a:fld id="{61498791-991C-904B-86CE-60ED7A210C23}" type="slidenum">
              <a:rPr lang="en-US">
                <a:latin typeface="Helvetica Neue" charset="0"/>
                <a:ea typeface="ＭＳ Ｐゴシック" charset="-128"/>
                <a:cs typeface="ＭＳ Ｐゴシック" charset="-128"/>
              </a:rPr>
              <a:pPr/>
              <a:t>32</a:t>
            </a:fld>
            <a:endParaRPr lang="en-US">
              <a:latin typeface="Helvetica Neue" charset="0"/>
              <a:ea typeface="ＭＳ Ｐゴシック" charset="-128"/>
              <a:cs typeface="ＭＳ Ｐゴシック" charset="-128"/>
            </a:endParaRPr>
          </a:p>
        </p:txBody>
      </p:sp>
      <p:sp>
        <p:nvSpPr>
          <p:cNvPr id="73737" name="Line 4"/>
          <p:cNvSpPr>
            <a:spLocks noChangeShapeType="1"/>
          </p:cNvSpPr>
          <p:nvPr/>
        </p:nvSpPr>
        <p:spPr bwMode="auto">
          <a:xfrm>
            <a:off x="804863" y="1511300"/>
            <a:ext cx="3095625" cy="7938"/>
          </a:xfrm>
          <a:prstGeom prst="line">
            <a:avLst/>
          </a:prstGeom>
          <a:noFill/>
          <a:ln w="19050">
            <a:solidFill>
              <a:schemeClr val="tx1"/>
            </a:solidFill>
            <a:round/>
            <a:headEnd/>
            <a:tailEnd/>
          </a:ln>
        </p:spPr>
        <p:txBody>
          <a:bodyPr wrap="none" anchor="ctr">
            <a:prstTxWarp prst="textNoShape">
              <a:avLst/>
            </a:prstTxWarp>
          </a:bodyPr>
          <a:lstStyle/>
          <a:p>
            <a:endParaRPr lang="en-US"/>
          </a:p>
        </p:txBody>
      </p:sp>
      <p:graphicFrame>
        <p:nvGraphicFramePr>
          <p:cNvPr id="73730" name="Object 2"/>
          <p:cNvGraphicFramePr>
            <a:graphicFrameLocks noChangeAspect="1"/>
          </p:cNvGraphicFramePr>
          <p:nvPr/>
        </p:nvGraphicFramePr>
        <p:xfrm>
          <a:off x="206375" y="1149350"/>
          <a:ext cx="646113" cy="533400"/>
        </p:xfrm>
        <a:graphic>
          <a:graphicData uri="http://schemas.openxmlformats.org/presentationml/2006/ole">
            <mc:AlternateContent xmlns:mc="http://schemas.openxmlformats.org/markup-compatibility/2006">
              <mc:Choice xmlns:v="urn:schemas-microsoft-com:vml" Requires="v">
                <p:oleObj name="Clip" r:id="rId3" imgW="7315200" imgH="6070600" progId="">
                  <p:embed/>
                </p:oleObj>
              </mc:Choice>
              <mc:Fallback>
                <p:oleObj name="Clip" r:id="rId3" imgW="7315200" imgH="6070600" progId="">
                  <p:embed/>
                  <p:pic>
                    <p:nvPicPr>
                      <p:cNvPr id="7373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 y="1149350"/>
                        <a:ext cx="646113"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3731" name="Object 3"/>
          <p:cNvGraphicFramePr>
            <a:graphicFrameLocks noChangeAspect="1"/>
          </p:cNvGraphicFramePr>
          <p:nvPr/>
        </p:nvGraphicFramePr>
        <p:xfrm>
          <a:off x="3822443" y="1232453"/>
          <a:ext cx="646112" cy="491091"/>
        </p:xfrm>
        <a:graphic>
          <a:graphicData uri="http://schemas.openxmlformats.org/presentationml/2006/ole">
            <mc:AlternateContent xmlns:mc="http://schemas.openxmlformats.org/markup-compatibility/2006">
              <mc:Choice xmlns:v="urn:schemas-microsoft-com:vml" Requires="v">
                <p:oleObj name="Clip" r:id="rId5" imgW="7315200" imgH="6070600" progId="">
                  <p:embed/>
                </p:oleObj>
              </mc:Choice>
              <mc:Fallback>
                <p:oleObj name="Clip" r:id="rId5" imgW="7315200" imgH="6070600" progId="">
                  <p:embed/>
                  <p:pic>
                    <p:nvPicPr>
                      <p:cNvPr id="737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443" y="1232453"/>
                        <a:ext cx="646112" cy="49109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73738" name="Group 7"/>
          <p:cNvGrpSpPr>
            <a:grpSpLocks/>
          </p:cNvGrpSpPr>
          <p:nvPr/>
        </p:nvGrpSpPr>
        <p:grpSpPr bwMode="auto">
          <a:xfrm>
            <a:off x="1568450" y="1343025"/>
            <a:ext cx="568325" cy="284163"/>
            <a:chOff x="3824" y="1838"/>
            <a:chExt cx="358" cy="179"/>
          </a:xfrm>
        </p:grpSpPr>
        <p:sp>
          <p:nvSpPr>
            <p:cNvPr id="73830" name="Oval 8"/>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p:spPr>
          <p:txBody>
            <a:bodyPr wrap="none" anchor="ctr">
              <a:prstTxWarp prst="textNoShape">
                <a:avLst/>
              </a:prstTxWarp>
            </a:bodyPr>
            <a:lstStyle/>
            <a:p>
              <a:endParaRPr lang="en-US"/>
            </a:p>
          </p:txBody>
        </p:sp>
        <p:sp>
          <p:nvSpPr>
            <p:cNvPr id="73831" name="Line 9"/>
            <p:cNvSpPr>
              <a:spLocks noChangeShapeType="1"/>
            </p:cNvSpPr>
            <p:nvPr/>
          </p:nvSpPr>
          <p:spPr bwMode="auto">
            <a:xfrm>
              <a:off x="3827"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3832" name="Line 10"/>
            <p:cNvSpPr>
              <a:spLocks noChangeShapeType="1"/>
            </p:cNvSpPr>
            <p:nvPr/>
          </p:nvSpPr>
          <p:spPr bwMode="auto">
            <a:xfrm>
              <a:off x="4182"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3833" name="Rectangle 11"/>
            <p:cNvSpPr>
              <a:spLocks noChangeArrowheads="1"/>
            </p:cNvSpPr>
            <p:nvPr/>
          </p:nvSpPr>
          <p:spPr bwMode="auto">
            <a:xfrm>
              <a:off x="3827" y="1910"/>
              <a:ext cx="352" cy="60"/>
            </a:xfrm>
            <a:prstGeom prst="rect">
              <a:avLst/>
            </a:prstGeom>
            <a:solidFill>
              <a:srgbClr val="FFFF00"/>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73834" name="Oval 12"/>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p:spPr>
          <p:txBody>
            <a:bodyPr wrap="none" anchor="ctr">
              <a:prstTxWarp prst="textNoShape">
                <a:avLst/>
              </a:prstTxWarp>
            </a:bodyPr>
            <a:lstStyle/>
            <a:p>
              <a:pPr algn="ctr"/>
              <a:endParaRPr lang="en-US">
                <a:solidFill>
                  <a:srgbClr val="FFFF00"/>
                </a:solidFill>
                <a:latin typeface="Times New Roman" charset="0"/>
              </a:endParaRPr>
            </a:p>
          </p:txBody>
        </p:sp>
        <p:grpSp>
          <p:nvGrpSpPr>
            <p:cNvPr id="73835" name="Group 13"/>
            <p:cNvGrpSpPr>
              <a:grpSpLocks/>
            </p:cNvGrpSpPr>
            <p:nvPr/>
          </p:nvGrpSpPr>
          <p:grpSpPr bwMode="auto">
            <a:xfrm>
              <a:off x="3910" y="1864"/>
              <a:ext cx="176" cy="67"/>
              <a:chOff x="2848" y="848"/>
              <a:chExt cx="140" cy="98"/>
            </a:xfrm>
          </p:grpSpPr>
          <p:sp>
            <p:nvSpPr>
              <p:cNvPr id="73840" name="Line 1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3841" name="Line 1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3842" name="Line 1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73836" name="Group 17"/>
            <p:cNvGrpSpPr>
              <a:grpSpLocks/>
            </p:cNvGrpSpPr>
            <p:nvPr/>
          </p:nvGrpSpPr>
          <p:grpSpPr bwMode="auto">
            <a:xfrm flipV="1">
              <a:off x="3910" y="1863"/>
              <a:ext cx="176" cy="67"/>
              <a:chOff x="2848" y="848"/>
              <a:chExt cx="140" cy="98"/>
            </a:xfrm>
          </p:grpSpPr>
          <p:sp>
            <p:nvSpPr>
              <p:cNvPr id="73837" name="Line 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3838" name="Line 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3839" name="Line 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73739" name="Group 21"/>
          <p:cNvGrpSpPr>
            <a:grpSpLocks/>
          </p:cNvGrpSpPr>
          <p:nvPr/>
        </p:nvGrpSpPr>
        <p:grpSpPr bwMode="auto">
          <a:xfrm>
            <a:off x="2693988" y="1341438"/>
            <a:ext cx="568325" cy="284162"/>
            <a:chOff x="3824" y="1838"/>
            <a:chExt cx="358" cy="179"/>
          </a:xfrm>
        </p:grpSpPr>
        <p:sp>
          <p:nvSpPr>
            <p:cNvPr id="73817" name="Oval 22"/>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p:spPr>
          <p:txBody>
            <a:bodyPr wrap="none" anchor="ctr">
              <a:prstTxWarp prst="textNoShape">
                <a:avLst/>
              </a:prstTxWarp>
            </a:bodyPr>
            <a:lstStyle/>
            <a:p>
              <a:endParaRPr lang="en-US"/>
            </a:p>
          </p:txBody>
        </p:sp>
        <p:sp>
          <p:nvSpPr>
            <p:cNvPr id="73818" name="Line 23"/>
            <p:cNvSpPr>
              <a:spLocks noChangeShapeType="1"/>
            </p:cNvSpPr>
            <p:nvPr/>
          </p:nvSpPr>
          <p:spPr bwMode="auto">
            <a:xfrm>
              <a:off x="3827"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3819" name="Line 24"/>
            <p:cNvSpPr>
              <a:spLocks noChangeShapeType="1"/>
            </p:cNvSpPr>
            <p:nvPr/>
          </p:nvSpPr>
          <p:spPr bwMode="auto">
            <a:xfrm>
              <a:off x="4182"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3820" name="Rectangle 25"/>
            <p:cNvSpPr>
              <a:spLocks noChangeArrowheads="1"/>
            </p:cNvSpPr>
            <p:nvPr/>
          </p:nvSpPr>
          <p:spPr bwMode="auto">
            <a:xfrm>
              <a:off x="3827" y="1910"/>
              <a:ext cx="352" cy="60"/>
            </a:xfrm>
            <a:prstGeom prst="rect">
              <a:avLst/>
            </a:prstGeom>
            <a:solidFill>
              <a:srgbClr val="FFFF00"/>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73821" name="Oval 26"/>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p:spPr>
          <p:txBody>
            <a:bodyPr wrap="none" anchor="ctr">
              <a:prstTxWarp prst="textNoShape">
                <a:avLst/>
              </a:prstTxWarp>
            </a:bodyPr>
            <a:lstStyle/>
            <a:p>
              <a:pPr algn="ctr"/>
              <a:endParaRPr lang="en-US">
                <a:solidFill>
                  <a:srgbClr val="FFFF00"/>
                </a:solidFill>
                <a:latin typeface="Times New Roman" charset="0"/>
              </a:endParaRPr>
            </a:p>
          </p:txBody>
        </p:sp>
        <p:grpSp>
          <p:nvGrpSpPr>
            <p:cNvPr id="73822" name="Group 27"/>
            <p:cNvGrpSpPr>
              <a:grpSpLocks/>
            </p:cNvGrpSpPr>
            <p:nvPr/>
          </p:nvGrpSpPr>
          <p:grpSpPr bwMode="auto">
            <a:xfrm>
              <a:off x="3910" y="1864"/>
              <a:ext cx="176" cy="67"/>
              <a:chOff x="2848" y="848"/>
              <a:chExt cx="140" cy="98"/>
            </a:xfrm>
          </p:grpSpPr>
          <p:sp>
            <p:nvSpPr>
              <p:cNvPr id="73827" name="Line 2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3828" name="Line 2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3829" name="Line 3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73823" name="Group 31"/>
            <p:cNvGrpSpPr>
              <a:grpSpLocks/>
            </p:cNvGrpSpPr>
            <p:nvPr/>
          </p:nvGrpSpPr>
          <p:grpSpPr bwMode="auto">
            <a:xfrm flipV="1">
              <a:off x="3910" y="1863"/>
              <a:ext cx="176" cy="67"/>
              <a:chOff x="2848" y="848"/>
              <a:chExt cx="140" cy="98"/>
            </a:xfrm>
          </p:grpSpPr>
          <p:sp>
            <p:nvSpPr>
              <p:cNvPr id="73824" name="Line 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3825" name="Line 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3826" name="Line 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sp>
        <p:nvSpPr>
          <p:cNvPr id="73740" name="Text Box 35"/>
          <p:cNvSpPr txBox="1">
            <a:spLocks noChangeArrowheads="1"/>
          </p:cNvSpPr>
          <p:nvPr/>
        </p:nvSpPr>
        <p:spPr bwMode="auto">
          <a:xfrm>
            <a:off x="1011238" y="1485900"/>
            <a:ext cx="344487" cy="396875"/>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rPr>
              <a:t>R</a:t>
            </a:r>
            <a:endParaRPr lang="en-US">
              <a:latin typeface="Times New Roman" charset="0"/>
            </a:endParaRPr>
          </a:p>
        </p:txBody>
      </p:sp>
      <p:sp>
        <p:nvSpPr>
          <p:cNvPr id="73741" name="Text Box 36"/>
          <p:cNvSpPr txBox="1">
            <a:spLocks noChangeArrowheads="1"/>
          </p:cNvSpPr>
          <p:nvPr/>
        </p:nvSpPr>
        <p:spPr bwMode="auto">
          <a:xfrm>
            <a:off x="2184400" y="1470025"/>
            <a:ext cx="344488" cy="396875"/>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rPr>
              <a:t>R</a:t>
            </a:r>
            <a:endParaRPr lang="en-US">
              <a:latin typeface="Times New Roman" charset="0"/>
            </a:endParaRPr>
          </a:p>
        </p:txBody>
      </p:sp>
      <p:sp>
        <p:nvSpPr>
          <p:cNvPr id="73742" name="Text Box 37"/>
          <p:cNvSpPr txBox="1">
            <a:spLocks noChangeArrowheads="1"/>
          </p:cNvSpPr>
          <p:nvPr/>
        </p:nvSpPr>
        <p:spPr bwMode="auto">
          <a:xfrm>
            <a:off x="3363913" y="1476375"/>
            <a:ext cx="344487" cy="396875"/>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rPr>
              <a:t>R</a:t>
            </a:r>
            <a:endParaRPr lang="en-US">
              <a:latin typeface="Times New Roman" charset="0"/>
            </a:endParaRPr>
          </a:p>
        </p:txBody>
      </p:sp>
      <p:sp>
        <p:nvSpPr>
          <p:cNvPr id="73743" name="Line 38"/>
          <p:cNvSpPr>
            <a:spLocks noChangeShapeType="1"/>
          </p:cNvSpPr>
          <p:nvPr/>
        </p:nvSpPr>
        <p:spPr bwMode="auto">
          <a:xfrm>
            <a:off x="4076700" y="1817688"/>
            <a:ext cx="0" cy="4770437"/>
          </a:xfrm>
          <a:prstGeom prst="line">
            <a:avLst/>
          </a:prstGeom>
          <a:noFill/>
          <a:ln w="28575">
            <a:solidFill>
              <a:srgbClr val="B10202"/>
            </a:solidFill>
            <a:round/>
            <a:headEnd/>
            <a:tailEnd type="arrow" w="med" len="med"/>
          </a:ln>
        </p:spPr>
        <p:txBody>
          <a:bodyPr wrap="none" anchor="ctr">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3744" name="Text Box 39"/>
          <p:cNvSpPr txBox="1">
            <a:spLocks noChangeArrowheads="1"/>
          </p:cNvSpPr>
          <p:nvPr/>
        </p:nvSpPr>
        <p:spPr bwMode="auto">
          <a:xfrm>
            <a:off x="4114800" y="6267450"/>
            <a:ext cx="829073" cy="461665"/>
          </a:xfrm>
          <a:prstGeom prst="rect">
            <a:avLst/>
          </a:prstGeom>
          <a:noFill/>
          <a:ln w="9525">
            <a:noFill/>
            <a:miter lim="800000"/>
            <a:headEnd/>
            <a:tailEnd/>
          </a:ln>
        </p:spPr>
        <p:txBody>
          <a:bodyPr wrap="none">
            <a:prstTxWarp prst="textNoShape">
              <a:avLst/>
            </a:prstTxWarp>
            <a:spAutoFit/>
          </a:bodyPr>
          <a:lstStyle/>
          <a:p>
            <a:r>
              <a:rPr lang="en-US" b="1">
                <a:solidFill>
                  <a:srgbClr val="B10202"/>
                </a:solidFill>
                <a:latin typeface="Helvetica Neue" panose="02000503000000020004" pitchFamily="2" charset="0"/>
                <a:ea typeface="Helvetica Neue" panose="02000503000000020004" pitchFamily="2" charset="0"/>
                <a:cs typeface="Helvetica Neue" panose="02000503000000020004" pitchFamily="2" charset="0"/>
              </a:rPr>
              <a:t>time</a:t>
            </a:r>
          </a:p>
        </p:txBody>
      </p:sp>
      <p:sp>
        <p:nvSpPr>
          <p:cNvPr id="73745" name="Line 40"/>
          <p:cNvSpPr>
            <a:spLocks noChangeShapeType="1"/>
          </p:cNvSpPr>
          <p:nvPr/>
        </p:nvSpPr>
        <p:spPr bwMode="auto">
          <a:xfrm>
            <a:off x="696913" y="1836738"/>
            <a:ext cx="3349625" cy="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73746" name="Text Box 41"/>
          <p:cNvSpPr txBox="1">
            <a:spLocks noChangeArrowheads="1"/>
          </p:cNvSpPr>
          <p:nvPr/>
        </p:nvSpPr>
        <p:spPr bwMode="auto">
          <a:xfrm>
            <a:off x="4024313" y="1663700"/>
            <a:ext cx="638316" cy="400110"/>
          </a:xfrm>
          <a:prstGeom prst="rect">
            <a:avLst/>
          </a:prstGeom>
          <a:noFill/>
          <a:ln w="9525">
            <a:noFill/>
            <a:miter lim="800000"/>
            <a:headEnd/>
            <a:tailEnd/>
          </a:ln>
        </p:spPr>
        <p:txBody>
          <a:bodyPr wrap="none">
            <a:prstTxWarp prst="textNoShape">
              <a:avLst/>
            </a:prstTxWarp>
            <a:spAutoFit/>
          </a:bodyPr>
          <a:lstStyle/>
          <a:p>
            <a:r>
              <a:rPr lang="en-US" sz="2000" b="1">
                <a:solidFill>
                  <a:srgbClr val="B10202"/>
                </a:solidFill>
                <a:latin typeface="Helvetica Neue" panose="02000503000000020004" pitchFamily="2" charset="0"/>
                <a:ea typeface="Helvetica Neue" panose="02000503000000020004" pitchFamily="2" charset="0"/>
                <a:cs typeface="Helvetica Neue" panose="02000503000000020004" pitchFamily="2" charset="0"/>
              </a:rPr>
              <a:t>T=0</a:t>
            </a: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9546" name="Rectangle 42"/>
          <p:cNvSpPr>
            <a:spLocks noChangeArrowheads="1"/>
          </p:cNvSpPr>
          <p:nvPr/>
        </p:nvSpPr>
        <p:spPr bwMode="auto">
          <a:xfrm>
            <a:off x="1571625" y="2244725"/>
            <a:ext cx="485775" cy="2936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rPr>
              <a:t>1</a:t>
            </a:r>
            <a:endParaRPr lang="en-US">
              <a:solidFill>
                <a:schemeClr val="bg1"/>
              </a:solidFill>
              <a:latin typeface="Arial Rounded MT Bold" panose="020F0704030504030204" pitchFamily="34" charset="77"/>
            </a:endParaRPr>
          </a:p>
        </p:txBody>
      </p:sp>
      <p:grpSp>
        <p:nvGrpSpPr>
          <p:cNvPr id="8" name="Group 43"/>
          <p:cNvGrpSpPr>
            <a:grpSpLocks/>
          </p:cNvGrpSpPr>
          <p:nvPr/>
        </p:nvGrpSpPr>
        <p:grpSpPr bwMode="auto">
          <a:xfrm>
            <a:off x="709613" y="2292350"/>
            <a:ext cx="3941762" cy="400050"/>
            <a:chOff x="317" y="1534"/>
            <a:chExt cx="2483" cy="252"/>
          </a:xfrm>
        </p:grpSpPr>
        <p:sp>
          <p:nvSpPr>
            <p:cNvPr id="73815" name="Line 44"/>
            <p:cNvSpPr>
              <a:spLocks noChangeShapeType="1"/>
            </p:cNvSpPr>
            <p:nvPr/>
          </p:nvSpPr>
          <p:spPr bwMode="auto">
            <a:xfrm>
              <a:off x="317" y="1683"/>
              <a:ext cx="2110" cy="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73816" name="Text Box 45"/>
            <p:cNvSpPr txBox="1">
              <a:spLocks noChangeArrowheads="1"/>
            </p:cNvSpPr>
            <p:nvPr/>
          </p:nvSpPr>
          <p:spPr bwMode="auto">
            <a:xfrm>
              <a:off x="2411" y="1534"/>
              <a:ext cx="389" cy="252"/>
            </a:xfrm>
            <a:prstGeom prst="rect">
              <a:avLst/>
            </a:prstGeom>
            <a:noFill/>
            <a:ln w="9525">
              <a:noFill/>
              <a:miter lim="800000"/>
              <a:headEnd/>
              <a:tailEnd/>
            </a:ln>
          </p:spPr>
          <p:txBody>
            <a:bodyPr wrap="none">
              <a:prstTxWarp prst="textNoShape">
                <a:avLst/>
              </a:prstTxWarp>
              <a:spAutoFit/>
            </a:bodyPr>
            <a:lstStyle/>
            <a:p>
              <a:r>
                <a:rPr lang="en-US" sz="2000" b="1" dirty="0">
                  <a:solidFill>
                    <a:srgbClr val="B10202"/>
                  </a:solidFill>
                  <a:latin typeface="Helvetica Neue" panose="02000503000000020004" pitchFamily="2" charset="0"/>
                  <a:ea typeface="Helvetica Neue" panose="02000503000000020004" pitchFamily="2" charset="0"/>
                  <a:cs typeface="Helvetica Neue" panose="02000503000000020004" pitchFamily="2" charset="0"/>
                </a:rPr>
                <a:t>L/R</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9" name="Group 46"/>
          <p:cNvGrpSpPr>
            <a:grpSpLocks/>
          </p:cNvGrpSpPr>
          <p:nvPr/>
        </p:nvGrpSpPr>
        <p:grpSpPr bwMode="auto">
          <a:xfrm>
            <a:off x="712788" y="3054350"/>
            <a:ext cx="4144962" cy="400050"/>
            <a:chOff x="319" y="2014"/>
            <a:chExt cx="2611" cy="252"/>
          </a:xfrm>
        </p:grpSpPr>
        <p:sp>
          <p:nvSpPr>
            <p:cNvPr id="73813" name="Line 47"/>
            <p:cNvSpPr>
              <a:spLocks noChangeShapeType="1"/>
            </p:cNvSpPr>
            <p:nvPr/>
          </p:nvSpPr>
          <p:spPr bwMode="auto">
            <a:xfrm>
              <a:off x="319" y="2150"/>
              <a:ext cx="2110" cy="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73814" name="Text Box 48"/>
            <p:cNvSpPr txBox="1">
              <a:spLocks noChangeArrowheads="1"/>
            </p:cNvSpPr>
            <p:nvPr/>
          </p:nvSpPr>
          <p:spPr bwMode="auto">
            <a:xfrm>
              <a:off x="2451" y="2014"/>
              <a:ext cx="479" cy="252"/>
            </a:xfrm>
            <a:prstGeom prst="rect">
              <a:avLst/>
            </a:prstGeom>
            <a:noFill/>
            <a:ln w="9525">
              <a:noFill/>
              <a:miter lim="800000"/>
              <a:headEnd/>
              <a:tailEnd/>
            </a:ln>
          </p:spPr>
          <p:txBody>
            <a:bodyPr wrap="none">
              <a:prstTxWarp prst="textNoShape">
                <a:avLst/>
              </a:prstTxWarp>
              <a:spAutoFit/>
            </a:bodyPr>
            <a:lstStyle/>
            <a:p>
              <a:r>
                <a:rPr lang="en-US" sz="2000" b="1" dirty="0">
                  <a:solidFill>
                    <a:srgbClr val="B10202"/>
                  </a:solidFill>
                  <a:latin typeface="Helvetica Neue" panose="02000503000000020004" pitchFamily="2" charset="0"/>
                  <a:ea typeface="Helvetica Neue" panose="02000503000000020004" pitchFamily="2" charset="0"/>
                  <a:cs typeface="Helvetica Neue" panose="02000503000000020004" pitchFamily="2" charset="0"/>
                </a:rPr>
                <a:t>2L/R</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49553" name="Rectangle 49"/>
          <p:cNvSpPr>
            <a:spLocks noChangeArrowheads="1"/>
          </p:cNvSpPr>
          <p:nvPr/>
        </p:nvSpPr>
        <p:spPr bwMode="auto">
          <a:xfrm>
            <a:off x="2727325" y="2978150"/>
            <a:ext cx="485775" cy="2936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rPr>
              <a:t>1</a:t>
            </a:r>
            <a:endParaRPr lang="en-US">
              <a:solidFill>
                <a:schemeClr val="bg1"/>
              </a:solidFill>
              <a:latin typeface="Arial Rounded MT Bold" panose="020F0704030504030204" pitchFamily="34" charset="77"/>
            </a:endParaRPr>
          </a:p>
        </p:txBody>
      </p:sp>
      <p:grpSp>
        <p:nvGrpSpPr>
          <p:cNvPr id="10" name="Group 50"/>
          <p:cNvGrpSpPr>
            <a:grpSpLocks/>
          </p:cNvGrpSpPr>
          <p:nvPr/>
        </p:nvGrpSpPr>
        <p:grpSpPr bwMode="auto">
          <a:xfrm>
            <a:off x="714375" y="3673475"/>
            <a:ext cx="4144963" cy="400050"/>
            <a:chOff x="320" y="2404"/>
            <a:chExt cx="2611" cy="252"/>
          </a:xfrm>
        </p:grpSpPr>
        <p:sp>
          <p:nvSpPr>
            <p:cNvPr id="73811" name="Line 51"/>
            <p:cNvSpPr>
              <a:spLocks noChangeShapeType="1"/>
            </p:cNvSpPr>
            <p:nvPr/>
          </p:nvSpPr>
          <p:spPr bwMode="auto">
            <a:xfrm>
              <a:off x="320" y="2540"/>
              <a:ext cx="2110" cy="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3812" name="Text Box 52"/>
            <p:cNvSpPr txBox="1">
              <a:spLocks noChangeArrowheads="1"/>
            </p:cNvSpPr>
            <p:nvPr/>
          </p:nvSpPr>
          <p:spPr bwMode="auto">
            <a:xfrm>
              <a:off x="2452" y="2404"/>
              <a:ext cx="479" cy="252"/>
            </a:xfrm>
            <a:prstGeom prst="rect">
              <a:avLst/>
            </a:prstGeom>
            <a:noFill/>
            <a:ln w="9525">
              <a:noFill/>
              <a:miter lim="800000"/>
              <a:headEnd/>
              <a:tailEnd/>
            </a:ln>
          </p:spPr>
          <p:txBody>
            <a:bodyPr wrap="none">
              <a:prstTxWarp prst="textNoShape">
                <a:avLst/>
              </a:prstTxWarp>
              <a:spAutoFit/>
            </a:bodyPr>
            <a:lstStyle/>
            <a:p>
              <a:r>
                <a:rPr lang="en-US" sz="2000" b="1" dirty="0">
                  <a:solidFill>
                    <a:srgbClr val="B10202"/>
                  </a:solidFill>
                  <a:latin typeface="Helvetica Neue" panose="02000503000000020004" pitchFamily="2" charset="0"/>
                  <a:ea typeface="Helvetica Neue" panose="02000503000000020004" pitchFamily="2" charset="0"/>
                  <a:cs typeface="Helvetica Neue" panose="02000503000000020004" pitchFamily="2" charset="0"/>
                </a:rPr>
                <a:t>3L/R</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49557" name="Rectangle 53"/>
          <p:cNvSpPr>
            <a:spLocks noChangeArrowheads="1"/>
          </p:cNvSpPr>
          <p:nvPr/>
        </p:nvSpPr>
        <p:spPr bwMode="auto">
          <a:xfrm>
            <a:off x="3697288" y="3587750"/>
            <a:ext cx="485775" cy="2936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1</a:t>
            </a:r>
            <a:endPar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endParaRPr>
          </a:p>
        </p:txBody>
      </p:sp>
      <p:sp>
        <p:nvSpPr>
          <p:cNvPr id="149558" name="Rectangle 54"/>
          <p:cNvSpPr>
            <a:spLocks noChangeArrowheads="1"/>
          </p:cNvSpPr>
          <p:nvPr/>
        </p:nvSpPr>
        <p:spPr bwMode="auto">
          <a:xfrm>
            <a:off x="1554163" y="2976563"/>
            <a:ext cx="485775" cy="2936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rPr>
              <a:t>2</a:t>
            </a:r>
            <a:endParaRPr lang="en-US">
              <a:solidFill>
                <a:schemeClr val="bg1"/>
              </a:solidFill>
              <a:latin typeface="Arial Rounded MT Bold" panose="020F0704030504030204" pitchFamily="34" charset="77"/>
            </a:endParaRPr>
          </a:p>
        </p:txBody>
      </p:sp>
      <p:sp>
        <p:nvSpPr>
          <p:cNvPr id="149559" name="Rectangle 55"/>
          <p:cNvSpPr>
            <a:spLocks noChangeArrowheads="1"/>
          </p:cNvSpPr>
          <p:nvPr/>
        </p:nvSpPr>
        <p:spPr bwMode="auto">
          <a:xfrm>
            <a:off x="2735263" y="3606800"/>
            <a:ext cx="485775" cy="2936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rPr>
              <a:t>2</a:t>
            </a:r>
            <a:endParaRPr lang="en-US">
              <a:solidFill>
                <a:schemeClr val="bg1"/>
              </a:solidFill>
              <a:latin typeface="Arial Rounded MT Bold" panose="020F0704030504030204" pitchFamily="34" charset="77"/>
            </a:endParaRPr>
          </a:p>
        </p:txBody>
      </p:sp>
      <p:sp>
        <p:nvSpPr>
          <p:cNvPr id="149560" name="Rectangle 56"/>
          <p:cNvSpPr>
            <a:spLocks noChangeArrowheads="1"/>
          </p:cNvSpPr>
          <p:nvPr/>
        </p:nvSpPr>
        <p:spPr bwMode="auto">
          <a:xfrm>
            <a:off x="1527175" y="3598863"/>
            <a:ext cx="485775" cy="2936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rPr>
              <a:t>3</a:t>
            </a:r>
            <a:endParaRPr lang="en-US">
              <a:solidFill>
                <a:schemeClr val="bg1"/>
              </a:solidFill>
              <a:latin typeface="Arial Rounded MT Bold" panose="020F0704030504030204" pitchFamily="34" charset="77"/>
            </a:endParaRPr>
          </a:p>
        </p:txBody>
      </p:sp>
      <p:grpSp>
        <p:nvGrpSpPr>
          <p:cNvPr id="11" name="Group 57"/>
          <p:cNvGrpSpPr>
            <a:grpSpLocks/>
          </p:cNvGrpSpPr>
          <p:nvPr/>
        </p:nvGrpSpPr>
        <p:grpSpPr bwMode="auto">
          <a:xfrm>
            <a:off x="206375" y="1306513"/>
            <a:ext cx="731838" cy="534987"/>
            <a:chOff x="0" y="913"/>
            <a:chExt cx="461" cy="337"/>
          </a:xfrm>
        </p:grpSpPr>
        <p:sp>
          <p:nvSpPr>
            <p:cNvPr id="73806" name="Rectangle 58"/>
            <p:cNvSpPr>
              <a:spLocks noChangeArrowheads="1"/>
            </p:cNvSpPr>
            <p:nvPr/>
          </p:nvSpPr>
          <p:spPr bwMode="auto">
            <a:xfrm>
              <a:off x="0" y="913"/>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a:solidFill>
                  <a:schemeClr val="bg1"/>
                </a:solidFill>
                <a:latin typeface="Arial Rounded MT Bold" panose="020F0704030504030204" pitchFamily="34" charset="77"/>
              </a:endParaRPr>
            </a:p>
          </p:txBody>
        </p:sp>
        <p:sp>
          <p:nvSpPr>
            <p:cNvPr id="73807" name="Rectangle 59"/>
            <p:cNvSpPr>
              <a:spLocks noChangeArrowheads="1"/>
            </p:cNvSpPr>
            <p:nvPr/>
          </p:nvSpPr>
          <p:spPr bwMode="auto">
            <a:xfrm>
              <a:off x="43" y="955"/>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a:solidFill>
                  <a:schemeClr val="bg1"/>
                </a:solidFill>
                <a:latin typeface="Arial Rounded MT Bold" panose="020F0704030504030204" pitchFamily="34" charset="77"/>
              </a:endParaRPr>
            </a:p>
          </p:txBody>
        </p:sp>
        <p:sp>
          <p:nvSpPr>
            <p:cNvPr id="73808" name="Rectangle 60"/>
            <p:cNvSpPr>
              <a:spLocks noChangeArrowheads="1"/>
            </p:cNvSpPr>
            <p:nvPr/>
          </p:nvSpPr>
          <p:spPr bwMode="auto">
            <a:xfrm>
              <a:off x="82" y="993"/>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rPr>
                <a:t>3</a:t>
              </a:r>
              <a:endParaRPr lang="en-US">
                <a:solidFill>
                  <a:schemeClr val="bg1"/>
                </a:solidFill>
                <a:latin typeface="Arial Rounded MT Bold" panose="020F0704030504030204" pitchFamily="34" charset="77"/>
              </a:endParaRPr>
            </a:p>
          </p:txBody>
        </p:sp>
        <p:sp>
          <p:nvSpPr>
            <p:cNvPr id="73809" name="Rectangle 61"/>
            <p:cNvSpPr>
              <a:spLocks noChangeArrowheads="1"/>
            </p:cNvSpPr>
            <p:nvPr/>
          </p:nvSpPr>
          <p:spPr bwMode="auto">
            <a:xfrm>
              <a:off x="112" y="1030"/>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rPr>
                <a:t>2</a:t>
              </a:r>
              <a:endParaRPr lang="en-US">
                <a:solidFill>
                  <a:schemeClr val="bg1"/>
                </a:solidFill>
                <a:latin typeface="Arial Rounded MT Bold" panose="020F0704030504030204" pitchFamily="34" charset="77"/>
              </a:endParaRPr>
            </a:p>
          </p:txBody>
        </p:sp>
        <p:sp>
          <p:nvSpPr>
            <p:cNvPr id="73810" name="Rectangle 62"/>
            <p:cNvSpPr>
              <a:spLocks noChangeArrowheads="1"/>
            </p:cNvSpPr>
            <p:nvPr/>
          </p:nvSpPr>
          <p:spPr bwMode="auto">
            <a:xfrm>
              <a:off x="155" y="1065"/>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rPr>
                <a:t>1</a:t>
              </a:r>
              <a:endParaRPr lang="en-US">
                <a:solidFill>
                  <a:schemeClr val="bg1"/>
                </a:solidFill>
                <a:latin typeface="Arial Rounded MT Bold" panose="020F0704030504030204" pitchFamily="34" charset="77"/>
              </a:endParaRPr>
            </a:p>
          </p:txBody>
        </p:sp>
      </p:grpSp>
      <p:grpSp>
        <p:nvGrpSpPr>
          <p:cNvPr id="12" name="Group 63"/>
          <p:cNvGrpSpPr>
            <a:grpSpLocks/>
          </p:cNvGrpSpPr>
          <p:nvPr/>
        </p:nvGrpSpPr>
        <p:grpSpPr bwMode="auto">
          <a:xfrm>
            <a:off x="206375" y="2060575"/>
            <a:ext cx="663575" cy="479425"/>
            <a:chOff x="0" y="1388"/>
            <a:chExt cx="418" cy="302"/>
          </a:xfrm>
        </p:grpSpPr>
        <p:sp>
          <p:nvSpPr>
            <p:cNvPr id="73802" name="Rectangle 64"/>
            <p:cNvSpPr>
              <a:spLocks noChangeArrowheads="1"/>
            </p:cNvSpPr>
            <p:nvPr/>
          </p:nvSpPr>
          <p:spPr bwMode="auto">
            <a:xfrm>
              <a:off x="0" y="1388"/>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a:solidFill>
                  <a:schemeClr val="bg1"/>
                </a:solidFill>
                <a:latin typeface="Arial Rounded MT Bold" panose="020F0704030504030204" pitchFamily="34" charset="77"/>
              </a:endParaRPr>
            </a:p>
          </p:txBody>
        </p:sp>
        <p:sp>
          <p:nvSpPr>
            <p:cNvPr id="73803" name="Rectangle 65"/>
            <p:cNvSpPr>
              <a:spLocks noChangeArrowheads="1"/>
            </p:cNvSpPr>
            <p:nvPr/>
          </p:nvSpPr>
          <p:spPr bwMode="auto">
            <a:xfrm>
              <a:off x="43" y="1430"/>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a:solidFill>
                  <a:schemeClr val="bg1"/>
                </a:solidFill>
                <a:latin typeface="Arial Rounded MT Bold" panose="020F0704030504030204" pitchFamily="34" charset="77"/>
              </a:endParaRPr>
            </a:p>
          </p:txBody>
        </p:sp>
        <p:sp>
          <p:nvSpPr>
            <p:cNvPr id="73804" name="Rectangle 66"/>
            <p:cNvSpPr>
              <a:spLocks noChangeArrowheads="1"/>
            </p:cNvSpPr>
            <p:nvPr/>
          </p:nvSpPr>
          <p:spPr bwMode="auto">
            <a:xfrm>
              <a:off x="82" y="1468"/>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rPr>
                <a:t>3</a:t>
              </a:r>
              <a:endParaRPr lang="en-US">
                <a:solidFill>
                  <a:schemeClr val="bg1"/>
                </a:solidFill>
                <a:latin typeface="Arial Rounded MT Bold" panose="020F0704030504030204" pitchFamily="34" charset="77"/>
              </a:endParaRPr>
            </a:p>
          </p:txBody>
        </p:sp>
        <p:sp>
          <p:nvSpPr>
            <p:cNvPr id="73805" name="Rectangle 67"/>
            <p:cNvSpPr>
              <a:spLocks noChangeArrowheads="1"/>
            </p:cNvSpPr>
            <p:nvPr/>
          </p:nvSpPr>
          <p:spPr bwMode="auto">
            <a:xfrm>
              <a:off x="112" y="1505"/>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rPr>
                <a:t>2</a:t>
              </a:r>
              <a:endParaRPr lang="en-US">
                <a:solidFill>
                  <a:schemeClr val="bg1"/>
                </a:solidFill>
                <a:latin typeface="Arial Rounded MT Bold" panose="020F0704030504030204" pitchFamily="34" charset="77"/>
              </a:endParaRPr>
            </a:p>
          </p:txBody>
        </p:sp>
      </p:grpSp>
      <p:grpSp>
        <p:nvGrpSpPr>
          <p:cNvPr id="13" name="Group 68"/>
          <p:cNvGrpSpPr>
            <a:grpSpLocks/>
          </p:cNvGrpSpPr>
          <p:nvPr/>
        </p:nvGrpSpPr>
        <p:grpSpPr bwMode="auto">
          <a:xfrm>
            <a:off x="206375" y="2847975"/>
            <a:ext cx="615950" cy="420688"/>
            <a:chOff x="0" y="1884"/>
            <a:chExt cx="388" cy="265"/>
          </a:xfrm>
        </p:grpSpPr>
        <p:sp>
          <p:nvSpPr>
            <p:cNvPr id="73799" name="Rectangle 69"/>
            <p:cNvSpPr>
              <a:spLocks noChangeArrowheads="1"/>
            </p:cNvSpPr>
            <p:nvPr/>
          </p:nvSpPr>
          <p:spPr bwMode="auto">
            <a:xfrm>
              <a:off x="0" y="1884"/>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a:solidFill>
                  <a:schemeClr val="bg1"/>
                </a:solidFill>
                <a:latin typeface="Arial Rounded MT Bold" panose="020F0704030504030204" pitchFamily="34" charset="77"/>
              </a:endParaRPr>
            </a:p>
          </p:txBody>
        </p:sp>
        <p:sp>
          <p:nvSpPr>
            <p:cNvPr id="73800" name="Rectangle 70"/>
            <p:cNvSpPr>
              <a:spLocks noChangeArrowheads="1"/>
            </p:cNvSpPr>
            <p:nvPr/>
          </p:nvSpPr>
          <p:spPr bwMode="auto">
            <a:xfrm>
              <a:off x="43" y="1926"/>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a:solidFill>
                  <a:schemeClr val="bg1"/>
                </a:solidFill>
                <a:latin typeface="Arial Rounded MT Bold" panose="020F0704030504030204" pitchFamily="34" charset="77"/>
              </a:endParaRPr>
            </a:p>
          </p:txBody>
        </p:sp>
        <p:sp>
          <p:nvSpPr>
            <p:cNvPr id="73801" name="Rectangle 71"/>
            <p:cNvSpPr>
              <a:spLocks noChangeArrowheads="1"/>
            </p:cNvSpPr>
            <p:nvPr/>
          </p:nvSpPr>
          <p:spPr bwMode="auto">
            <a:xfrm>
              <a:off x="82" y="1964"/>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rPr>
                <a:t>3</a:t>
              </a:r>
              <a:endParaRPr lang="en-US">
                <a:solidFill>
                  <a:schemeClr val="bg1"/>
                </a:solidFill>
                <a:latin typeface="Arial Rounded MT Bold" panose="020F0704030504030204" pitchFamily="34" charset="77"/>
              </a:endParaRPr>
            </a:p>
          </p:txBody>
        </p:sp>
      </p:grpSp>
      <p:grpSp>
        <p:nvGrpSpPr>
          <p:cNvPr id="14" name="Group 72"/>
          <p:cNvGrpSpPr>
            <a:grpSpLocks/>
          </p:cNvGrpSpPr>
          <p:nvPr/>
        </p:nvGrpSpPr>
        <p:grpSpPr bwMode="auto">
          <a:xfrm>
            <a:off x="206375" y="3508375"/>
            <a:ext cx="554038" cy="360363"/>
            <a:chOff x="0" y="2300"/>
            <a:chExt cx="349" cy="227"/>
          </a:xfrm>
        </p:grpSpPr>
        <p:sp>
          <p:nvSpPr>
            <p:cNvPr id="73797" name="Rectangle 73"/>
            <p:cNvSpPr>
              <a:spLocks noChangeArrowheads="1"/>
            </p:cNvSpPr>
            <p:nvPr/>
          </p:nvSpPr>
          <p:spPr bwMode="auto">
            <a:xfrm>
              <a:off x="0" y="2300"/>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a:solidFill>
                  <a:schemeClr val="bg1"/>
                </a:solidFill>
                <a:latin typeface="Arial Rounded MT Bold" panose="020F0704030504030204" pitchFamily="34" charset="77"/>
              </a:endParaRPr>
            </a:p>
          </p:txBody>
        </p:sp>
        <p:sp>
          <p:nvSpPr>
            <p:cNvPr id="73798" name="Rectangle 74"/>
            <p:cNvSpPr>
              <a:spLocks noChangeArrowheads="1"/>
            </p:cNvSpPr>
            <p:nvPr/>
          </p:nvSpPr>
          <p:spPr bwMode="auto">
            <a:xfrm>
              <a:off x="43" y="2342"/>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latin typeface="Arial Rounded MT Bold" panose="020F0704030504030204" pitchFamily="34" charset="77"/>
                </a:rPr>
                <a:t>4</a:t>
              </a:r>
            </a:p>
          </p:txBody>
        </p:sp>
      </p:grpSp>
      <p:grpSp>
        <p:nvGrpSpPr>
          <p:cNvPr id="15" name="Group 75"/>
          <p:cNvGrpSpPr>
            <a:grpSpLocks/>
          </p:cNvGrpSpPr>
          <p:nvPr/>
        </p:nvGrpSpPr>
        <p:grpSpPr bwMode="auto">
          <a:xfrm>
            <a:off x="714375" y="4283075"/>
            <a:ext cx="4144963" cy="400050"/>
            <a:chOff x="320" y="2782"/>
            <a:chExt cx="2611" cy="252"/>
          </a:xfrm>
        </p:grpSpPr>
        <p:sp>
          <p:nvSpPr>
            <p:cNvPr id="73795" name="Line 76"/>
            <p:cNvSpPr>
              <a:spLocks noChangeShapeType="1"/>
            </p:cNvSpPr>
            <p:nvPr/>
          </p:nvSpPr>
          <p:spPr bwMode="auto">
            <a:xfrm>
              <a:off x="320" y="2913"/>
              <a:ext cx="2110" cy="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3796" name="Text Box 77"/>
            <p:cNvSpPr txBox="1">
              <a:spLocks noChangeArrowheads="1"/>
            </p:cNvSpPr>
            <p:nvPr/>
          </p:nvSpPr>
          <p:spPr bwMode="auto">
            <a:xfrm>
              <a:off x="2452" y="2782"/>
              <a:ext cx="479" cy="252"/>
            </a:xfrm>
            <a:prstGeom prst="rect">
              <a:avLst/>
            </a:prstGeom>
            <a:noFill/>
            <a:ln w="9525">
              <a:noFill/>
              <a:miter lim="800000"/>
              <a:headEnd/>
              <a:tailEnd/>
            </a:ln>
          </p:spPr>
          <p:txBody>
            <a:bodyPr wrap="none">
              <a:prstTxWarp prst="textNoShape">
                <a:avLst/>
              </a:prstTxWarp>
              <a:spAutoFit/>
            </a:bodyPr>
            <a:lstStyle/>
            <a:p>
              <a:r>
                <a:rPr lang="en-US" sz="2000" b="1" dirty="0">
                  <a:solidFill>
                    <a:srgbClr val="B10202"/>
                  </a:solidFill>
                  <a:latin typeface="Helvetica Neue" panose="02000503000000020004" pitchFamily="2" charset="0"/>
                  <a:ea typeface="Helvetica Neue" panose="02000503000000020004" pitchFamily="2" charset="0"/>
                  <a:cs typeface="Helvetica Neue" panose="02000503000000020004" pitchFamily="2" charset="0"/>
                </a:rPr>
                <a:t>4L/R</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6" name="Group 78"/>
          <p:cNvGrpSpPr>
            <a:grpSpLocks/>
          </p:cNvGrpSpPr>
          <p:nvPr/>
        </p:nvGrpSpPr>
        <p:grpSpPr bwMode="auto">
          <a:xfrm>
            <a:off x="3683000" y="4144963"/>
            <a:ext cx="568325" cy="338137"/>
            <a:chOff x="2190" y="2701"/>
            <a:chExt cx="358" cy="213"/>
          </a:xfrm>
        </p:grpSpPr>
        <p:sp>
          <p:nvSpPr>
            <p:cNvPr id="73793" name="Rectangle 79"/>
            <p:cNvSpPr>
              <a:spLocks noChangeArrowheads="1"/>
            </p:cNvSpPr>
            <p:nvPr/>
          </p:nvSpPr>
          <p:spPr bwMode="auto">
            <a:xfrm>
              <a:off x="2242" y="2701"/>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1</a:t>
              </a:r>
              <a:endPar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endParaRPr>
            </a:p>
          </p:txBody>
        </p:sp>
        <p:sp>
          <p:nvSpPr>
            <p:cNvPr id="73794" name="Rectangle 80"/>
            <p:cNvSpPr>
              <a:spLocks noChangeArrowheads="1"/>
            </p:cNvSpPr>
            <p:nvPr/>
          </p:nvSpPr>
          <p:spPr bwMode="auto">
            <a:xfrm>
              <a:off x="2190" y="2729"/>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2</a:t>
              </a:r>
              <a:endPar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endParaRPr>
            </a:p>
          </p:txBody>
        </p:sp>
      </p:grpSp>
      <p:sp>
        <p:nvSpPr>
          <p:cNvPr id="149585" name="Rectangle 81"/>
          <p:cNvSpPr>
            <a:spLocks noChangeArrowheads="1"/>
          </p:cNvSpPr>
          <p:nvPr/>
        </p:nvSpPr>
        <p:spPr bwMode="auto">
          <a:xfrm>
            <a:off x="2728913" y="4191000"/>
            <a:ext cx="485775" cy="2936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rPr>
              <a:t>3</a:t>
            </a:r>
            <a:endParaRPr lang="en-US">
              <a:solidFill>
                <a:schemeClr val="bg1"/>
              </a:solidFill>
              <a:latin typeface="Arial Rounded MT Bold" panose="020F0704030504030204" pitchFamily="34" charset="77"/>
            </a:endParaRPr>
          </a:p>
        </p:txBody>
      </p:sp>
      <p:sp>
        <p:nvSpPr>
          <p:cNvPr id="149586" name="Rectangle 82"/>
          <p:cNvSpPr>
            <a:spLocks noChangeArrowheads="1"/>
          </p:cNvSpPr>
          <p:nvPr/>
        </p:nvSpPr>
        <p:spPr bwMode="auto">
          <a:xfrm>
            <a:off x="1503363" y="4183063"/>
            <a:ext cx="485775" cy="2936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latin typeface="Arial Rounded MT Bold" panose="020F0704030504030204" pitchFamily="34" charset="77"/>
              </a:rPr>
              <a:t>4</a:t>
            </a:r>
          </a:p>
        </p:txBody>
      </p:sp>
      <p:grpSp>
        <p:nvGrpSpPr>
          <p:cNvPr id="17" name="Group 83"/>
          <p:cNvGrpSpPr>
            <a:grpSpLocks/>
          </p:cNvGrpSpPr>
          <p:nvPr/>
        </p:nvGrpSpPr>
        <p:grpSpPr bwMode="auto">
          <a:xfrm>
            <a:off x="722313" y="4841875"/>
            <a:ext cx="4144962" cy="400050"/>
            <a:chOff x="325" y="3134"/>
            <a:chExt cx="2611" cy="252"/>
          </a:xfrm>
        </p:grpSpPr>
        <p:sp>
          <p:nvSpPr>
            <p:cNvPr id="73791" name="Line 84"/>
            <p:cNvSpPr>
              <a:spLocks noChangeShapeType="1"/>
            </p:cNvSpPr>
            <p:nvPr/>
          </p:nvSpPr>
          <p:spPr bwMode="auto">
            <a:xfrm>
              <a:off x="325" y="3270"/>
              <a:ext cx="2110" cy="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3792" name="Text Box 85"/>
            <p:cNvSpPr txBox="1">
              <a:spLocks noChangeArrowheads="1"/>
            </p:cNvSpPr>
            <p:nvPr/>
          </p:nvSpPr>
          <p:spPr bwMode="auto">
            <a:xfrm>
              <a:off x="2457" y="3134"/>
              <a:ext cx="479" cy="252"/>
            </a:xfrm>
            <a:prstGeom prst="rect">
              <a:avLst/>
            </a:prstGeom>
            <a:noFill/>
            <a:ln w="9525">
              <a:noFill/>
              <a:miter lim="800000"/>
              <a:headEnd/>
              <a:tailEnd/>
            </a:ln>
          </p:spPr>
          <p:txBody>
            <a:bodyPr wrap="none">
              <a:prstTxWarp prst="textNoShape">
                <a:avLst/>
              </a:prstTxWarp>
              <a:spAutoFit/>
            </a:bodyPr>
            <a:lstStyle/>
            <a:p>
              <a:r>
                <a:rPr lang="en-US" sz="2000" b="1" dirty="0">
                  <a:solidFill>
                    <a:srgbClr val="B10202"/>
                  </a:solidFill>
                  <a:latin typeface="Helvetica Neue" panose="02000503000000020004" pitchFamily="2" charset="0"/>
                  <a:ea typeface="Helvetica Neue" panose="02000503000000020004" pitchFamily="2" charset="0"/>
                  <a:cs typeface="Helvetica Neue" panose="02000503000000020004" pitchFamily="2" charset="0"/>
                </a:rPr>
                <a:t>5L/R</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49590" name="Rectangle 86"/>
          <p:cNvSpPr>
            <a:spLocks noChangeArrowheads="1"/>
          </p:cNvSpPr>
          <p:nvPr/>
        </p:nvSpPr>
        <p:spPr bwMode="auto">
          <a:xfrm>
            <a:off x="307975" y="4184650"/>
            <a:ext cx="485775" cy="2936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latin typeface="Arial Rounded MT Bold" panose="020F0704030504030204" pitchFamily="34" charset="77"/>
              </a:rPr>
              <a:t>5</a:t>
            </a:r>
          </a:p>
        </p:txBody>
      </p:sp>
      <p:grpSp>
        <p:nvGrpSpPr>
          <p:cNvPr id="18" name="Group 87"/>
          <p:cNvGrpSpPr>
            <a:grpSpLocks/>
          </p:cNvGrpSpPr>
          <p:nvPr/>
        </p:nvGrpSpPr>
        <p:grpSpPr bwMode="auto">
          <a:xfrm>
            <a:off x="3651250" y="4703763"/>
            <a:ext cx="608013" cy="407987"/>
            <a:chOff x="2170" y="3053"/>
            <a:chExt cx="383" cy="257"/>
          </a:xfrm>
        </p:grpSpPr>
        <p:sp>
          <p:nvSpPr>
            <p:cNvPr id="73788" name="Rectangle 88"/>
            <p:cNvSpPr>
              <a:spLocks noChangeArrowheads="1"/>
            </p:cNvSpPr>
            <p:nvPr/>
          </p:nvSpPr>
          <p:spPr bwMode="auto">
            <a:xfrm>
              <a:off x="2247" y="3053"/>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1</a:t>
              </a:r>
              <a:endPar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endParaRPr>
            </a:p>
          </p:txBody>
        </p:sp>
        <p:sp>
          <p:nvSpPr>
            <p:cNvPr id="73789" name="Rectangle 89"/>
            <p:cNvSpPr>
              <a:spLocks noChangeArrowheads="1"/>
            </p:cNvSpPr>
            <p:nvPr/>
          </p:nvSpPr>
          <p:spPr bwMode="auto">
            <a:xfrm>
              <a:off x="2195" y="3081"/>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2</a:t>
              </a:r>
              <a:endPar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endParaRPr>
            </a:p>
          </p:txBody>
        </p:sp>
        <p:sp>
          <p:nvSpPr>
            <p:cNvPr id="73790" name="Rectangle 90"/>
            <p:cNvSpPr>
              <a:spLocks noChangeArrowheads="1"/>
            </p:cNvSpPr>
            <p:nvPr/>
          </p:nvSpPr>
          <p:spPr bwMode="auto">
            <a:xfrm>
              <a:off x="2170" y="3125"/>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3</a:t>
              </a:r>
              <a:endPar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endParaRPr>
            </a:p>
          </p:txBody>
        </p:sp>
      </p:grpSp>
      <p:sp>
        <p:nvSpPr>
          <p:cNvPr id="149595" name="Rectangle 91"/>
          <p:cNvSpPr>
            <a:spLocks noChangeArrowheads="1"/>
          </p:cNvSpPr>
          <p:nvPr/>
        </p:nvSpPr>
        <p:spPr bwMode="auto">
          <a:xfrm>
            <a:off x="1493838" y="4751388"/>
            <a:ext cx="485775" cy="2936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latin typeface="Arial Rounded MT Bold" panose="020F0704030504030204" pitchFamily="34" charset="77"/>
              </a:rPr>
              <a:t>5</a:t>
            </a:r>
          </a:p>
        </p:txBody>
      </p:sp>
      <p:sp>
        <p:nvSpPr>
          <p:cNvPr id="149596" name="Rectangle 92"/>
          <p:cNvSpPr>
            <a:spLocks noChangeArrowheads="1"/>
          </p:cNvSpPr>
          <p:nvPr/>
        </p:nvSpPr>
        <p:spPr bwMode="auto">
          <a:xfrm>
            <a:off x="2738438" y="4749800"/>
            <a:ext cx="485775" cy="2936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latin typeface="Arial Rounded MT Bold" panose="020F0704030504030204" pitchFamily="34" charset="77"/>
              </a:rPr>
              <a:t>4</a:t>
            </a:r>
          </a:p>
        </p:txBody>
      </p:sp>
      <p:grpSp>
        <p:nvGrpSpPr>
          <p:cNvPr id="19" name="Group 93"/>
          <p:cNvGrpSpPr>
            <a:grpSpLocks/>
          </p:cNvGrpSpPr>
          <p:nvPr/>
        </p:nvGrpSpPr>
        <p:grpSpPr bwMode="auto">
          <a:xfrm>
            <a:off x="704850" y="5416553"/>
            <a:ext cx="4127373" cy="399717"/>
            <a:chOff x="314" y="3445"/>
            <a:chExt cx="2613" cy="422"/>
          </a:xfrm>
        </p:grpSpPr>
        <p:sp>
          <p:nvSpPr>
            <p:cNvPr id="73786" name="Line 94"/>
            <p:cNvSpPr>
              <a:spLocks noChangeShapeType="1"/>
            </p:cNvSpPr>
            <p:nvPr/>
          </p:nvSpPr>
          <p:spPr bwMode="auto">
            <a:xfrm>
              <a:off x="314" y="3581"/>
              <a:ext cx="2110" cy="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3787" name="Text Box 95"/>
            <p:cNvSpPr txBox="1">
              <a:spLocks noChangeArrowheads="1"/>
            </p:cNvSpPr>
            <p:nvPr/>
          </p:nvSpPr>
          <p:spPr bwMode="auto">
            <a:xfrm>
              <a:off x="2446" y="3445"/>
              <a:ext cx="481" cy="422"/>
            </a:xfrm>
            <a:prstGeom prst="rect">
              <a:avLst/>
            </a:prstGeom>
            <a:noFill/>
            <a:ln w="9525">
              <a:noFill/>
              <a:miter lim="800000"/>
              <a:headEnd/>
              <a:tailEnd/>
            </a:ln>
          </p:spPr>
          <p:txBody>
            <a:bodyPr wrap="none">
              <a:prstTxWarp prst="textNoShape">
                <a:avLst/>
              </a:prstTxWarp>
              <a:spAutoFit/>
            </a:bodyPr>
            <a:lstStyle/>
            <a:p>
              <a:r>
                <a:rPr lang="en-US" sz="2000" b="1" dirty="0">
                  <a:solidFill>
                    <a:srgbClr val="B10202"/>
                  </a:solidFill>
                  <a:latin typeface="Helvetica Neue" panose="02000503000000020004" pitchFamily="2" charset="0"/>
                  <a:ea typeface="Helvetica Neue" panose="02000503000000020004" pitchFamily="2" charset="0"/>
                  <a:cs typeface="Helvetica Neue" panose="02000503000000020004" pitchFamily="2" charset="0"/>
                </a:rPr>
                <a:t>6L/R</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49600" name="Rectangle 96"/>
          <p:cNvSpPr>
            <a:spLocks noChangeArrowheads="1"/>
          </p:cNvSpPr>
          <p:nvPr/>
        </p:nvSpPr>
        <p:spPr bwMode="auto">
          <a:xfrm>
            <a:off x="2727325" y="5245100"/>
            <a:ext cx="485775" cy="2936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latin typeface="Arial Rounded MT Bold" panose="020F0704030504030204" pitchFamily="34" charset="77"/>
              </a:rPr>
              <a:t>5</a:t>
            </a:r>
          </a:p>
        </p:txBody>
      </p:sp>
      <p:grpSp>
        <p:nvGrpSpPr>
          <p:cNvPr id="20" name="Group 97"/>
          <p:cNvGrpSpPr>
            <a:grpSpLocks/>
          </p:cNvGrpSpPr>
          <p:nvPr/>
        </p:nvGrpSpPr>
        <p:grpSpPr bwMode="auto">
          <a:xfrm>
            <a:off x="3581400" y="5197475"/>
            <a:ext cx="660400" cy="479425"/>
            <a:chOff x="2126" y="3364"/>
            <a:chExt cx="416" cy="302"/>
          </a:xfrm>
        </p:grpSpPr>
        <p:sp>
          <p:nvSpPr>
            <p:cNvPr id="73782" name="Rectangle 98"/>
            <p:cNvSpPr>
              <a:spLocks noChangeArrowheads="1"/>
            </p:cNvSpPr>
            <p:nvPr/>
          </p:nvSpPr>
          <p:spPr bwMode="auto">
            <a:xfrm>
              <a:off x="2236" y="3364"/>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1</a:t>
              </a:r>
              <a:endPar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endParaRPr>
            </a:p>
          </p:txBody>
        </p:sp>
        <p:sp>
          <p:nvSpPr>
            <p:cNvPr id="73783" name="Rectangle 99"/>
            <p:cNvSpPr>
              <a:spLocks noChangeArrowheads="1"/>
            </p:cNvSpPr>
            <p:nvPr/>
          </p:nvSpPr>
          <p:spPr bwMode="auto">
            <a:xfrm>
              <a:off x="2184" y="3392"/>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2</a:t>
              </a:r>
              <a:endPar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endParaRPr>
            </a:p>
          </p:txBody>
        </p:sp>
        <p:sp>
          <p:nvSpPr>
            <p:cNvPr id="73784" name="Rectangle 100"/>
            <p:cNvSpPr>
              <a:spLocks noChangeArrowheads="1"/>
            </p:cNvSpPr>
            <p:nvPr/>
          </p:nvSpPr>
          <p:spPr bwMode="auto">
            <a:xfrm>
              <a:off x="2159" y="3436"/>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3</a:t>
              </a:r>
              <a:endPar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endParaRPr>
            </a:p>
          </p:txBody>
        </p:sp>
        <p:sp>
          <p:nvSpPr>
            <p:cNvPr id="73785" name="Rectangle 101"/>
            <p:cNvSpPr>
              <a:spLocks noChangeArrowheads="1"/>
            </p:cNvSpPr>
            <p:nvPr/>
          </p:nvSpPr>
          <p:spPr bwMode="auto">
            <a:xfrm>
              <a:off x="2126" y="3481"/>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4</a:t>
              </a:r>
            </a:p>
          </p:txBody>
        </p:sp>
      </p:grpSp>
      <p:grpSp>
        <p:nvGrpSpPr>
          <p:cNvPr id="21" name="Group 102"/>
          <p:cNvGrpSpPr>
            <a:grpSpLocks/>
          </p:cNvGrpSpPr>
          <p:nvPr/>
        </p:nvGrpSpPr>
        <p:grpSpPr bwMode="auto">
          <a:xfrm>
            <a:off x="668338" y="5857875"/>
            <a:ext cx="4194175" cy="400050"/>
            <a:chOff x="291" y="3780"/>
            <a:chExt cx="2642" cy="252"/>
          </a:xfrm>
        </p:grpSpPr>
        <p:sp>
          <p:nvSpPr>
            <p:cNvPr id="73780" name="Line 103"/>
            <p:cNvSpPr>
              <a:spLocks noChangeShapeType="1"/>
            </p:cNvSpPr>
            <p:nvPr/>
          </p:nvSpPr>
          <p:spPr bwMode="auto">
            <a:xfrm>
              <a:off x="291" y="3910"/>
              <a:ext cx="2110" cy="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3781" name="Text Box 104"/>
            <p:cNvSpPr txBox="1">
              <a:spLocks noChangeArrowheads="1"/>
            </p:cNvSpPr>
            <p:nvPr/>
          </p:nvSpPr>
          <p:spPr bwMode="auto">
            <a:xfrm>
              <a:off x="2454" y="3780"/>
              <a:ext cx="479" cy="252"/>
            </a:xfrm>
            <a:prstGeom prst="rect">
              <a:avLst/>
            </a:prstGeom>
            <a:noFill/>
            <a:ln w="9525">
              <a:noFill/>
              <a:miter lim="800000"/>
              <a:headEnd/>
              <a:tailEnd/>
            </a:ln>
          </p:spPr>
          <p:txBody>
            <a:bodyPr wrap="none">
              <a:prstTxWarp prst="textNoShape">
                <a:avLst/>
              </a:prstTxWarp>
              <a:spAutoFit/>
            </a:bodyPr>
            <a:lstStyle/>
            <a:p>
              <a:r>
                <a:rPr lang="en-US" sz="2000" b="1">
                  <a:solidFill>
                    <a:srgbClr val="B10202"/>
                  </a:solidFill>
                  <a:latin typeface="Helvetica Neue" panose="02000503000000020004" pitchFamily="2" charset="0"/>
                  <a:ea typeface="Helvetica Neue" panose="02000503000000020004" pitchFamily="2" charset="0"/>
                  <a:cs typeface="Helvetica Neue" panose="02000503000000020004" pitchFamily="2" charset="0"/>
                </a:rPr>
                <a:t>7L/R</a:t>
              </a: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22" name="Group 105"/>
          <p:cNvGrpSpPr>
            <a:grpSpLocks/>
          </p:cNvGrpSpPr>
          <p:nvPr/>
        </p:nvGrpSpPr>
        <p:grpSpPr bwMode="auto">
          <a:xfrm>
            <a:off x="3530600" y="5729288"/>
            <a:ext cx="723900" cy="541337"/>
            <a:chOff x="2094" y="3699"/>
            <a:chExt cx="456" cy="341"/>
          </a:xfrm>
        </p:grpSpPr>
        <p:sp>
          <p:nvSpPr>
            <p:cNvPr id="73775" name="Rectangle 106"/>
            <p:cNvSpPr>
              <a:spLocks noChangeArrowheads="1"/>
            </p:cNvSpPr>
            <p:nvPr/>
          </p:nvSpPr>
          <p:spPr bwMode="auto">
            <a:xfrm>
              <a:off x="2244" y="3699"/>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1</a:t>
              </a:r>
              <a:endPar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endParaRPr>
            </a:p>
          </p:txBody>
        </p:sp>
        <p:sp>
          <p:nvSpPr>
            <p:cNvPr id="73776" name="Rectangle 107"/>
            <p:cNvSpPr>
              <a:spLocks noChangeArrowheads="1"/>
            </p:cNvSpPr>
            <p:nvPr/>
          </p:nvSpPr>
          <p:spPr bwMode="auto">
            <a:xfrm>
              <a:off x="2192" y="3727"/>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2</a:t>
              </a:r>
              <a:endPar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endParaRPr>
            </a:p>
          </p:txBody>
        </p:sp>
        <p:sp>
          <p:nvSpPr>
            <p:cNvPr id="73777" name="Rectangle 108"/>
            <p:cNvSpPr>
              <a:spLocks noChangeArrowheads="1"/>
            </p:cNvSpPr>
            <p:nvPr/>
          </p:nvSpPr>
          <p:spPr bwMode="auto">
            <a:xfrm>
              <a:off x="2167" y="3771"/>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3</a:t>
              </a:r>
              <a:endPar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endParaRPr>
            </a:p>
          </p:txBody>
        </p:sp>
        <p:sp>
          <p:nvSpPr>
            <p:cNvPr id="73778" name="Rectangle 109"/>
            <p:cNvSpPr>
              <a:spLocks noChangeArrowheads="1"/>
            </p:cNvSpPr>
            <p:nvPr/>
          </p:nvSpPr>
          <p:spPr bwMode="auto">
            <a:xfrm>
              <a:off x="2134" y="3816"/>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4</a:t>
              </a:r>
            </a:p>
          </p:txBody>
        </p:sp>
        <p:sp>
          <p:nvSpPr>
            <p:cNvPr id="73779" name="Rectangle 110"/>
            <p:cNvSpPr>
              <a:spLocks noChangeArrowheads="1"/>
            </p:cNvSpPr>
            <p:nvPr/>
          </p:nvSpPr>
          <p:spPr bwMode="auto">
            <a:xfrm>
              <a:off x="2094" y="3855"/>
              <a:ext cx="306" cy="18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latin typeface="Arial Rounded MT Bold" panose="020F0704030504030204" pitchFamily="34" charset="77"/>
                  <a:ea typeface="Helvetica Neue" panose="02000503000000020004" pitchFamily="2" charset="0"/>
                  <a:cs typeface="Helvetica Neue" panose="02000503000000020004" pitchFamily="2" charset="0"/>
                </a:rPr>
                <a:t>5</a:t>
              </a:r>
            </a:p>
          </p:txBody>
        </p:sp>
      </p:grpSp>
      <p:sp>
        <p:nvSpPr>
          <p:cNvPr id="149615" name="Text Box 111"/>
          <p:cNvSpPr txBox="1">
            <a:spLocks noChangeArrowheads="1"/>
          </p:cNvSpPr>
          <p:nvPr/>
        </p:nvSpPr>
        <p:spPr bwMode="auto">
          <a:xfrm>
            <a:off x="5278056" y="5588000"/>
            <a:ext cx="3865944" cy="707886"/>
          </a:xfrm>
          <a:prstGeom prst="rect">
            <a:avLst/>
          </a:prstGeom>
          <a:noFill/>
          <a:ln w="9525">
            <a:noFill/>
            <a:miter lim="800000"/>
            <a:headEnd/>
            <a:tailEnd/>
          </a:ln>
        </p:spPr>
        <p:txBody>
          <a:bodyPr wrap="square">
            <a:prstTxWarp prst="textNoShape">
              <a:avLst/>
            </a:prstTxWarp>
            <a:spAutoFit/>
          </a:bodyPr>
          <a:lstStyle/>
          <a:p>
            <a:r>
              <a:rPr lang="en-US" sz="2000" dirty="0">
                <a:solidFill>
                  <a:srgbClr val="0000FF"/>
                </a:solidFill>
                <a:latin typeface="Helvetica Neue" panose="02000503000000020004" pitchFamily="2" charset="0"/>
                <a:ea typeface="Helvetica Neue" panose="02000503000000020004" pitchFamily="2" charset="0"/>
                <a:cs typeface="Helvetica Neue" panose="02000503000000020004" pitchFamily="2" charset="0"/>
              </a:rPr>
              <a:t>What if one takes into account the propagation delay?</a:t>
            </a:r>
          </a:p>
        </p:txBody>
      </p:sp>
      <p:sp>
        <p:nvSpPr>
          <p:cNvPr id="2" name="TextBox 1">
            <a:extLst>
              <a:ext uri="{FF2B5EF4-FFF2-40B4-BE49-F238E27FC236}">
                <a16:creationId xmlns:a16="http://schemas.microsoft.com/office/drawing/2014/main" id="{2D96CDD4-7908-5E2A-FF45-B4262220AC8D}"/>
              </a:ext>
            </a:extLst>
          </p:cNvPr>
          <p:cNvSpPr txBox="1"/>
          <p:nvPr/>
        </p:nvSpPr>
        <p:spPr>
          <a:xfrm>
            <a:off x="1426780" y="1032642"/>
            <a:ext cx="904415" cy="338554"/>
          </a:xfrm>
          <a:prstGeom prst="rect">
            <a:avLst/>
          </a:prstGeom>
          <a:noFill/>
        </p:spPr>
        <p:txBody>
          <a:bodyPr wrap="none" rtlCol="0">
            <a:spAutoFit/>
          </a:bodyPr>
          <a:lstStyle/>
          <a:p>
            <a:r>
              <a:rPr lang="en-US" sz="1600" dirty="0">
                <a:solidFill>
                  <a:srgbClr val="0000FF"/>
                </a:solidFill>
              </a:rPr>
              <a:t>router-1</a:t>
            </a:r>
          </a:p>
        </p:txBody>
      </p:sp>
      <p:sp>
        <p:nvSpPr>
          <p:cNvPr id="3" name="TextBox 2">
            <a:extLst>
              <a:ext uri="{FF2B5EF4-FFF2-40B4-BE49-F238E27FC236}">
                <a16:creationId xmlns:a16="http://schemas.microsoft.com/office/drawing/2014/main" id="{C3987322-5A00-CDB1-BBAE-C75BF18B8D14}"/>
              </a:ext>
            </a:extLst>
          </p:cNvPr>
          <p:cNvSpPr txBox="1"/>
          <p:nvPr/>
        </p:nvSpPr>
        <p:spPr>
          <a:xfrm>
            <a:off x="2603939" y="1043152"/>
            <a:ext cx="904415" cy="338554"/>
          </a:xfrm>
          <a:prstGeom prst="rect">
            <a:avLst/>
          </a:prstGeom>
          <a:noFill/>
        </p:spPr>
        <p:txBody>
          <a:bodyPr wrap="none" rtlCol="0">
            <a:spAutoFit/>
          </a:bodyPr>
          <a:lstStyle/>
          <a:p>
            <a:r>
              <a:rPr lang="en-US" sz="1600" dirty="0">
                <a:solidFill>
                  <a:srgbClr val="0000FF"/>
                </a:solidFill>
              </a:rPr>
              <a:t>router-2</a:t>
            </a:r>
          </a:p>
        </p:txBody>
      </p:sp>
    </p:spTree>
    <p:extLst>
      <p:ext uri="{BB962C8B-B14F-4D97-AF65-F5344CB8AC3E}">
        <p14:creationId xmlns:p14="http://schemas.microsoft.com/office/powerpoint/2010/main" val="38554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954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4955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4955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49557"/>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1000"/>
                                  </p:stCondLst>
                                  <p:childTnLst>
                                    <p:set>
                                      <p:cBhvr>
                                        <p:cTn id="44" dur="1" fill="hold">
                                          <p:stCondLst>
                                            <p:cond delay="499"/>
                                          </p:stCondLst>
                                        </p:cTn>
                                        <p:tgtEl>
                                          <p:spTgt spid="149559"/>
                                        </p:tgtEl>
                                        <p:attrNameLst>
                                          <p:attrName>style.visibility</p:attrName>
                                        </p:attrNameLst>
                                      </p:cBhvr>
                                      <p:to>
                                        <p:strVal val="visible"/>
                                      </p:to>
                                    </p:set>
                                  </p:childTnLst>
                                </p:cTn>
                              </p:par>
                            </p:childTnLst>
                          </p:cTn>
                        </p:par>
                        <p:par>
                          <p:cTn id="45" fill="hold">
                            <p:stCondLst>
                              <p:cond delay="2000"/>
                            </p:stCondLst>
                            <p:childTnLst>
                              <p:par>
                                <p:cTn id="46" presetID="1" presetClass="entr" presetSubtype="0" fill="hold" grpId="0" nodeType="afterEffect">
                                  <p:stCondLst>
                                    <p:cond delay="1000"/>
                                  </p:stCondLst>
                                  <p:childTnLst>
                                    <p:set>
                                      <p:cBhvr>
                                        <p:cTn id="47" dur="1" fill="hold">
                                          <p:stCondLst>
                                            <p:cond delay="499"/>
                                          </p:stCondLst>
                                        </p:cTn>
                                        <p:tgtEl>
                                          <p:spTgt spid="149560"/>
                                        </p:tgtEl>
                                        <p:attrNameLst>
                                          <p:attrName>style.visibility</p:attrName>
                                        </p:attrNameLst>
                                      </p:cBhvr>
                                      <p:to>
                                        <p:strVal val="visible"/>
                                      </p:to>
                                    </p:set>
                                  </p:childTnLst>
                                </p:cTn>
                              </p:par>
                            </p:childTnLst>
                          </p:cTn>
                        </p:par>
                        <p:par>
                          <p:cTn id="48" fill="hold">
                            <p:stCondLst>
                              <p:cond delay="3500"/>
                            </p:stCondLst>
                            <p:childTnLst>
                              <p:par>
                                <p:cTn id="49" presetID="1" presetClass="entr" presetSubtype="0" fill="hold" nodeType="afterEffect">
                                  <p:stCondLst>
                                    <p:cond delay="1000"/>
                                  </p:stCondLst>
                                  <p:childTnLst>
                                    <p:set>
                                      <p:cBhvr>
                                        <p:cTn id="50" dur="1" fill="hold">
                                          <p:stCondLst>
                                            <p:cond delay="499"/>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4958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14958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14959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499"/>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499"/>
                                          </p:stCondLst>
                                        </p:cTn>
                                        <p:tgtEl>
                                          <p:spTgt spid="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14959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14959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499"/>
                                          </p:stCondLst>
                                        </p:cTn>
                                        <p:tgtEl>
                                          <p:spTgt spid="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499"/>
                                          </p:stCondLst>
                                        </p:cTn>
                                        <p:tgtEl>
                                          <p:spTgt spid="2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14960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499"/>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499"/>
                                          </p:stCondLst>
                                        </p:cTn>
                                        <p:tgtEl>
                                          <p:spTgt spid="2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499"/>
                                          </p:stCondLst>
                                        </p:cTn>
                                        <p:tgtEl>
                                          <p:spTgt spid="1496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46" grpId="0" animBg="1" autoUpdateAnimBg="0"/>
      <p:bldP spid="149553" grpId="0" animBg="1" autoUpdateAnimBg="0"/>
      <p:bldP spid="149557" grpId="0" animBg="1" autoUpdateAnimBg="0"/>
      <p:bldP spid="149558" grpId="0" animBg="1" autoUpdateAnimBg="0"/>
      <p:bldP spid="149559" grpId="0" animBg="1" autoUpdateAnimBg="0"/>
      <p:bldP spid="149560" grpId="0" animBg="1" autoUpdateAnimBg="0"/>
      <p:bldP spid="149585" grpId="0" animBg="1" autoUpdateAnimBg="0"/>
      <p:bldP spid="149586" grpId="0" animBg="1" autoUpdateAnimBg="0"/>
      <p:bldP spid="149590" grpId="0" animBg="1" autoUpdateAnimBg="0"/>
      <p:bldP spid="149595" grpId="0" animBg="1" autoUpdateAnimBg="0"/>
      <p:bldP spid="149596" grpId="0" animBg="1" autoUpdateAnimBg="0"/>
      <p:bldP spid="149600" grpId="0" animBg="1" autoUpdateAnimBg="0"/>
      <p:bldP spid="14961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a:stCxn id="12" idx="3"/>
          </p:cNvCxnSpPr>
          <p:nvPr/>
        </p:nvCxnSpPr>
        <p:spPr bwMode="auto">
          <a:xfrm flipV="1">
            <a:off x="3993571" y="1432582"/>
            <a:ext cx="1303483" cy="11471"/>
          </a:xfrm>
          <a:prstGeom prst="line">
            <a:avLst/>
          </a:prstGeom>
          <a:noFill/>
          <a:ln w="76200"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a:t>Lets try an example</a:t>
            </a:r>
          </a:p>
        </p:txBody>
      </p:sp>
      <p:sp>
        <p:nvSpPr>
          <p:cNvPr id="44" name="Content Placeholder 43"/>
          <p:cNvSpPr>
            <a:spLocks noGrp="1"/>
          </p:cNvSpPr>
          <p:nvPr>
            <p:ph idx="1"/>
          </p:nvPr>
        </p:nvSpPr>
        <p:spPr>
          <a:xfrm>
            <a:off x="163037" y="2036590"/>
            <a:ext cx="8915534" cy="3469170"/>
          </a:xfrm>
        </p:spPr>
        <p:txBody>
          <a:bodyPr>
            <a:normAutofit/>
          </a:bodyPr>
          <a:lstStyle/>
          <a:p>
            <a:r>
              <a:rPr lang="en-US" dirty="0"/>
              <a:t>L = 4000 bits, R = 2 Mbps, A sends 4 packets</a:t>
            </a:r>
          </a:p>
          <a:p>
            <a:pPr lvl="1"/>
            <a:r>
              <a:rPr lang="en-US" dirty="0"/>
              <a:t>L/R = 2msec, L/2R = 1ms</a:t>
            </a:r>
          </a:p>
          <a:p>
            <a:r>
              <a:rPr lang="en-US" dirty="0"/>
              <a:t>Propagation delay: 2msec for each link</a:t>
            </a:r>
          </a:p>
          <a:p>
            <a:r>
              <a:rPr lang="en-US" dirty="0"/>
              <a:t>When will first packet get to S2?</a:t>
            </a:r>
          </a:p>
          <a:p>
            <a:pPr lvl="1"/>
            <a:r>
              <a:rPr lang="en-US" dirty="0"/>
              <a:t>A⇨S1: L/R + </a:t>
            </a:r>
            <a:r>
              <a:rPr lang="en-US" dirty="0" err="1"/>
              <a:t>D</a:t>
            </a:r>
            <a:r>
              <a:rPr lang="en-US" baseline="-25000" dirty="0" err="1"/>
              <a:t>propagation</a:t>
            </a:r>
            <a:r>
              <a:rPr lang="en-US" dirty="0"/>
              <a:t> = 2ms+2ms</a:t>
            </a:r>
          </a:p>
          <a:p>
            <a:pPr lvl="1"/>
            <a:r>
              <a:rPr lang="en-US" dirty="0"/>
              <a:t>S1⇨S2: L/2R + </a:t>
            </a:r>
            <a:r>
              <a:rPr lang="en-US" dirty="0" err="1"/>
              <a:t>D</a:t>
            </a:r>
            <a:r>
              <a:rPr lang="en-US" baseline="-25000" dirty="0" err="1"/>
              <a:t>propagation</a:t>
            </a:r>
            <a:r>
              <a:rPr lang="en-US" dirty="0"/>
              <a:t> = </a:t>
            </a:r>
          </a:p>
        </p:txBody>
      </p:sp>
      <p:sp>
        <p:nvSpPr>
          <p:cNvPr id="4" name="Slide Number Placeholder 3"/>
          <p:cNvSpPr>
            <a:spLocks noGrp="1"/>
          </p:cNvSpPr>
          <p:nvPr>
            <p:ph type="sldNum" sz="quarter" idx="12"/>
          </p:nvPr>
        </p:nvSpPr>
        <p:spPr/>
        <p:txBody>
          <a:bodyPr/>
          <a:lstStyle/>
          <a:p>
            <a:pPr>
              <a:defRPr/>
            </a:pPr>
            <a:fld id="{B846B7D9-7BDB-7541-8325-00A37CD224A3}" type="slidenum">
              <a:rPr lang="en-US" smtClean="0"/>
              <a:pPr>
                <a:defRPr/>
              </a:pPr>
              <a:t>33</a:t>
            </a:fld>
            <a:endParaRPr lang="en-US"/>
          </a:p>
        </p:txBody>
      </p:sp>
      <p:sp>
        <p:nvSpPr>
          <p:cNvPr id="5" name="Line 5"/>
          <p:cNvSpPr>
            <a:spLocks noChangeShapeType="1"/>
          </p:cNvSpPr>
          <p:nvPr/>
        </p:nvSpPr>
        <p:spPr bwMode="auto">
          <a:xfrm>
            <a:off x="2478154" y="1450404"/>
            <a:ext cx="4114307" cy="0"/>
          </a:xfrm>
          <a:prstGeom prst="line">
            <a:avLst/>
          </a:prstGeom>
          <a:noFill/>
          <a:ln w="28575" cmpd="sng">
            <a:solidFill>
              <a:schemeClr val="tx1"/>
            </a:solidFill>
            <a:round/>
            <a:headEnd/>
            <a:tailEnd/>
          </a:ln>
        </p:spPr>
        <p:txBody>
          <a:bodyPr wrap="none" anchor="ctr">
            <a:prstTxWarp prst="textNoShape">
              <a:avLst/>
            </a:prstTxWarp>
          </a:bodyPr>
          <a:lstStyle/>
          <a:p>
            <a:endParaRPr lang="en-US"/>
          </a:p>
        </p:txBody>
      </p:sp>
      <p:graphicFrame>
        <p:nvGraphicFramePr>
          <p:cNvPr id="6" name="Object 2"/>
          <p:cNvGraphicFramePr>
            <a:graphicFrameLocks noChangeAspect="1"/>
          </p:cNvGraphicFramePr>
          <p:nvPr/>
        </p:nvGraphicFramePr>
        <p:xfrm>
          <a:off x="1700856" y="1287476"/>
          <a:ext cx="823627" cy="533400"/>
        </p:xfrm>
        <a:graphic>
          <a:graphicData uri="http://schemas.openxmlformats.org/presentationml/2006/ole">
            <mc:AlternateContent xmlns:mc="http://schemas.openxmlformats.org/markup-compatibility/2006">
              <mc:Choice xmlns:v="urn:schemas-microsoft-com:vml" Requires="v">
                <p:oleObj name="Clip" r:id="rId2" imgW="7315200" imgH="6070600" progId="">
                  <p:embed/>
                </p:oleObj>
              </mc:Choice>
              <mc:Fallback>
                <p:oleObj name="Clip" r:id="rId2" imgW="7315200" imgH="6070600" progId="">
                  <p:embed/>
                  <p:pic>
                    <p:nvPicPr>
                      <p:cNvPr id="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856" y="1287476"/>
                        <a:ext cx="823627"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6554444" y="1194604"/>
          <a:ext cx="646112" cy="533400"/>
        </p:xfrm>
        <a:graphic>
          <a:graphicData uri="http://schemas.openxmlformats.org/presentationml/2006/ole">
            <mc:AlternateContent xmlns:mc="http://schemas.openxmlformats.org/markup-compatibility/2006">
              <mc:Choice xmlns:v="urn:schemas-microsoft-com:vml" Requires="v">
                <p:oleObj name="Clip" r:id="rId4" imgW="7315200" imgH="6070600" progId="">
                  <p:embed/>
                </p:oleObj>
              </mc:Choice>
              <mc:Fallback>
                <p:oleObj name="Clip" r:id="rId4" imgW="7315200" imgH="6070600" progId="">
                  <p:embed/>
                  <p:pic>
                    <p:nvPicPr>
                      <p:cNvPr id="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444" y="1194604"/>
                        <a:ext cx="646112"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8" name="Group 8"/>
          <p:cNvGrpSpPr>
            <a:grpSpLocks/>
          </p:cNvGrpSpPr>
          <p:nvPr/>
        </p:nvGrpSpPr>
        <p:grpSpPr bwMode="auto">
          <a:xfrm>
            <a:off x="3430008" y="1282128"/>
            <a:ext cx="568325" cy="284162"/>
            <a:chOff x="3824" y="1838"/>
            <a:chExt cx="358" cy="179"/>
          </a:xfrm>
        </p:grpSpPr>
        <p:sp>
          <p:nvSpPr>
            <p:cNvPr id="9" name="Oval 9"/>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p:spPr>
          <p:txBody>
            <a:bodyPr wrap="none" anchor="ctr">
              <a:prstTxWarp prst="textNoShape">
                <a:avLst/>
              </a:prstTxWarp>
            </a:bodyPr>
            <a:lstStyle/>
            <a:p>
              <a:endParaRPr lang="en-US"/>
            </a:p>
          </p:txBody>
        </p:sp>
        <p:sp>
          <p:nvSpPr>
            <p:cNvPr id="10" name="Line 10"/>
            <p:cNvSpPr>
              <a:spLocks noChangeShapeType="1"/>
            </p:cNvSpPr>
            <p:nvPr/>
          </p:nvSpPr>
          <p:spPr bwMode="auto">
            <a:xfrm>
              <a:off x="3827"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 name="Line 11"/>
            <p:cNvSpPr>
              <a:spLocks noChangeShapeType="1"/>
            </p:cNvSpPr>
            <p:nvPr/>
          </p:nvSpPr>
          <p:spPr bwMode="auto">
            <a:xfrm>
              <a:off x="4182"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2" name="Rectangle 12"/>
            <p:cNvSpPr>
              <a:spLocks noChangeArrowheads="1"/>
            </p:cNvSpPr>
            <p:nvPr/>
          </p:nvSpPr>
          <p:spPr bwMode="auto">
            <a:xfrm>
              <a:off x="3827" y="1910"/>
              <a:ext cx="352" cy="60"/>
            </a:xfrm>
            <a:prstGeom prst="rect">
              <a:avLst/>
            </a:prstGeom>
            <a:solidFill>
              <a:srgbClr val="FFFF00"/>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13" name="Oval 13"/>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p:spPr>
          <p:txBody>
            <a:bodyPr wrap="none" anchor="ctr">
              <a:prstTxWarp prst="textNoShape">
                <a:avLst/>
              </a:prstTxWarp>
            </a:bodyPr>
            <a:lstStyle/>
            <a:p>
              <a:pPr algn="ctr"/>
              <a:endParaRPr lang="en-US">
                <a:solidFill>
                  <a:srgbClr val="FFFF00"/>
                </a:solidFill>
                <a:latin typeface="Times New Roman" charset="0"/>
              </a:endParaRPr>
            </a:p>
          </p:txBody>
        </p:sp>
        <p:grpSp>
          <p:nvGrpSpPr>
            <p:cNvPr id="14" name="Group 14"/>
            <p:cNvGrpSpPr>
              <a:grpSpLocks/>
            </p:cNvGrpSpPr>
            <p:nvPr/>
          </p:nvGrpSpPr>
          <p:grpSpPr bwMode="auto">
            <a:xfrm>
              <a:off x="3910" y="1864"/>
              <a:ext cx="176" cy="67"/>
              <a:chOff x="2848" y="848"/>
              <a:chExt cx="140" cy="98"/>
            </a:xfrm>
          </p:grpSpPr>
          <p:sp>
            <p:nvSpPr>
              <p:cNvPr id="19" name="Line 1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0" name="Line 1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 name="Line 1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15" name="Group 18"/>
            <p:cNvGrpSpPr>
              <a:grpSpLocks/>
            </p:cNvGrpSpPr>
            <p:nvPr/>
          </p:nvGrpSpPr>
          <p:grpSpPr bwMode="auto">
            <a:xfrm flipV="1">
              <a:off x="3910" y="1863"/>
              <a:ext cx="176" cy="67"/>
              <a:chOff x="2848" y="848"/>
              <a:chExt cx="140" cy="98"/>
            </a:xfrm>
          </p:grpSpPr>
          <p:sp>
            <p:nvSpPr>
              <p:cNvPr id="16" name="Line 1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7" name="Line 2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8" name="Line 2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22" name="Group 22"/>
          <p:cNvGrpSpPr>
            <a:grpSpLocks/>
          </p:cNvGrpSpPr>
          <p:nvPr/>
        </p:nvGrpSpPr>
        <p:grpSpPr bwMode="auto">
          <a:xfrm>
            <a:off x="5292759" y="1287839"/>
            <a:ext cx="568325" cy="284163"/>
            <a:chOff x="3824" y="1838"/>
            <a:chExt cx="358" cy="179"/>
          </a:xfrm>
        </p:grpSpPr>
        <p:sp>
          <p:nvSpPr>
            <p:cNvPr id="23" name="Oval 23"/>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p:spPr>
          <p:txBody>
            <a:bodyPr wrap="none" anchor="ctr">
              <a:prstTxWarp prst="textNoShape">
                <a:avLst/>
              </a:prstTxWarp>
            </a:bodyPr>
            <a:lstStyle/>
            <a:p>
              <a:endParaRPr lang="en-US"/>
            </a:p>
          </p:txBody>
        </p:sp>
        <p:sp>
          <p:nvSpPr>
            <p:cNvPr id="24" name="Line 24"/>
            <p:cNvSpPr>
              <a:spLocks noChangeShapeType="1"/>
            </p:cNvSpPr>
            <p:nvPr/>
          </p:nvSpPr>
          <p:spPr bwMode="auto">
            <a:xfrm>
              <a:off x="3827"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5" name="Line 25"/>
            <p:cNvSpPr>
              <a:spLocks noChangeShapeType="1"/>
            </p:cNvSpPr>
            <p:nvPr/>
          </p:nvSpPr>
          <p:spPr bwMode="auto">
            <a:xfrm>
              <a:off x="4182"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 name="Rectangle 26"/>
            <p:cNvSpPr>
              <a:spLocks noChangeArrowheads="1"/>
            </p:cNvSpPr>
            <p:nvPr/>
          </p:nvSpPr>
          <p:spPr bwMode="auto">
            <a:xfrm>
              <a:off x="3827" y="1910"/>
              <a:ext cx="352" cy="60"/>
            </a:xfrm>
            <a:prstGeom prst="rect">
              <a:avLst/>
            </a:prstGeom>
            <a:solidFill>
              <a:srgbClr val="FFFF00"/>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27" name="Oval 27"/>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p:spPr>
          <p:txBody>
            <a:bodyPr wrap="none" anchor="ctr">
              <a:prstTxWarp prst="textNoShape">
                <a:avLst/>
              </a:prstTxWarp>
            </a:bodyPr>
            <a:lstStyle/>
            <a:p>
              <a:pPr algn="ctr"/>
              <a:endParaRPr lang="en-US">
                <a:solidFill>
                  <a:srgbClr val="FFFF00"/>
                </a:solidFill>
                <a:latin typeface="Times New Roman" charset="0"/>
              </a:endParaRPr>
            </a:p>
          </p:txBody>
        </p:sp>
        <p:grpSp>
          <p:nvGrpSpPr>
            <p:cNvPr id="28" name="Group 28"/>
            <p:cNvGrpSpPr>
              <a:grpSpLocks/>
            </p:cNvGrpSpPr>
            <p:nvPr/>
          </p:nvGrpSpPr>
          <p:grpSpPr bwMode="auto">
            <a:xfrm>
              <a:off x="3910" y="1864"/>
              <a:ext cx="176" cy="67"/>
              <a:chOff x="2848" y="848"/>
              <a:chExt cx="140" cy="98"/>
            </a:xfrm>
          </p:grpSpPr>
          <p:sp>
            <p:nvSpPr>
              <p:cNvPr id="33" name="Line 2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 name="Line 3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5" name="Line 3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29" name="Group 32"/>
            <p:cNvGrpSpPr>
              <a:grpSpLocks/>
            </p:cNvGrpSpPr>
            <p:nvPr/>
          </p:nvGrpSpPr>
          <p:grpSpPr bwMode="auto">
            <a:xfrm flipV="1">
              <a:off x="3910" y="1863"/>
              <a:ext cx="176" cy="67"/>
              <a:chOff x="2848" y="848"/>
              <a:chExt cx="140" cy="98"/>
            </a:xfrm>
          </p:grpSpPr>
          <p:sp>
            <p:nvSpPr>
              <p:cNvPr id="30" name="Line 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1" name="Line 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 name="Line 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sp>
        <p:nvSpPr>
          <p:cNvPr id="36" name="Text Box 36"/>
          <p:cNvSpPr txBox="1">
            <a:spLocks noChangeArrowheads="1"/>
          </p:cNvSpPr>
          <p:nvPr/>
        </p:nvSpPr>
        <p:spPr bwMode="auto">
          <a:xfrm>
            <a:off x="2872796" y="1425003"/>
            <a:ext cx="344487" cy="396875"/>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rPr>
              <a:t>R</a:t>
            </a:r>
            <a:endParaRPr lang="en-US">
              <a:latin typeface="Times New Roman" charset="0"/>
            </a:endParaRPr>
          </a:p>
        </p:txBody>
      </p:sp>
      <p:sp>
        <p:nvSpPr>
          <p:cNvPr id="37" name="Text Box 37"/>
          <p:cNvSpPr txBox="1">
            <a:spLocks noChangeArrowheads="1"/>
          </p:cNvSpPr>
          <p:nvPr/>
        </p:nvSpPr>
        <p:spPr bwMode="auto">
          <a:xfrm>
            <a:off x="4381718" y="1431024"/>
            <a:ext cx="502386" cy="400110"/>
          </a:xfrm>
          <a:prstGeom prst="rect">
            <a:avLst/>
          </a:prstGeom>
          <a:noFill/>
          <a:ln w="9525">
            <a:noFill/>
            <a:miter lim="800000"/>
            <a:headEnd/>
            <a:tailEnd/>
          </a:ln>
        </p:spPr>
        <p:txBody>
          <a:bodyPr wrap="none">
            <a:prstTxWarp prst="textNoShape">
              <a:avLst/>
            </a:prstTxWarp>
            <a:spAutoFit/>
          </a:bodyPr>
          <a:lstStyle/>
          <a:p>
            <a:r>
              <a:rPr lang="en-US" sz="2000" err="1">
                <a:latin typeface="Comic Sans MS" charset="0"/>
              </a:rPr>
              <a:t>2R</a:t>
            </a:r>
            <a:endParaRPr lang="en-US">
              <a:latin typeface="Times New Roman" charset="0"/>
            </a:endParaRPr>
          </a:p>
        </p:txBody>
      </p:sp>
      <p:sp>
        <p:nvSpPr>
          <p:cNvPr id="38" name="Text Box 38"/>
          <p:cNvSpPr txBox="1">
            <a:spLocks noChangeArrowheads="1"/>
          </p:cNvSpPr>
          <p:nvPr/>
        </p:nvSpPr>
        <p:spPr bwMode="auto">
          <a:xfrm>
            <a:off x="6006479" y="1371687"/>
            <a:ext cx="344487" cy="396875"/>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rPr>
              <a:t>R</a:t>
            </a:r>
            <a:endParaRPr lang="en-US">
              <a:latin typeface="Times New Roman" charset="0"/>
            </a:endParaRPr>
          </a:p>
        </p:txBody>
      </p:sp>
      <p:sp>
        <p:nvSpPr>
          <p:cNvPr id="39" name="Rectangle 39"/>
          <p:cNvSpPr>
            <a:spLocks noChangeArrowheads="1"/>
          </p:cNvSpPr>
          <p:nvPr/>
        </p:nvSpPr>
        <p:spPr bwMode="auto">
          <a:xfrm>
            <a:off x="2104777" y="682994"/>
            <a:ext cx="485775" cy="2936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latin typeface="Arial Rounded MT Bold" panose="020F0704030504030204" pitchFamily="34" charset="77"/>
              </a:rPr>
              <a:t>L</a:t>
            </a:r>
            <a:endParaRPr lang="en-US">
              <a:latin typeface="Arial Rounded MT Bold" panose="020F0704030504030204" pitchFamily="34" charset="77"/>
            </a:endParaRPr>
          </a:p>
        </p:txBody>
      </p:sp>
      <p:sp>
        <p:nvSpPr>
          <p:cNvPr id="45" name="TextBox 44"/>
          <p:cNvSpPr txBox="1"/>
          <p:nvPr/>
        </p:nvSpPr>
        <p:spPr>
          <a:xfrm>
            <a:off x="1262310" y="1223502"/>
            <a:ext cx="402674" cy="461665"/>
          </a:xfrm>
          <a:prstGeom prst="rect">
            <a:avLst/>
          </a:prstGeom>
          <a:noFill/>
        </p:spPr>
        <p:txBody>
          <a:bodyPr wrap="none" rtlCol="0">
            <a:spAutoFit/>
          </a:bodyPr>
          <a:lstStyle/>
          <a:p>
            <a:r>
              <a:rPr lang="en-US" b="1"/>
              <a:t>A</a:t>
            </a:r>
          </a:p>
        </p:txBody>
      </p:sp>
      <p:sp>
        <p:nvSpPr>
          <p:cNvPr id="46" name="TextBox 45"/>
          <p:cNvSpPr txBox="1"/>
          <p:nvPr/>
        </p:nvSpPr>
        <p:spPr>
          <a:xfrm>
            <a:off x="7292581" y="1050668"/>
            <a:ext cx="406932" cy="461665"/>
          </a:xfrm>
          <a:prstGeom prst="rect">
            <a:avLst/>
          </a:prstGeom>
          <a:noFill/>
        </p:spPr>
        <p:txBody>
          <a:bodyPr wrap="none" rtlCol="0">
            <a:spAutoFit/>
          </a:bodyPr>
          <a:lstStyle/>
          <a:p>
            <a:r>
              <a:rPr lang="en-US" b="1"/>
              <a:t>B</a:t>
            </a:r>
          </a:p>
        </p:txBody>
      </p:sp>
      <p:sp>
        <p:nvSpPr>
          <p:cNvPr id="47" name="TextBox 46"/>
          <p:cNvSpPr txBox="1"/>
          <p:nvPr/>
        </p:nvSpPr>
        <p:spPr>
          <a:xfrm>
            <a:off x="3528884" y="888050"/>
            <a:ext cx="561121" cy="461665"/>
          </a:xfrm>
          <a:prstGeom prst="rect">
            <a:avLst/>
          </a:prstGeom>
          <a:noFill/>
        </p:spPr>
        <p:txBody>
          <a:bodyPr wrap="none" rtlCol="0">
            <a:spAutoFit/>
          </a:bodyPr>
          <a:lstStyle/>
          <a:p>
            <a:r>
              <a:rPr lang="en-US" b="1" err="1"/>
              <a:t>S1</a:t>
            </a:r>
            <a:endParaRPr lang="en-US" b="1"/>
          </a:p>
        </p:txBody>
      </p:sp>
      <p:sp>
        <p:nvSpPr>
          <p:cNvPr id="48" name="TextBox 47"/>
          <p:cNvSpPr txBox="1"/>
          <p:nvPr/>
        </p:nvSpPr>
        <p:spPr>
          <a:xfrm>
            <a:off x="5284340" y="854602"/>
            <a:ext cx="561121" cy="461665"/>
          </a:xfrm>
          <a:prstGeom prst="rect">
            <a:avLst/>
          </a:prstGeom>
          <a:noFill/>
        </p:spPr>
        <p:txBody>
          <a:bodyPr wrap="none" rtlCol="0">
            <a:spAutoFit/>
          </a:bodyPr>
          <a:lstStyle/>
          <a:p>
            <a:r>
              <a:rPr lang="en-US" b="1" err="1"/>
              <a:t>S2</a:t>
            </a:r>
            <a:endParaRPr lang="en-US" b="1"/>
          </a:p>
        </p:txBody>
      </p:sp>
      <p:grpSp>
        <p:nvGrpSpPr>
          <p:cNvPr id="42" name="Group 41"/>
          <p:cNvGrpSpPr/>
          <p:nvPr/>
        </p:nvGrpSpPr>
        <p:grpSpPr>
          <a:xfrm>
            <a:off x="4341343" y="5911224"/>
            <a:ext cx="3871503" cy="699439"/>
            <a:chOff x="4341343" y="5911224"/>
            <a:chExt cx="3871503" cy="699439"/>
          </a:xfrm>
        </p:grpSpPr>
        <p:sp>
          <p:nvSpPr>
            <p:cNvPr id="79" name="Rectangle 78"/>
            <p:cNvSpPr/>
            <p:nvPr/>
          </p:nvSpPr>
          <p:spPr bwMode="auto">
            <a:xfrm>
              <a:off x="4847888" y="6388536"/>
              <a:ext cx="2842133" cy="15487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grpSp>
          <p:nvGrpSpPr>
            <p:cNvPr id="49" name="Group 8"/>
            <p:cNvGrpSpPr>
              <a:grpSpLocks/>
            </p:cNvGrpSpPr>
            <p:nvPr/>
          </p:nvGrpSpPr>
          <p:grpSpPr bwMode="auto">
            <a:xfrm>
              <a:off x="4341343" y="6305302"/>
              <a:ext cx="568325" cy="284162"/>
              <a:chOff x="3824" y="1838"/>
              <a:chExt cx="358" cy="179"/>
            </a:xfrm>
          </p:grpSpPr>
          <p:sp>
            <p:nvSpPr>
              <p:cNvPr id="50" name="Oval 9"/>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p:spPr>
            <p:txBody>
              <a:bodyPr wrap="none" anchor="ctr">
                <a:prstTxWarp prst="textNoShape">
                  <a:avLst/>
                </a:prstTxWarp>
              </a:bodyPr>
              <a:lstStyle/>
              <a:p>
                <a:endParaRPr lang="en-US"/>
              </a:p>
            </p:txBody>
          </p:sp>
          <p:sp>
            <p:nvSpPr>
              <p:cNvPr id="51" name="Line 10"/>
              <p:cNvSpPr>
                <a:spLocks noChangeShapeType="1"/>
              </p:cNvSpPr>
              <p:nvPr/>
            </p:nvSpPr>
            <p:spPr bwMode="auto">
              <a:xfrm>
                <a:off x="3827"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 name="Line 11"/>
              <p:cNvSpPr>
                <a:spLocks noChangeShapeType="1"/>
              </p:cNvSpPr>
              <p:nvPr/>
            </p:nvSpPr>
            <p:spPr bwMode="auto">
              <a:xfrm>
                <a:off x="4182"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 name="Rectangle 12"/>
              <p:cNvSpPr>
                <a:spLocks noChangeArrowheads="1"/>
              </p:cNvSpPr>
              <p:nvPr/>
            </p:nvSpPr>
            <p:spPr bwMode="auto">
              <a:xfrm>
                <a:off x="3827" y="1910"/>
                <a:ext cx="352" cy="60"/>
              </a:xfrm>
              <a:prstGeom prst="rect">
                <a:avLst/>
              </a:prstGeom>
              <a:solidFill>
                <a:srgbClr val="FFFF00"/>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54" name="Oval 13"/>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p:spPr>
            <p:txBody>
              <a:bodyPr wrap="none" anchor="ctr">
                <a:prstTxWarp prst="textNoShape">
                  <a:avLst/>
                </a:prstTxWarp>
              </a:bodyPr>
              <a:lstStyle/>
              <a:p>
                <a:pPr algn="ctr"/>
                <a:endParaRPr lang="en-US">
                  <a:solidFill>
                    <a:srgbClr val="FFFF00"/>
                  </a:solidFill>
                  <a:latin typeface="Times New Roman" charset="0"/>
                </a:endParaRPr>
              </a:p>
            </p:txBody>
          </p:sp>
          <p:grpSp>
            <p:nvGrpSpPr>
              <p:cNvPr id="55" name="Group 14"/>
              <p:cNvGrpSpPr>
                <a:grpSpLocks/>
              </p:cNvGrpSpPr>
              <p:nvPr/>
            </p:nvGrpSpPr>
            <p:grpSpPr bwMode="auto">
              <a:xfrm>
                <a:off x="3910" y="1864"/>
                <a:ext cx="176" cy="67"/>
                <a:chOff x="2848" y="848"/>
                <a:chExt cx="140" cy="98"/>
              </a:xfrm>
            </p:grpSpPr>
            <p:sp>
              <p:nvSpPr>
                <p:cNvPr id="60" name="Line 1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1" name="Line 1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2" name="Line 1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6" name="Group 18"/>
              <p:cNvGrpSpPr>
                <a:grpSpLocks/>
              </p:cNvGrpSpPr>
              <p:nvPr/>
            </p:nvGrpSpPr>
            <p:grpSpPr bwMode="auto">
              <a:xfrm flipV="1">
                <a:off x="3910" y="1863"/>
                <a:ext cx="176" cy="67"/>
                <a:chOff x="2848" y="848"/>
                <a:chExt cx="140" cy="98"/>
              </a:xfrm>
            </p:grpSpPr>
            <p:sp>
              <p:nvSpPr>
                <p:cNvPr id="57" name="Line 1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 name="Line 2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9" name="Line 2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63" name="Group 22"/>
            <p:cNvGrpSpPr>
              <a:grpSpLocks/>
            </p:cNvGrpSpPr>
            <p:nvPr/>
          </p:nvGrpSpPr>
          <p:grpSpPr bwMode="auto">
            <a:xfrm>
              <a:off x="7644521" y="6326500"/>
              <a:ext cx="568325" cy="284163"/>
              <a:chOff x="3824" y="1838"/>
              <a:chExt cx="358" cy="179"/>
            </a:xfrm>
          </p:grpSpPr>
          <p:sp>
            <p:nvSpPr>
              <p:cNvPr id="64" name="Oval 23"/>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p:spPr>
            <p:txBody>
              <a:bodyPr wrap="none" anchor="ctr">
                <a:prstTxWarp prst="textNoShape">
                  <a:avLst/>
                </a:prstTxWarp>
              </a:bodyPr>
              <a:lstStyle/>
              <a:p>
                <a:endParaRPr lang="en-US"/>
              </a:p>
            </p:txBody>
          </p:sp>
          <p:sp>
            <p:nvSpPr>
              <p:cNvPr id="65" name="Line 24"/>
              <p:cNvSpPr>
                <a:spLocks noChangeShapeType="1"/>
              </p:cNvSpPr>
              <p:nvPr/>
            </p:nvSpPr>
            <p:spPr bwMode="auto">
              <a:xfrm>
                <a:off x="3827"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6" name="Line 25"/>
              <p:cNvSpPr>
                <a:spLocks noChangeShapeType="1"/>
              </p:cNvSpPr>
              <p:nvPr/>
            </p:nvSpPr>
            <p:spPr bwMode="auto">
              <a:xfrm>
                <a:off x="4182"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7" name="Rectangle 26"/>
              <p:cNvSpPr>
                <a:spLocks noChangeArrowheads="1"/>
              </p:cNvSpPr>
              <p:nvPr/>
            </p:nvSpPr>
            <p:spPr bwMode="auto">
              <a:xfrm>
                <a:off x="3827" y="1910"/>
                <a:ext cx="352" cy="60"/>
              </a:xfrm>
              <a:prstGeom prst="rect">
                <a:avLst/>
              </a:prstGeom>
              <a:solidFill>
                <a:srgbClr val="FFFF00"/>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68" name="Oval 27"/>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p:spPr>
            <p:txBody>
              <a:bodyPr wrap="none" anchor="ctr">
                <a:prstTxWarp prst="textNoShape">
                  <a:avLst/>
                </a:prstTxWarp>
              </a:bodyPr>
              <a:lstStyle/>
              <a:p>
                <a:pPr algn="ctr"/>
                <a:endParaRPr lang="en-US">
                  <a:solidFill>
                    <a:srgbClr val="FFFF00"/>
                  </a:solidFill>
                  <a:latin typeface="Times New Roman" charset="0"/>
                </a:endParaRPr>
              </a:p>
            </p:txBody>
          </p:sp>
          <p:grpSp>
            <p:nvGrpSpPr>
              <p:cNvPr id="69" name="Group 28"/>
              <p:cNvGrpSpPr>
                <a:grpSpLocks/>
              </p:cNvGrpSpPr>
              <p:nvPr/>
            </p:nvGrpSpPr>
            <p:grpSpPr bwMode="auto">
              <a:xfrm>
                <a:off x="3910" y="1864"/>
                <a:ext cx="176" cy="67"/>
                <a:chOff x="2848" y="848"/>
                <a:chExt cx="140" cy="98"/>
              </a:xfrm>
            </p:grpSpPr>
            <p:sp>
              <p:nvSpPr>
                <p:cNvPr id="74" name="Line 2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 name="Line 3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6" name="Line 3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70" name="Group 32"/>
              <p:cNvGrpSpPr>
                <a:grpSpLocks/>
              </p:cNvGrpSpPr>
              <p:nvPr/>
            </p:nvGrpSpPr>
            <p:grpSpPr bwMode="auto">
              <a:xfrm flipV="1">
                <a:off x="3910" y="1863"/>
                <a:ext cx="176" cy="67"/>
                <a:chOff x="2848" y="848"/>
                <a:chExt cx="140" cy="98"/>
              </a:xfrm>
            </p:grpSpPr>
            <p:sp>
              <p:nvSpPr>
                <p:cNvPr id="71" name="Line 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2" name="Line 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3" name="Line 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sp>
          <p:nvSpPr>
            <p:cNvPr id="77" name="TextBox 76"/>
            <p:cNvSpPr txBox="1"/>
            <p:nvPr/>
          </p:nvSpPr>
          <p:spPr>
            <a:xfrm>
              <a:off x="4440219" y="5911224"/>
              <a:ext cx="561121" cy="461665"/>
            </a:xfrm>
            <a:prstGeom prst="rect">
              <a:avLst/>
            </a:prstGeom>
            <a:noFill/>
          </p:spPr>
          <p:txBody>
            <a:bodyPr wrap="none" rtlCol="0">
              <a:spAutoFit/>
            </a:bodyPr>
            <a:lstStyle/>
            <a:p>
              <a:r>
                <a:rPr lang="en-US" b="1" err="1"/>
                <a:t>S1</a:t>
              </a:r>
              <a:endParaRPr lang="en-US" b="1"/>
            </a:p>
          </p:txBody>
        </p:sp>
      </p:grpSp>
      <p:sp>
        <p:nvSpPr>
          <p:cNvPr id="78" name="TextBox 77"/>
          <p:cNvSpPr txBox="1"/>
          <p:nvPr/>
        </p:nvSpPr>
        <p:spPr>
          <a:xfrm>
            <a:off x="7636102" y="5893263"/>
            <a:ext cx="561121" cy="461665"/>
          </a:xfrm>
          <a:prstGeom prst="rect">
            <a:avLst/>
          </a:prstGeom>
          <a:noFill/>
        </p:spPr>
        <p:txBody>
          <a:bodyPr wrap="none" rtlCol="0">
            <a:spAutoFit/>
          </a:bodyPr>
          <a:lstStyle/>
          <a:p>
            <a:r>
              <a:rPr lang="en-US" b="1" err="1"/>
              <a:t>S2</a:t>
            </a:r>
            <a:endParaRPr lang="en-US" b="1"/>
          </a:p>
        </p:txBody>
      </p:sp>
      <p:sp>
        <p:nvSpPr>
          <p:cNvPr id="80" name="Rectangle 39"/>
          <p:cNvSpPr>
            <a:spLocks noChangeArrowheads="1"/>
          </p:cNvSpPr>
          <p:nvPr/>
        </p:nvSpPr>
        <p:spPr bwMode="auto">
          <a:xfrm>
            <a:off x="2257177" y="835394"/>
            <a:ext cx="485775" cy="2936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latin typeface="Arial Rounded MT Bold" panose="020F0704030504030204" pitchFamily="34" charset="77"/>
              </a:rPr>
              <a:t>L</a:t>
            </a:r>
            <a:endParaRPr lang="en-US">
              <a:latin typeface="Arial Rounded MT Bold" panose="020F0704030504030204" pitchFamily="34" charset="77"/>
            </a:endParaRPr>
          </a:p>
        </p:txBody>
      </p:sp>
      <p:sp>
        <p:nvSpPr>
          <p:cNvPr id="81" name="Rectangle 39"/>
          <p:cNvSpPr>
            <a:spLocks noChangeArrowheads="1"/>
          </p:cNvSpPr>
          <p:nvPr/>
        </p:nvSpPr>
        <p:spPr bwMode="auto">
          <a:xfrm>
            <a:off x="2409577" y="987794"/>
            <a:ext cx="485775" cy="2936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latin typeface="Arial Rounded MT Bold" panose="020F0704030504030204" pitchFamily="34" charset="77"/>
              </a:rPr>
              <a:t>L</a:t>
            </a:r>
            <a:endParaRPr lang="en-US">
              <a:latin typeface="Arial Rounded MT Bold" panose="020F0704030504030204" pitchFamily="34" charset="77"/>
            </a:endParaRPr>
          </a:p>
        </p:txBody>
      </p:sp>
      <p:sp>
        <p:nvSpPr>
          <p:cNvPr id="82" name="Rectangle 39"/>
          <p:cNvSpPr>
            <a:spLocks noChangeArrowheads="1"/>
          </p:cNvSpPr>
          <p:nvPr/>
        </p:nvSpPr>
        <p:spPr bwMode="auto">
          <a:xfrm>
            <a:off x="2561977" y="1140194"/>
            <a:ext cx="485775" cy="2936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latin typeface="Arial Rounded MT Bold" panose="020F0704030504030204" pitchFamily="34" charset="77"/>
              </a:rPr>
              <a:t>L</a:t>
            </a:r>
            <a:endParaRPr lang="en-US">
              <a:latin typeface="Arial Rounded MT Bold" panose="020F0704030504030204" pitchFamily="34" charset="77"/>
            </a:endParaRPr>
          </a:p>
        </p:txBody>
      </p:sp>
      <p:sp>
        <p:nvSpPr>
          <p:cNvPr id="40" name="TextBox 39"/>
          <p:cNvSpPr txBox="1"/>
          <p:nvPr/>
        </p:nvSpPr>
        <p:spPr>
          <a:xfrm>
            <a:off x="5295678" y="4976095"/>
            <a:ext cx="1754006" cy="523220"/>
          </a:xfrm>
          <a:prstGeom prst="rect">
            <a:avLst/>
          </a:prstGeom>
          <a:noFill/>
        </p:spPr>
        <p:txBody>
          <a:bodyPr wrap="none" rtlCol="0">
            <a:spAutoFit/>
          </a:bodyPr>
          <a:lstStyle/>
          <a:p>
            <a:r>
              <a:rPr lang="en-US" sz="2800" dirty="0"/>
              <a:t>1ms+2ms</a:t>
            </a:r>
          </a:p>
        </p:txBody>
      </p:sp>
      <p:sp>
        <p:nvSpPr>
          <p:cNvPr id="83" name="Rectangle 39"/>
          <p:cNvSpPr>
            <a:spLocks noChangeArrowheads="1"/>
          </p:cNvSpPr>
          <p:nvPr/>
        </p:nvSpPr>
        <p:spPr bwMode="auto">
          <a:xfrm>
            <a:off x="4898250" y="6403425"/>
            <a:ext cx="1397810" cy="1245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a:latin typeface="Times New Roman" charset="0"/>
            </a:endParaRPr>
          </a:p>
        </p:txBody>
      </p:sp>
      <p:sp>
        <p:nvSpPr>
          <p:cNvPr id="85" name="Rectangle 39"/>
          <p:cNvSpPr>
            <a:spLocks noChangeArrowheads="1"/>
          </p:cNvSpPr>
          <p:nvPr/>
        </p:nvSpPr>
        <p:spPr bwMode="auto">
          <a:xfrm>
            <a:off x="6251005" y="6400951"/>
            <a:ext cx="1397810" cy="1245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a:latin typeface="Times New Roman" charset="0"/>
            </a:endParaRPr>
          </a:p>
        </p:txBody>
      </p:sp>
      <p:grpSp>
        <p:nvGrpSpPr>
          <p:cNvPr id="88" name="Group 87"/>
          <p:cNvGrpSpPr/>
          <p:nvPr/>
        </p:nvGrpSpPr>
        <p:grpSpPr>
          <a:xfrm>
            <a:off x="5436450" y="5792275"/>
            <a:ext cx="896550" cy="596261"/>
            <a:chOff x="5436450" y="5792275"/>
            <a:chExt cx="896550" cy="596261"/>
          </a:xfrm>
        </p:grpSpPr>
        <p:sp>
          <p:nvSpPr>
            <p:cNvPr id="43" name="TextBox 42"/>
            <p:cNvSpPr txBox="1"/>
            <p:nvPr/>
          </p:nvSpPr>
          <p:spPr>
            <a:xfrm>
              <a:off x="5436450" y="5792275"/>
              <a:ext cx="896550" cy="369332"/>
            </a:xfrm>
            <a:prstGeom prst="rect">
              <a:avLst/>
            </a:prstGeom>
            <a:noFill/>
          </p:spPr>
          <p:txBody>
            <a:bodyPr wrap="none" rtlCol="0">
              <a:spAutoFit/>
            </a:bodyPr>
            <a:lstStyle/>
            <a:p>
              <a:r>
                <a:rPr lang="en-US" sz="1800"/>
                <a:t>T=</a:t>
              </a:r>
              <a:r>
                <a:rPr lang="en-US" sz="1800" err="1"/>
                <a:t>5ms</a:t>
              </a:r>
              <a:endParaRPr lang="en-US" sz="1800"/>
            </a:p>
          </p:txBody>
        </p:sp>
        <p:cxnSp>
          <p:nvCxnSpPr>
            <p:cNvPr id="87" name="Straight Arrow Connector 86"/>
            <p:cNvCxnSpPr>
              <a:endCxn id="79" idx="0"/>
            </p:cNvCxnSpPr>
            <p:nvPr/>
          </p:nvCxnSpPr>
          <p:spPr bwMode="auto">
            <a:xfrm>
              <a:off x="6210873" y="6102023"/>
              <a:ext cx="58082" cy="286513"/>
            </a:xfrm>
            <a:prstGeom prst="straightConnector1">
              <a:avLst/>
            </a:prstGeom>
            <a:noFill/>
            <a:ln w="12700" cap="flat" cmpd="sng" algn="ctr">
              <a:solidFill>
                <a:schemeClr val="tx1"/>
              </a:solidFill>
              <a:prstDash val="solid"/>
              <a:round/>
              <a:headEnd type="none" w="med" len="med"/>
              <a:tailEnd type="arrow"/>
            </a:ln>
            <a:effectLst/>
          </p:spPr>
        </p:cxnSp>
      </p:grpSp>
      <p:grpSp>
        <p:nvGrpSpPr>
          <p:cNvPr id="89" name="Group 88"/>
          <p:cNvGrpSpPr/>
          <p:nvPr/>
        </p:nvGrpSpPr>
        <p:grpSpPr>
          <a:xfrm>
            <a:off x="6804694" y="5782057"/>
            <a:ext cx="896550" cy="596261"/>
            <a:chOff x="5436450" y="5792275"/>
            <a:chExt cx="896550" cy="596261"/>
          </a:xfrm>
        </p:grpSpPr>
        <p:sp>
          <p:nvSpPr>
            <p:cNvPr id="90" name="TextBox 89"/>
            <p:cNvSpPr txBox="1"/>
            <p:nvPr/>
          </p:nvSpPr>
          <p:spPr>
            <a:xfrm>
              <a:off x="5436450" y="5792275"/>
              <a:ext cx="896550" cy="369332"/>
            </a:xfrm>
            <a:prstGeom prst="rect">
              <a:avLst/>
            </a:prstGeom>
            <a:noFill/>
          </p:spPr>
          <p:txBody>
            <a:bodyPr wrap="none" rtlCol="0">
              <a:spAutoFit/>
            </a:bodyPr>
            <a:lstStyle/>
            <a:p>
              <a:r>
                <a:rPr lang="en-US" sz="1800"/>
                <a:t>T=</a:t>
              </a:r>
              <a:r>
                <a:rPr lang="en-US" sz="1800" err="1"/>
                <a:t>6ms</a:t>
              </a:r>
              <a:endParaRPr lang="en-US" sz="1800"/>
            </a:p>
          </p:txBody>
        </p:sp>
        <p:cxnSp>
          <p:nvCxnSpPr>
            <p:cNvPr id="91" name="Straight Arrow Connector 90"/>
            <p:cNvCxnSpPr/>
            <p:nvPr/>
          </p:nvCxnSpPr>
          <p:spPr bwMode="auto">
            <a:xfrm>
              <a:off x="6210873" y="6102023"/>
              <a:ext cx="58082" cy="286513"/>
            </a:xfrm>
            <a:prstGeom prst="straightConnector1">
              <a:avLst/>
            </a:prstGeom>
            <a:noFill/>
            <a:ln w="12700" cap="flat" cmpd="sng" algn="ctr">
              <a:solidFill>
                <a:schemeClr val="tx1"/>
              </a:solidFill>
              <a:prstDash val="solid"/>
              <a:round/>
              <a:headEnd type="none" w="med" len="med"/>
              <a:tailEnd type="arrow"/>
            </a:ln>
            <a:effectLst/>
          </p:spPr>
        </p:cxnSp>
      </p:grpSp>
      <p:sp>
        <p:nvSpPr>
          <p:cNvPr id="94" name="TextBox 93"/>
          <p:cNvSpPr txBox="1"/>
          <p:nvPr/>
        </p:nvSpPr>
        <p:spPr>
          <a:xfrm>
            <a:off x="271048" y="5536733"/>
            <a:ext cx="3182879" cy="646331"/>
          </a:xfrm>
          <a:prstGeom prst="rect">
            <a:avLst/>
          </a:prstGeom>
          <a:noFill/>
          <a:ln>
            <a:solidFill>
              <a:schemeClr val="accent6">
                <a:lumMod val="60000"/>
                <a:lumOff val="40000"/>
              </a:schemeClr>
            </a:solidFill>
          </a:ln>
        </p:spPr>
        <p:txBody>
          <a:bodyPr wrap="square" rIns="0" rtlCol="0">
            <a:spAutoFit/>
          </a:bodyPr>
          <a:lstStyle/>
          <a:p>
            <a:r>
              <a:rPr lang="en-US" sz="1800"/>
              <a:t>When 1</a:t>
            </a:r>
            <a:r>
              <a:rPr lang="en-US" sz="1800" baseline="30000"/>
              <a:t>st</a:t>
            </a:r>
            <a:r>
              <a:rPr lang="en-US" sz="1800"/>
              <a:t> packet arrives at S2, where is the 2</a:t>
            </a:r>
            <a:r>
              <a:rPr lang="en-US" sz="1800" baseline="30000"/>
              <a:t>nd</a:t>
            </a:r>
            <a:r>
              <a:rPr lang="en-US" sz="1800"/>
              <a:t> packet?</a:t>
            </a:r>
          </a:p>
        </p:txBody>
      </p:sp>
    </p:spTree>
    <p:extLst>
      <p:ext uri="{BB962C8B-B14F-4D97-AF65-F5344CB8AC3E}">
        <p14:creationId xmlns:p14="http://schemas.microsoft.com/office/powerpoint/2010/main" val="358764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childTnLst>
                                  <p:subTnLst>
                                    <p:set>
                                      <p:cBhvr override="childStyle">
                                        <p:cTn dur="1" fill="hold" display="0" masterRel="nextClick" afterEffect="1"/>
                                        <p:tgtEl>
                                          <p:spTgt spid="8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8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uiExpand="1" build="p" bldLvl="2"/>
      <p:bldP spid="78" grpId="0"/>
      <p:bldP spid="40" grpId="0"/>
      <p:bldP spid="83" grpId="0" animBg="1"/>
      <p:bldP spid="83" grpId="1" animBg="1"/>
      <p:bldP spid="85" grpId="0" animBg="1"/>
      <p:bldP spid="9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a:stCxn id="12" idx="3"/>
          </p:cNvCxnSpPr>
          <p:nvPr/>
        </p:nvCxnSpPr>
        <p:spPr bwMode="auto">
          <a:xfrm flipV="1">
            <a:off x="3993571" y="1432582"/>
            <a:ext cx="1303483" cy="11471"/>
          </a:xfrm>
          <a:prstGeom prst="line">
            <a:avLst/>
          </a:prstGeom>
          <a:noFill/>
          <a:ln w="76200"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a:t>Lets try an example</a:t>
            </a:r>
          </a:p>
        </p:txBody>
      </p:sp>
      <p:sp>
        <p:nvSpPr>
          <p:cNvPr id="44" name="Content Placeholder 43"/>
          <p:cNvSpPr>
            <a:spLocks noGrp="1"/>
          </p:cNvSpPr>
          <p:nvPr>
            <p:ph idx="1"/>
          </p:nvPr>
        </p:nvSpPr>
        <p:spPr>
          <a:xfrm>
            <a:off x="228466" y="2028845"/>
            <a:ext cx="8915534" cy="3500145"/>
          </a:xfrm>
        </p:spPr>
        <p:txBody>
          <a:bodyPr>
            <a:normAutofit/>
          </a:bodyPr>
          <a:lstStyle/>
          <a:p>
            <a:r>
              <a:rPr lang="en-US"/>
              <a:t>L/R = </a:t>
            </a:r>
            <a:r>
              <a:rPr lang="en-US" err="1"/>
              <a:t>2msec</a:t>
            </a:r>
            <a:r>
              <a:rPr lang="en-US"/>
              <a:t>, L/</a:t>
            </a:r>
            <a:r>
              <a:rPr lang="en-US" err="1"/>
              <a:t>2R</a:t>
            </a:r>
            <a:r>
              <a:rPr lang="en-US"/>
              <a:t> = </a:t>
            </a:r>
            <a:r>
              <a:rPr lang="en-US" err="1"/>
              <a:t>1ms</a:t>
            </a:r>
            <a:endParaRPr lang="en-US"/>
          </a:p>
          <a:p>
            <a:r>
              <a:rPr lang="en-US"/>
              <a:t>Propagation delay: </a:t>
            </a:r>
            <a:r>
              <a:rPr lang="en-US" err="1"/>
              <a:t>2msec</a:t>
            </a:r>
            <a:r>
              <a:rPr lang="en-US"/>
              <a:t> for each link</a:t>
            </a:r>
          </a:p>
          <a:p>
            <a:r>
              <a:rPr lang="en-US"/>
              <a:t>When 1</a:t>
            </a:r>
            <a:r>
              <a:rPr lang="en-US" baseline="30000"/>
              <a:t>st</a:t>
            </a:r>
            <a:r>
              <a:rPr lang="en-US"/>
              <a:t> packet arrives at S2, where exactly is the 2</a:t>
            </a:r>
            <a:r>
              <a:rPr lang="en-US" baseline="30000"/>
              <a:t>nd</a:t>
            </a:r>
            <a:r>
              <a:rPr lang="en-US"/>
              <a:t> one?</a:t>
            </a:r>
          </a:p>
          <a:p>
            <a:pPr marL="0" indent="0">
              <a:buNone/>
            </a:pPr>
            <a:endParaRPr lang="en-US"/>
          </a:p>
        </p:txBody>
      </p:sp>
      <p:sp>
        <p:nvSpPr>
          <p:cNvPr id="4" name="Slide Number Placeholder 3"/>
          <p:cNvSpPr>
            <a:spLocks noGrp="1"/>
          </p:cNvSpPr>
          <p:nvPr>
            <p:ph type="sldNum" sz="quarter" idx="12"/>
          </p:nvPr>
        </p:nvSpPr>
        <p:spPr/>
        <p:txBody>
          <a:bodyPr/>
          <a:lstStyle/>
          <a:p>
            <a:pPr>
              <a:defRPr/>
            </a:pPr>
            <a:fld id="{B846B7D9-7BDB-7541-8325-00A37CD224A3}" type="slidenum">
              <a:rPr lang="en-US" smtClean="0"/>
              <a:pPr>
                <a:defRPr/>
              </a:pPr>
              <a:t>34</a:t>
            </a:fld>
            <a:endParaRPr lang="en-US"/>
          </a:p>
        </p:txBody>
      </p:sp>
      <p:sp>
        <p:nvSpPr>
          <p:cNvPr id="5" name="Line 5"/>
          <p:cNvSpPr>
            <a:spLocks noChangeShapeType="1"/>
          </p:cNvSpPr>
          <p:nvPr/>
        </p:nvSpPr>
        <p:spPr bwMode="auto">
          <a:xfrm>
            <a:off x="2478154" y="1450404"/>
            <a:ext cx="4114307" cy="0"/>
          </a:xfrm>
          <a:prstGeom prst="line">
            <a:avLst/>
          </a:prstGeom>
          <a:noFill/>
          <a:ln w="28575" cmpd="sng">
            <a:solidFill>
              <a:schemeClr val="tx1"/>
            </a:solidFill>
            <a:round/>
            <a:headEnd/>
            <a:tailEnd/>
          </a:ln>
        </p:spPr>
        <p:txBody>
          <a:bodyPr wrap="none" anchor="ctr">
            <a:prstTxWarp prst="textNoShape">
              <a:avLst/>
            </a:prstTxWarp>
          </a:bodyPr>
          <a:lstStyle/>
          <a:p>
            <a:endParaRPr lang="en-US"/>
          </a:p>
        </p:txBody>
      </p:sp>
      <p:graphicFrame>
        <p:nvGraphicFramePr>
          <p:cNvPr id="6" name="Object 2"/>
          <p:cNvGraphicFramePr>
            <a:graphicFrameLocks noChangeAspect="1"/>
          </p:cNvGraphicFramePr>
          <p:nvPr/>
        </p:nvGraphicFramePr>
        <p:xfrm>
          <a:off x="1700856" y="1287476"/>
          <a:ext cx="823627" cy="533400"/>
        </p:xfrm>
        <a:graphic>
          <a:graphicData uri="http://schemas.openxmlformats.org/presentationml/2006/ole">
            <mc:AlternateContent xmlns:mc="http://schemas.openxmlformats.org/markup-compatibility/2006">
              <mc:Choice xmlns:v="urn:schemas-microsoft-com:vml" Requires="v">
                <p:oleObj name="Clip" r:id="rId3" imgW="7315200" imgH="6070600" progId="">
                  <p:embed/>
                </p:oleObj>
              </mc:Choice>
              <mc:Fallback>
                <p:oleObj name="Clip" r:id="rId3" imgW="7315200" imgH="6070600" progId="">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856" y="1287476"/>
                        <a:ext cx="823627"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6554444" y="1194604"/>
          <a:ext cx="646112" cy="533400"/>
        </p:xfrm>
        <a:graphic>
          <a:graphicData uri="http://schemas.openxmlformats.org/presentationml/2006/ole">
            <mc:AlternateContent xmlns:mc="http://schemas.openxmlformats.org/markup-compatibility/2006">
              <mc:Choice xmlns:v="urn:schemas-microsoft-com:vml" Requires="v">
                <p:oleObj name="Clip" r:id="rId5" imgW="7315200" imgH="6070600" progId="">
                  <p:embed/>
                </p:oleObj>
              </mc:Choice>
              <mc:Fallback>
                <p:oleObj name="Clip" r:id="rId5" imgW="7315200" imgH="6070600" progId="">
                  <p:embed/>
                  <p:pic>
                    <p:nvPicPr>
                      <p:cNvPr id="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444" y="1194604"/>
                        <a:ext cx="646112"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8" name="Group 8"/>
          <p:cNvGrpSpPr>
            <a:grpSpLocks/>
          </p:cNvGrpSpPr>
          <p:nvPr/>
        </p:nvGrpSpPr>
        <p:grpSpPr bwMode="auto">
          <a:xfrm>
            <a:off x="3430008" y="1282128"/>
            <a:ext cx="568325" cy="284162"/>
            <a:chOff x="3824" y="1838"/>
            <a:chExt cx="358" cy="179"/>
          </a:xfrm>
        </p:grpSpPr>
        <p:sp>
          <p:nvSpPr>
            <p:cNvPr id="9" name="Oval 9"/>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p:spPr>
          <p:txBody>
            <a:bodyPr wrap="none" anchor="ctr">
              <a:prstTxWarp prst="textNoShape">
                <a:avLst/>
              </a:prstTxWarp>
            </a:bodyPr>
            <a:lstStyle/>
            <a:p>
              <a:endParaRPr lang="en-US"/>
            </a:p>
          </p:txBody>
        </p:sp>
        <p:sp>
          <p:nvSpPr>
            <p:cNvPr id="10" name="Line 10"/>
            <p:cNvSpPr>
              <a:spLocks noChangeShapeType="1"/>
            </p:cNvSpPr>
            <p:nvPr/>
          </p:nvSpPr>
          <p:spPr bwMode="auto">
            <a:xfrm>
              <a:off x="3827"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1" name="Line 11"/>
            <p:cNvSpPr>
              <a:spLocks noChangeShapeType="1"/>
            </p:cNvSpPr>
            <p:nvPr/>
          </p:nvSpPr>
          <p:spPr bwMode="auto">
            <a:xfrm>
              <a:off x="4182"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2" name="Rectangle 12"/>
            <p:cNvSpPr>
              <a:spLocks noChangeArrowheads="1"/>
            </p:cNvSpPr>
            <p:nvPr/>
          </p:nvSpPr>
          <p:spPr bwMode="auto">
            <a:xfrm>
              <a:off x="3827" y="1910"/>
              <a:ext cx="352" cy="60"/>
            </a:xfrm>
            <a:prstGeom prst="rect">
              <a:avLst/>
            </a:prstGeom>
            <a:solidFill>
              <a:srgbClr val="FFFF00"/>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13" name="Oval 13"/>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p:spPr>
          <p:txBody>
            <a:bodyPr wrap="none" anchor="ctr">
              <a:prstTxWarp prst="textNoShape">
                <a:avLst/>
              </a:prstTxWarp>
            </a:bodyPr>
            <a:lstStyle/>
            <a:p>
              <a:pPr algn="ctr"/>
              <a:endParaRPr lang="en-US">
                <a:solidFill>
                  <a:srgbClr val="FFFF00"/>
                </a:solidFill>
                <a:latin typeface="Times New Roman" charset="0"/>
              </a:endParaRPr>
            </a:p>
          </p:txBody>
        </p:sp>
        <p:grpSp>
          <p:nvGrpSpPr>
            <p:cNvPr id="14" name="Group 14"/>
            <p:cNvGrpSpPr>
              <a:grpSpLocks/>
            </p:cNvGrpSpPr>
            <p:nvPr/>
          </p:nvGrpSpPr>
          <p:grpSpPr bwMode="auto">
            <a:xfrm>
              <a:off x="3910" y="1864"/>
              <a:ext cx="176" cy="67"/>
              <a:chOff x="2848" y="848"/>
              <a:chExt cx="140" cy="98"/>
            </a:xfrm>
          </p:grpSpPr>
          <p:sp>
            <p:nvSpPr>
              <p:cNvPr id="19" name="Line 1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0" name="Line 1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 name="Line 1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15" name="Group 18"/>
            <p:cNvGrpSpPr>
              <a:grpSpLocks/>
            </p:cNvGrpSpPr>
            <p:nvPr/>
          </p:nvGrpSpPr>
          <p:grpSpPr bwMode="auto">
            <a:xfrm flipV="1">
              <a:off x="3910" y="1863"/>
              <a:ext cx="176" cy="67"/>
              <a:chOff x="2848" y="848"/>
              <a:chExt cx="140" cy="98"/>
            </a:xfrm>
          </p:grpSpPr>
          <p:sp>
            <p:nvSpPr>
              <p:cNvPr id="16" name="Line 1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7" name="Line 2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8" name="Line 2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22" name="Group 22"/>
          <p:cNvGrpSpPr>
            <a:grpSpLocks/>
          </p:cNvGrpSpPr>
          <p:nvPr/>
        </p:nvGrpSpPr>
        <p:grpSpPr bwMode="auto">
          <a:xfrm>
            <a:off x="5292759" y="1287839"/>
            <a:ext cx="568325" cy="284163"/>
            <a:chOff x="3824" y="1838"/>
            <a:chExt cx="358" cy="179"/>
          </a:xfrm>
        </p:grpSpPr>
        <p:sp>
          <p:nvSpPr>
            <p:cNvPr id="23" name="Oval 23"/>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p:spPr>
          <p:txBody>
            <a:bodyPr wrap="none" anchor="ctr">
              <a:prstTxWarp prst="textNoShape">
                <a:avLst/>
              </a:prstTxWarp>
            </a:bodyPr>
            <a:lstStyle/>
            <a:p>
              <a:endParaRPr lang="en-US"/>
            </a:p>
          </p:txBody>
        </p:sp>
        <p:sp>
          <p:nvSpPr>
            <p:cNvPr id="24" name="Line 24"/>
            <p:cNvSpPr>
              <a:spLocks noChangeShapeType="1"/>
            </p:cNvSpPr>
            <p:nvPr/>
          </p:nvSpPr>
          <p:spPr bwMode="auto">
            <a:xfrm>
              <a:off x="3827"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5" name="Line 25"/>
            <p:cNvSpPr>
              <a:spLocks noChangeShapeType="1"/>
            </p:cNvSpPr>
            <p:nvPr/>
          </p:nvSpPr>
          <p:spPr bwMode="auto">
            <a:xfrm>
              <a:off x="4182"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 name="Rectangle 26"/>
            <p:cNvSpPr>
              <a:spLocks noChangeArrowheads="1"/>
            </p:cNvSpPr>
            <p:nvPr/>
          </p:nvSpPr>
          <p:spPr bwMode="auto">
            <a:xfrm>
              <a:off x="3827" y="1910"/>
              <a:ext cx="352" cy="60"/>
            </a:xfrm>
            <a:prstGeom prst="rect">
              <a:avLst/>
            </a:prstGeom>
            <a:solidFill>
              <a:srgbClr val="FFFF00"/>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27" name="Oval 27"/>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p:spPr>
          <p:txBody>
            <a:bodyPr wrap="none" anchor="ctr">
              <a:prstTxWarp prst="textNoShape">
                <a:avLst/>
              </a:prstTxWarp>
            </a:bodyPr>
            <a:lstStyle/>
            <a:p>
              <a:pPr algn="ctr"/>
              <a:endParaRPr lang="en-US">
                <a:solidFill>
                  <a:srgbClr val="FFFF00"/>
                </a:solidFill>
                <a:latin typeface="Times New Roman" charset="0"/>
              </a:endParaRPr>
            </a:p>
          </p:txBody>
        </p:sp>
        <p:grpSp>
          <p:nvGrpSpPr>
            <p:cNvPr id="28" name="Group 28"/>
            <p:cNvGrpSpPr>
              <a:grpSpLocks/>
            </p:cNvGrpSpPr>
            <p:nvPr/>
          </p:nvGrpSpPr>
          <p:grpSpPr bwMode="auto">
            <a:xfrm>
              <a:off x="3910" y="1864"/>
              <a:ext cx="176" cy="67"/>
              <a:chOff x="2848" y="848"/>
              <a:chExt cx="140" cy="98"/>
            </a:xfrm>
          </p:grpSpPr>
          <p:sp>
            <p:nvSpPr>
              <p:cNvPr id="33" name="Line 2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 name="Line 3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5" name="Line 3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29" name="Group 32"/>
            <p:cNvGrpSpPr>
              <a:grpSpLocks/>
            </p:cNvGrpSpPr>
            <p:nvPr/>
          </p:nvGrpSpPr>
          <p:grpSpPr bwMode="auto">
            <a:xfrm flipV="1">
              <a:off x="3910" y="1863"/>
              <a:ext cx="176" cy="67"/>
              <a:chOff x="2848" y="848"/>
              <a:chExt cx="140" cy="98"/>
            </a:xfrm>
          </p:grpSpPr>
          <p:sp>
            <p:nvSpPr>
              <p:cNvPr id="30" name="Line 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1" name="Line 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 name="Line 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sp>
        <p:nvSpPr>
          <p:cNvPr id="36" name="Text Box 36"/>
          <p:cNvSpPr txBox="1">
            <a:spLocks noChangeArrowheads="1"/>
          </p:cNvSpPr>
          <p:nvPr/>
        </p:nvSpPr>
        <p:spPr bwMode="auto">
          <a:xfrm>
            <a:off x="2872796" y="1425003"/>
            <a:ext cx="344487" cy="396875"/>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rPr>
              <a:t>R</a:t>
            </a:r>
            <a:endParaRPr lang="en-US">
              <a:latin typeface="Times New Roman" charset="0"/>
            </a:endParaRPr>
          </a:p>
        </p:txBody>
      </p:sp>
      <p:sp>
        <p:nvSpPr>
          <p:cNvPr id="37" name="Text Box 37"/>
          <p:cNvSpPr txBox="1">
            <a:spLocks noChangeArrowheads="1"/>
          </p:cNvSpPr>
          <p:nvPr/>
        </p:nvSpPr>
        <p:spPr bwMode="auto">
          <a:xfrm>
            <a:off x="4381718" y="1431024"/>
            <a:ext cx="502386" cy="400110"/>
          </a:xfrm>
          <a:prstGeom prst="rect">
            <a:avLst/>
          </a:prstGeom>
          <a:noFill/>
          <a:ln w="9525">
            <a:noFill/>
            <a:miter lim="800000"/>
            <a:headEnd/>
            <a:tailEnd/>
          </a:ln>
        </p:spPr>
        <p:txBody>
          <a:bodyPr wrap="none">
            <a:prstTxWarp prst="textNoShape">
              <a:avLst/>
            </a:prstTxWarp>
            <a:spAutoFit/>
          </a:bodyPr>
          <a:lstStyle/>
          <a:p>
            <a:r>
              <a:rPr lang="en-US" sz="2000" err="1">
                <a:latin typeface="Comic Sans MS" charset="0"/>
              </a:rPr>
              <a:t>2R</a:t>
            </a:r>
            <a:endParaRPr lang="en-US">
              <a:latin typeface="Times New Roman" charset="0"/>
            </a:endParaRPr>
          </a:p>
        </p:txBody>
      </p:sp>
      <p:sp>
        <p:nvSpPr>
          <p:cNvPr id="38" name="Text Box 38"/>
          <p:cNvSpPr txBox="1">
            <a:spLocks noChangeArrowheads="1"/>
          </p:cNvSpPr>
          <p:nvPr/>
        </p:nvSpPr>
        <p:spPr bwMode="auto">
          <a:xfrm>
            <a:off x="6006479" y="1371687"/>
            <a:ext cx="344487" cy="396875"/>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rPr>
              <a:t>R</a:t>
            </a:r>
            <a:endParaRPr lang="en-US">
              <a:latin typeface="Times New Roman" charset="0"/>
            </a:endParaRPr>
          </a:p>
        </p:txBody>
      </p:sp>
      <p:sp>
        <p:nvSpPr>
          <p:cNvPr id="39" name="Rectangle 39"/>
          <p:cNvSpPr>
            <a:spLocks noChangeArrowheads="1"/>
          </p:cNvSpPr>
          <p:nvPr/>
        </p:nvSpPr>
        <p:spPr bwMode="auto">
          <a:xfrm>
            <a:off x="2104777" y="682994"/>
            <a:ext cx="485775" cy="2936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latin typeface="Comic Sans MS" charset="0"/>
              </a:rPr>
              <a:t>L</a:t>
            </a:r>
            <a:endParaRPr lang="en-US">
              <a:latin typeface="Times New Roman" charset="0"/>
            </a:endParaRPr>
          </a:p>
        </p:txBody>
      </p:sp>
      <p:sp>
        <p:nvSpPr>
          <p:cNvPr id="45" name="TextBox 44"/>
          <p:cNvSpPr txBox="1"/>
          <p:nvPr/>
        </p:nvSpPr>
        <p:spPr>
          <a:xfrm>
            <a:off x="1262310" y="1223502"/>
            <a:ext cx="402674" cy="461665"/>
          </a:xfrm>
          <a:prstGeom prst="rect">
            <a:avLst/>
          </a:prstGeom>
          <a:noFill/>
        </p:spPr>
        <p:txBody>
          <a:bodyPr wrap="none" rtlCol="0">
            <a:spAutoFit/>
          </a:bodyPr>
          <a:lstStyle/>
          <a:p>
            <a:r>
              <a:rPr lang="en-US" b="1"/>
              <a:t>A</a:t>
            </a:r>
          </a:p>
        </p:txBody>
      </p:sp>
      <p:sp>
        <p:nvSpPr>
          <p:cNvPr id="46" name="TextBox 45"/>
          <p:cNvSpPr txBox="1"/>
          <p:nvPr/>
        </p:nvSpPr>
        <p:spPr>
          <a:xfrm>
            <a:off x="7292581" y="1050668"/>
            <a:ext cx="406932" cy="461665"/>
          </a:xfrm>
          <a:prstGeom prst="rect">
            <a:avLst/>
          </a:prstGeom>
          <a:noFill/>
        </p:spPr>
        <p:txBody>
          <a:bodyPr wrap="none" rtlCol="0">
            <a:spAutoFit/>
          </a:bodyPr>
          <a:lstStyle/>
          <a:p>
            <a:r>
              <a:rPr lang="en-US" b="1"/>
              <a:t>B</a:t>
            </a:r>
          </a:p>
        </p:txBody>
      </p:sp>
      <p:sp>
        <p:nvSpPr>
          <p:cNvPr id="47" name="TextBox 46"/>
          <p:cNvSpPr txBox="1"/>
          <p:nvPr/>
        </p:nvSpPr>
        <p:spPr>
          <a:xfrm>
            <a:off x="3528884" y="888050"/>
            <a:ext cx="561121" cy="461665"/>
          </a:xfrm>
          <a:prstGeom prst="rect">
            <a:avLst/>
          </a:prstGeom>
          <a:noFill/>
        </p:spPr>
        <p:txBody>
          <a:bodyPr wrap="none" rtlCol="0">
            <a:spAutoFit/>
          </a:bodyPr>
          <a:lstStyle/>
          <a:p>
            <a:r>
              <a:rPr lang="en-US" b="1" err="1"/>
              <a:t>S1</a:t>
            </a:r>
            <a:endParaRPr lang="en-US" b="1"/>
          </a:p>
        </p:txBody>
      </p:sp>
      <p:sp>
        <p:nvSpPr>
          <p:cNvPr id="48" name="TextBox 47"/>
          <p:cNvSpPr txBox="1"/>
          <p:nvPr/>
        </p:nvSpPr>
        <p:spPr>
          <a:xfrm>
            <a:off x="5284340" y="854602"/>
            <a:ext cx="561121" cy="461665"/>
          </a:xfrm>
          <a:prstGeom prst="rect">
            <a:avLst/>
          </a:prstGeom>
          <a:noFill/>
        </p:spPr>
        <p:txBody>
          <a:bodyPr wrap="none" rtlCol="0">
            <a:spAutoFit/>
          </a:bodyPr>
          <a:lstStyle/>
          <a:p>
            <a:r>
              <a:rPr lang="en-US" b="1" err="1"/>
              <a:t>S2</a:t>
            </a:r>
            <a:endParaRPr lang="en-US" b="1"/>
          </a:p>
        </p:txBody>
      </p:sp>
      <p:grpSp>
        <p:nvGrpSpPr>
          <p:cNvPr id="42" name="Group 41"/>
          <p:cNvGrpSpPr/>
          <p:nvPr/>
        </p:nvGrpSpPr>
        <p:grpSpPr>
          <a:xfrm>
            <a:off x="4341343" y="5911224"/>
            <a:ext cx="3871503" cy="699439"/>
            <a:chOff x="4341343" y="5911224"/>
            <a:chExt cx="3871503" cy="699439"/>
          </a:xfrm>
        </p:grpSpPr>
        <p:sp>
          <p:nvSpPr>
            <p:cNvPr id="79" name="Rectangle 78"/>
            <p:cNvSpPr/>
            <p:nvPr/>
          </p:nvSpPr>
          <p:spPr bwMode="auto">
            <a:xfrm>
              <a:off x="4847888" y="6388536"/>
              <a:ext cx="2842133" cy="15487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grpSp>
          <p:nvGrpSpPr>
            <p:cNvPr id="49" name="Group 8"/>
            <p:cNvGrpSpPr>
              <a:grpSpLocks/>
            </p:cNvGrpSpPr>
            <p:nvPr/>
          </p:nvGrpSpPr>
          <p:grpSpPr bwMode="auto">
            <a:xfrm>
              <a:off x="4341343" y="6305302"/>
              <a:ext cx="568325" cy="284162"/>
              <a:chOff x="3824" y="1838"/>
              <a:chExt cx="358" cy="179"/>
            </a:xfrm>
          </p:grpSpPr>
          <p:sp>
            <p:nvSpPr>
              <p:cNvPr id="50" name="Oval 9"/>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p:spPr>
            <p:txBody>
              <a:bodyPr wrap="none" anchor="ctr">
                <a:prstTxWarp prst="textNoShape">
                  <a:avLst/>
                </a:prstTxWarp>
              </a:bodyPr>
              <a:lstStyle/>
              <a:p>
                <a:endParaRPr lang="en-US"/>
              </a:p>
            </p:txBody>
          </p:sp>
          <p:sp>
            <p:nvSpPr>
              <p:cNvPr id="51" name="Line 10"/>
              <p:cNvSpPr>
                <a:spLocks noChangeShapeType="1"/>
              </p:cNvSpPr>
              <p:nvPr/>
            </p:nvSpPr>
            <p:spPr bwMode="auto">
              <a:xfrm>
                <a:off x="3827"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2" name="Line 11"/>
              <p:cNvSpPr>
                <a:spLocks noChangeShapeType="1"/>
              </p:cNvSpPr>
              <p:nvPr/>
            </p:nvSpPr>
            <p:spPr bwMode="auto">
              <a:xfrm>
                <a:off x="4182"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3" name="Rectangle 12"/>
              <p:cNvSpPr>
                <a:spLocks noChangeArrowheads="1"/>
              </p:cNvSpPr>
              <p:nvPr/>
            </p:nvSpPr>
            <p:spPr bwMode="auto">
              <a:xfrm>
                <a:off x="3827" y="1910"/>
                <a:ext cx="352" cy="60"/>
              </a:xfrm>
              <a:prstGeom prst="rect">
                <a:avLst/>
              </a:prstGeom>
              <a:solidFill>
                <a:srgbClr val="FFFF00"/>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54" name="Oval 13"/>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p:spPr>
            <p:txBody>
              <a:bodyPr wrap="none" anchor="ctr">
                <a:prstTxWarp prst="textNoShape">
                  <a:avLst/>
                </a:prstTxWarp>
              </a:bodyPr>
              <a:lstStyle/>
              <a:p>
                <a:pPr algn="ctr"/>
                <a:endParaRPr lang="en-US">
                  <a:solidFill>
                    <a:srgbClr val="FFFF00"/>
                  </a:solidFill>
                  <a:latin typeface="Times New Roman" charset="0"/>
                </a:endParaRPr>
              </a:p>
            </p:txBody>
          </p:sp>
          <p:grpSp>
            <p:nvGrpSpPr>
              <p:cNvPr id="55" name="Group 14"/>
              <p:cNvGrpSpPr>
                <a:grpSpLocks/>
              </p:cNvGrpSpPr>
              <p:nvPr/>
            </p:nvGrpSpPr>
            <p:grpSpPr bwMode="auto">
              <a:xfrm>
                <a:off x="3910" y="1864"/>
                <a:ext cx="176" cy="67"/>
                <a:chOff x="2848" y="848"/>
                <a:chExt cx="140" cy="98"/>
              </a:xfrm>
            </p:grpSpPr>
            <p:sp>
              <p:nvSpPr>
                <p:cNvPr id="60" name="Line 1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1" name="Line 1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2" name="Line 1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6" name="Group 18"/>
              <p:cNvGrpSpPr>
                <a:grpSpLocks/>
              </p:cNvGrpSpPr>
              <p:nvPr/>
            </p:nvGrpSpPr>
            <p:grpSpPr bwMode="auto">
              <a:xfrm flipV="1">
                <a:off x="3910" y="1863"/>
                <a:ext cx="176" cy="67"/>
                <a:chOff x="2848" y="848"/>
                <a:chExt cx="140" cy="98"/>
              </a:xfrm>
            </p:grpSpPr>
            <p:sp>
              <p:nvSpPr>
                <p:cNvPr id="57" name="Line 1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8" name="Line 2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59" name="Line 2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63" name="Group 22"/>
            <p:cNvGrpSpPr>
              <a:grpSpLocks/>
            </p:cNvGrpSpPr>
            <p:nvPr/>
          </p:nvGrpSpPr>
          <p:grpSpPr bwMode="auto">
            <a:xfrm>
              <a:off x="7644521" y="6326500"/>
              <a:ext cx="568325" cy="284163"/>
              <a:chOff x="3824" y="1838"/>
              <a:chExt cx="358" cy="179"/>
            </a:xfrm>
          </p:grpSpPr>
          <p:sp>
            <p:nvSpPr>
              <p:cNvPr id="64" name="Oval 23"/>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p:spPr>
            <p:txBody>
              <a:bodyPr wrap="none" anchor="ctr">
                <a:prstTxWarp prst="textNoShape">
                  <a:avLst/>
                </a:prstTxWarp>
              </a:bodyPr>
              <a:lstStyle/>
              <a:p>
                <a:endParaRPr lang="en-US"/>
              </a:p>
            </p:txBody>
          </p:sp>
          <p:sp>
            <p:nvSpPr>
              <p:cNvPr id="65" name="Line 24"/>
              <p:cNvSpPr>
                <a:spLocks noChangeShapeType="1"/>
              </p:cNvSpPr>
              <p:nvPr/>
            </p:nvSpPr>
            <p:spPr bwMode="auto">
              <a:xfrm>
                <a:off x="3827"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6" name="Line 25"/>
              <p:cNvSpPr>
                <a:spLocks noChangeShapeType="1"/>
              </p:cNvSpPr>
              <p:nvPr/>
            </p:nvSpPr>
            <p:spPr bwMode="auto">
              <a:xfrm>
                <a:off x="4182" y="1910"/>
                <a:ext cx="0" cy="6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7" name="Rectangle 26"/>
              <p:cNvSpPr>
                <a:spLocks noChangeArrowheads="1"/>
              </p:cNvSpPr>
              <p:nvPr/>
            </p:nvSpPr>
            <p:spPr bwMode="auto">
              <a:xfrm>
                <a:off x="3827" y="1910"/>
                <a:ext cx="352" cy="60"/>
              </a:xfrm>
              <a:prstGeom prst="rect">
                <a:avLst/>
              </a:prstGeom>
              <a:solidFill>
                <a:srgbClr val="FFFF00"/>
              </a:solidFill>
              <a:ln w="12700">
                <a:noFill/>
                <a:miter lim="800000"/>
                <a:headEnd/>
                <a:tailEnd/>
              </a:ln>
            </p:spPr>
            <p:txBody>
              <a:bodyPr wrap="none" anchor="ctr">
                <a:prstTxWarp prst="textNoShape">
                  <a:avLst/>
                </a:prstTxWarp>
              </a:bodyPr>
              <a:lstStyle/>
              <a:p>
                <a:pPr algn="ctr"/>
                <a:endParaRPr lang="en-US">
                  <a:latin typeface="Times New Roman" charset="0"/>
                </a:endParaRPr>
              </a:p>
            </p:txBody>
          </p:sp>
          <p:sp>
            <p:nvSpPr>
              <p:cNvPr id="68" name="Oval 27"/>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p:spPr>
            <p:txBody>
              <a:bodyPr wrap="none" anchor="ctr">
                <a:prstTxWarp prst="textNoShape">
                  <a:avLst/>
                </a:prstTxWarp>
              </a:bodyPr>
              <a:lstStyle/>
              <a:p>
                <a:pPr algn="ctr"/>
                <a:endParaRPr lang="en-US">
                  <a:solidFill>
                    <a:srgbClr val="FFFF00"/>
                  </a:solidFill>
                  <a:latin typeface="Times New Roman" charset="0"/>
                </a:endParaRPr>
              </a:p>
            </p:txBody>
          </p:sp>
          <p:grpSp>
            <p:nvGrpSpPr>
              <p:cNvPr id="69" name="Group 28"/>
              <p:cNvGrpSpPr>
                <a:grpSpLocks/>
              </p:cNvGrpSpPr>
              <p:nvPr/>
            </p:nvGrpSpPr>
            <p:grpSpPr bwMode="auto">
              <a:xfrm>
                <a:off x="3910" y="1864"/>
                <a:ext cx="176" cy="67"/>
                <a:chOff x="2848" y="848"/>
                <a:chExt cx="140" cy="98"/>
              </a:xfrm>
            </p:grpSpPr>
            <p:sp>
              <p:nvSpPr>
                <p:cNvPr id="74" name="Line 2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 name="Line 3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6" name="Line 3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70" name="Group 32"/>
              <p:cNvGrpSpPr>
                <a:grpSpLocks/>
              </p:cNvGrpSpPr>
              <p:nvPr/>
            </p:nvGrpSpPr>
            <p:grpSpPr bwMode="auto">
              <a:xfrm flipV="1">
                <a:off x="3910" y="1863"/>
                <a:ext cx="176" cy="67"/>
                <a:chOff x="2848" y="848"/>
                <a:chExt cx="140" cy="98"/>
              </a:xfrm>
            </p:grpSpPr>
            <p:sp>
              <p:nvSpPr>
                <p:cNvPr id="71" name="Line 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2" name="Line 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3" name="Line 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sp>
          <p:nvSpPr>
            <p:cNvPr id="77" name="TextBox 76"/>
            <p:cNvSpPr txBox="1"/>
            <p:nvPr/>
          </p:nvSpPr>
          <p:spPr>
            <a:xfrm>
              <a:off x="4440219" y="5911224"/>
              <a:ext cx="561121" cy="461665"/>
            </a:xfrm>
            <a:prstGeom prst="rect">
              <a:avLst/>
            </a:prstGeom>
            <a:noFill/>
          </p:spPr>
          <p:txBody>
            <a:bodyPr wrap="none" rtlCol="0">
              <a:spAutoFit/>
            </a:bodyPr>
            <a:lstStyle/>
            <a:p>
              <a:r>
                <a:rPr lang="en-US" b="1" err="1"/>
                <a:t>S1</a:t>
              </a:r>
              <a:endParaRPr lang="en-US" b="1"/>
            </a:p>
          </p:txBody>
        </p:sp>
      </p:grpSp>
      <p:sp>
        <p:nvSpPr>
          <p:cNvPr id="78" name="TextBox 77"/>
          <p:cNvSpPr txBox="1"/>
          <p:nvPr/>
        </p:nvSpPr>
        <p:spPr>
          <a:xfrm>
            <a:off x="7636102" y="5893263"/>
            <a:ext cx="561121" cy="461665"/>
          </a:xfrm>
          <a:prstGeom prst="rect">
            <a:avLst/>
          </a:prstGeom>
          <a:noFill/>
        </p:spPr>
        <p:txBody>
          <a:bodyPr wrap="none" rtlCol="0">
            <a:spAutoFit/>
          </a:bodyPr>
          <a:lstStyle/>
          <a:p>
            <a:r>
              <a:rPr lang="en-US" b="1" err="1"/>
              <a:t>S2</a:t>
            </a:r>
            <a:endParaRPr lang="en-US" b="1"/>
          </a:p>
        </p:txBody>
      </p:sp>
      <p:sp>
        <p:nvSpPr>
          <p:cNvPr id="80" name="Rectangle 39"/>
          <p:cNvSpPr>
            <a:spLocks noChangeArrowheads="1"/>
          </p:cNvSpPr>
          <p:nvPr/>
        </p:nvSpPr>
        <p:spPr bwMode="auto">
          <a:xfrm>
            <a:off x="2257177" y="835394"/>
            <a:ext cx="485775" cy="2936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latin typeface="Comic Sans MS" charset="0"/>
              </a:rPr>
              <a:t>L</a:t>
            </a:r>
            <a:endParaRPr lang="en-US">
              <a:latin typeface="Times New Roman" charset="0"/>
            </a:endParaRPr>
          </a:p>
        </p:txBody>
      </p:sp>
      <p:sp>
        <p:nvSpPr>
          <p:cNvPr id="81" name="Rectangle 39"/>
          <p:cNvSpPr>
            <a:spLocks noChangeArrowheads="1"/>
          </p:cNvSpPr>
          <p:nvPr/>
        </p:nvSpPr>
        <p:spPr bwMode="auto">
          <a:xfrm>
            <a:off x="2409577" y="987794"/>
            <a:ext cx="485775" cy="2936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a:latin typeface="Comic Sans MS" charset="0"/>
              </a:rPr>
              <a:t>L</a:t>
            </a:r>
            <a:endParaRPr lang="en-US">
              <a:latin typeface="Times New Roman" charset="0"/>
            </a:endParaRPr>
          </a:p>
        </p:txBody>
      </p:sp>
      <p:sp>
        <p:nvSpPr>
          <p:cNvPr id="82" name="Rectangle 39"/>
          <p:cNvSpPr>
            <a:spLocks noChangeArrowheads="1"/>
          </p:cNvSpPr>
          <p:nvPr/>
        </p:nvSpPr>
        <p:spPr bwMode="auto">
          <a:xfrm>
            <a:off x="7711890" y="6413642"/>
            <a:ext cx="485775" cy="2936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000" b="1" err="1">
                <a:latin typeface="Helvetica Neue"/>
                <a:cs typeface="Helvetica Neue"/>
              </a:rPr>
              <a:t>L1</a:t>
            </a:r>
            <a:endParaRPr lang="en-US" b="1">
              <a:latin typeface="Helvetica Neue"/>
              <a:cs typeface="Helvetica Neue"/>
            </a:endParaRPr>
          </a:p>
        </p:txBody>
      </p:sp>
      <p:sp>
        <p:nvSpPr>
          <p:cNvPr id="83" name="Rectangle 39"/>
          <p:cNvSpPr>
            <a:spLocks noChangeArrowheads="1"/>
          </p:cNvSpPr>
          <p:nvPr/>
        </p:nvSpPr>
        <p:spPr bwMode="auto">
          <a:xfrm>
            <a:off x="4898250" y="6403425"/>
            <a:ext cx="1397810" cy="1245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b="1" err="1">
                <a:latin typeface="Helvetica Neue"/>
                <a:cs typeface="Helvetica Neue"/>
              </a:rPr>
              <a:t>L2</a:t>
            </a:r>
            <a:endParaRPr lang="en-US" b="1">
              <a:latin typeface="Helvetica Neue"/>
              <a:cs typeface="Helvetica Neue"/>
            </a:endParaRPr>
          </a:p>
        </p:txBody>
      </p:sp>
      <p:grpSp>
        <p:nvGrpSpPr>
          <p:cNvPr id="95" name="Group 94"/>
          <p:cNvGrpSpPr/>
          <p:nvPr/>
        </p:nvGrpSpPr>
        <p:grpSpPr>
          <a:xfrm>
            <a:off x="5606823" y="3833124"/>
            <a:ext cx="1761418" cy="506243"/>
            <a:chOff x="3128108" y="5428323"/>
            <a:chExt cx="1607095" cy="506243"/>
          </a:xfrm>
        </p:grpSpPr>
        <p:sp>
          <p:nvSpPr>
            <p:cNvPr id="90" name="TextBox 89"/>
            <p:cNvSpPr txBox="1"/>
            <p:nvPr/>
          </p:nvSpPr>
          <p:spPr>
            <a:xfrm>
              <a:off x="3838653" y="5565234"/>
              <a:ext cx="896550" cy="369332"/>
            </a:xfrm>
            <a:prstGeom prst="rect">
              <a:avLst/>
            </a:prstGeom>
            <a:noFill/>
          </p:spPr>
          <p:txBody>
            <a:bodyPr wrap="none" rtlCol="0">
              <a:spAutoFit/>
            </a:bodyPr>
            <a:lstStyle/>
            <a:p>
              <a:r>
                <a:rPr lang="en-US" sz="1800"/>
                <a:t>T=</a:t>
              </a:r>
              <a:r>
                <a:rPr lang="en-US" sz="1800" err="1"/>
                <a:t>7ms</a:t>
              </a:r>
              <a:endParaRPr lang="en-US" sz="1800"/>
            </a:p>
          </p:txBody>
        </p:sp>
        <p:cxnSp>
          <p:nvCxnSpPr>
            <p:cNvPr id="86" name="Straight Arrow Connector 85"/>
            <p:cNvCxnSpPr/>
            <p:nvPr/>
          </p:nvCxnSpPr>
          <p:spPr bwMode="auto">
            <a:xfrm>
              <a:off x="3128108" y="5428323"/>
              <a:ext cx="643332" cy="340721"/>
            </a:xfrm>
            <a:prstGeom prst="straightConnector1">
              <a:avLst/>
            </a:prstGeom>
            <a:noFill/>
            <a:ln w="12700" cap="flat" cmpd="sng" algn="ctr">
              <a:solidFill>
                <a:schemeClr val="tx1"/>
              </a:solidFill>
              <a:prstDash val="solid"/>
              <a:round/>
              <a:headEnd type="none" w="med" len="med"/>
              <a:tailEnd type="arrow"/>
            </a:ln>
            <a:effectLst/>
          </p:spPr>
        </p:cxnSp>
      </p:grpSp>
      <p:sp>
        <p:nvSpPr>
          <p:cNvPr id="97" name="TextBox 96"/>
          <p:cNvSpPr txBox="1"/>
          <p:nvPr/>
        </p:nvSpPr>
        <p:spPr>
          <a:xfrm>
            <a:off x="240071" y="4561030"/>
            <a:ext cx="3442609" cy="461665"/>
          </a:xfrm>
          <a:prstGeom prst="rect">
            <a:avLst/>
          </a:prstGeom>
          <a:noFill/>
        </p:spPr>
        <p:txBody>
          <a:bodyPr wrap="none" rtlCol="0">
            <a:spAutoFit/>
          </a:bodyPr>
          <a:lstStyle/>
          <a:p>
            <a:r>
              <a:rPr lang="en-US" dirty="0"/>
              <a:t>T=4ms: last bit leaves A</a:t>
            </a:r>
          </a:p>
        </p:txBody>
      </p:sp>
      <p:sp>
        <p:nvSpPr>
          <p:cNvPr id="98" name="TextBox 97"/>
          <p:cNvSpPr txBox="1"/>
          <p:nvPr/>
        </p:nvSpPr>
        <p:spPr>
          <a:xfrm>
            <a:off x="253075" y="5108358"/>
            <a:ext cx="3664786" cy="461665"/>
          </a:xfrm>
          <a:prstGeom prst="rect">
            <a:avLst/>
          </a:prstGeom>
          <a:noFill/>
        </p:spPr>
        <p:txBody>
          <a:bodyPr wrap="none" rtlCol="0">
            <a:spAutoFit/>
          </a:bodyPr>
          <a:lstStyle/>
          <a:p>
            <a:r>
              <a:rPr lang="en-US" dirty="0"/>
              <a:t>T=6ms: last bit arrives S1</a:t>
            </a:r>
          </a:p>
        </p:txBody>
      </p:sp>
      <p:sp>
        <p:nvSpPr>
          <p:cNvPr id="99" name="TextBox 98"/>
          <p:cNvSpPr txBox="1"/>
          <p:nvPr/>
        </p:nvSpPr>
        <p:spPr>
          <a:xfrm>
            <a:off x="271048" y="5676120"/>
            <a:ext cx="3631122" cy="461665"/>
          </a:xfrm>
          <a:prstGeom prst="rect">
            <a:avLst/>
          </a:prstGeom>
          <a:noFill/>
        </p:spPr>
        <p:txBody>
          <a:bodyPr wrap="none" rtlCol="0">
            <a:spAutoFit/>
          </a:bodyPr>
          <a:lstStyle/>
          <a:p>
            <a:r>
              <a:rPr lang="en-US" dirty="0"/>
              <a:t>T=7ms: last bit leaves S1</a:t>
            </a:r>
          </a:p>
        </p:txBody>
      </p:sp>
    </p:spTree>
    <p:extLst>
      <p:ext uri="{BB962C8B-B14F-4D97-AF65-F5344CB8AC3E}">
        <p14:creationId xmlns:p14="http://schemas.microsoft.com/office/powerpoint/2010/main" val="375270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Grp="1" noChangeArrowheads="1"/>
          </p:cNvSpPr>
          <p:nvPr>
            <p:ph type="title"/>
          </p:nvPr>
        </p:nvSpPr>
        <p:spPr/>
        <p:txBody>
          <a:bodyPr/>
          <a:lstStyle/>
          <a:p>
            <a:pPr eaLnBrk="1" hangingPunct="1"/>
            <a:r>
              <a:rPr lang="en-US"/>
              <a:t>Network latency</a:t>
            </a:r>
          </a:p>
        </p:txBody>
      </p:sp>
      <p:sp>
        <p:nvSpPr>
          <p:cNvPr id="69638" name="Content Placeholder 26"/>
          <p:cNvSpPr>
            <a:spLocks noGrp="1"/>
          </p:cNvSpPr>
          <p:nvPr>
            <p:ph idx="1"/>
          </p:nvPr>
        </p:nvSpPr>
        <p:spPr/>
        <p:txBody>
          <a:bodyPr/>
          <a:lstStyle/>
          <a:p>
            <a:pPr eaLnBrk="1" hangingPunct="1"/>
            <a:r>
              <a:rPr lang="en-US" dirty="0"/>
              <a:t>The time to send </a:t>
            </a:r>
            <a:r>
              <a:rPr lang="en-US" dirty="0">
                <a:solidFill>
                  <a:srgbClr val="3A1FFF"/>
                </a:solidFill>
              </a:rPr>
              <a:t>1</a:t>
            </a:r>
            <a:r>
              <a:rPr lang="en-US" dirty="0"/>
              <a:t> packet from host A to B</a:t>
            </a:r>
          </a:p>
          <a:p>
            <a:pPr lvl="1" eaLnBrk="1" hangingPunct="1"/>
            <a:r>
              <a:rPr lang="en-US" dirty="0"/>
              <a:t>sum of delays across each hop along the path</a:t>
            </a:r>
          </a:p>
          <a:p>
            <a:pPr lvl="1" eaLnBrk="1" hangingPunct="1"/>
            <a:endParaRPr lang="en-US" dirty="0"/>
          </a:p>
          <a:p>
            <a:pPr lvl="1" eaLnBrk="1" hangingPunct="1"/>
            <a:endParaRPr lang="en-US" dirty="0"/>
          </a:p>
          <a:p>
            <a:pPr eaLnBrk="1" hangingPunct="1"/>
            <a:r>
              <a:rPr lang="en-US" b="1" dirty="0"/>
              <a:t>RTT</a:t>
            </a:r>
            <a:r>
              <a:rPr lang="en-US" dirty="0"/>
              <a:t>: round-trip-time</a:t>
            </a:r>
          </a:p>
        </p:txBody>
      </p:sp>
      <p:sp>
        <p:nvSpPr>
          <p:cNvPr id="69641" name="Slide Number Placeholder 4"/>
          <p:cNvSpPr>
            <a:spLocks noGrp="1"/>
          </p:cNvSpPr>
          <p:nvPr>
            <p:ph type="sldNum" sz="quarter" idx="12"/>
          </p:nvPr>
        </p:nvSpPr>
        <p:spPr>
          <a:noFill/>
        </p:spPr>
        <p:txBody>
          <a:bodyPr/>
          <a:lstStyle/>
          <a:p>
            <a:fld id="{B0D02AAF-880F-434D-B4EB-F10FB818B769}" type="slidenum">
              <a:rPr lang="en-US" smtClean="0">
                <a:latin typeface="Helvetica Neue" charset="0"/>
                <a:ea typeface="ＭＳ Ｐゴシック" charset="-128"/>
                <a:cs typeface="ＭＳ Ｐゴシック" charset="-128"/>
              </a:rPr>
              <a:pPr/>
              <a:t>35</a:t>
            </a:fld>
            <a:endParaRPr lang="en-US">
              <a:latin typeface="Helvetica Neue" charset="0"/>
              <a:ea typeface="ＭＳ Ｐゴシック" charset="-128"/>
              <a:cs typeface="ＭＳ Ｐゴシック" charset="-128"/>
            </a:endParaRPr>
          </a:p>
        </p:txBody>
      </p:sp>
      <p:graphicFrame>
        <p:nvGraphicFramePr>
          <p:cNvPr id="69634" name="Object 2"/>
          <p:cNvGraphicFramePr>
            <a:graphicFrameLocks noChangeAspect="1"/>
          </p:cNvGraphicFramePr>
          <p:nvPr/>
        </p:nvGraphicFramePr>
        <p:xfrm>
          <a:off x="730250" y="2018983"/>
          <a:ext cx="8115300" cy="563562"/>
        </p:xfrm>
        <a:graphic>
          <a:graphicData uri="http://schemas.openxmlformats.org/presentationml/2006/ole">
            <mc:AlternateContent xmlns:mc="http://schemas.openxmlformats.org/markup-compatibility/2006">
              <mc:Choice xmlns:v="urn:schemas-microsoft-com:vml" Requires="v">
                <p:oleObj name="Equation" r:id="rId3" imgW="3289697" imgH="228997" progId="Equation.3">
                  <p:embed/>
                </p:oleObj>
              </mc:Choice>
              <mc:Fallback>
                <p:oleObj name="Equation" r:id="rId3" imgW="3289697" imgH="228997" progId="Equation.3">
                  <p:embed/>
                  <p:pic>
                    <p:nvPicPr>
                      <p:cNvPr id="6963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 y="2018983"/>
                        <a:ext cx="8115300" cy="563562"/>
                      </a:xfrm>
                      <a:prstGeom prst="rect">
                        <a:avLst/>
                      </a:prstGeom>
                      <a:noFill/>
                      <a:ln w="190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5412" name="Object 3"/>
          <p:cNvGraphicFramePr>
            <a:graphicFrameLocks noChangeAspect="1"/>
          </p:cNvGraphicFramePr>
          <p:nvPr/>
        </p:nvGraphicFramePr>
        <p:xfrm>
          <a:off x="4583113" y="3330575"/>
          <a:ext cx="4213225" cy="487363"/>
        </p:xfrm>
        <a:graphic>
          <a:graphicData uri="http://schemas.openxmlformats.org/presentationml/2006/ole">
            <mc:AlternateContent xmlns:mc="http://schemas.openxmlformats.org/markup-compatibility/2006">
              <mc:Choice xmlns:v="urn:schemas-microsoft-com:vml" Requires="v">
                <p:oleObj name="Equation" r:id="rId5" imgW="1853792" imgH="216203" progId="Equation.3">
                  <p:embed/>
                </p:oleObj>
              </mc:Choice>
              <mc:Fallback>
                <p:oleObj name="Equation" r:id="rId5" imgW="1853792" imgH="216203" progId="Equation.3">
                  <p:embed/>
                  <p:pic>
                    <p:nvPicPr>
                      <p:cNvPr id="14541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113" y="3330575"/>
                        <a:ext cx="4213225" cy="487363"/>
                      </a:xfrm>
                      <a:prstGeom prst="rect">
                        <a:avLst/>
                      </a:prstGeom>
                      <a:noFill/>
                      <a:ln w="190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9642" name="Line 6"/>
          <p:cNvSpPr>
            <a:spLocks noChangeShapeType="1"/>
          </p:cNvSpPr>
          <p:nvPr/>
        </p:nvSpPr>
        <p:spPr bwMode="auto">
          <a:xfrm>
            <a:off x="3241675" y="5314950"/>
            <a:ext cx="3408363"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45415" name="Cloud"/>
          <p:cNvSpPr>
            <a:spLocks noChangeAspect="1" noEditPoints="1" noChangeArrowheads="1"/>
          </p:cNvSpPr>
          <p:nvPr/>
        </p:nvSpPr>
        <p:spPr bwMode="auto">
          <a:xfrm>
            <a:off x="3557588" y="4972050"/>
            <a:ext cx="2720975" cy="10826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317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defRPr/>
            </a:pPr>
            <a:endParaRPr lang="en-US">
              <a:latin typeface="Tahoma" charset="0"/>
            </a:endParaRPr>
          </a:p>
        </p:txBody>
      </p:sp>
      <p:sp>
        <p:nvSpPr>
          <p:cNvPr id="69644" name="Oval 8"/>
          <p:cNvSpPr>
            <a:spLocks noChangeArrowheads="1"/>
          </p:cNvSpPr>
          <p:nvPr/>
        </p:nvSpPr>
        <p:spPr bwMode="auto">
          <a:xfrm>
            <a:off x="3775075" y="5133975"/>
            <a:ext cx="412750" cy="287338"/>
          </a:xfrm>
          <a:prstGeom prst="ellipse">
            <a:avLst/>
          </a:prstGeom>
          <a:solidFill>
            <a:schemeClr val="accent1"/>
          </a:solidFill>
          <a:ln w="9525">
            <a:noFill/>
            <a:round/>
            <a:headEnd/>
            <a:tailEnd/>
          </a:ln>
        </p:spPr>
        <p:txBody>
          <a:bodyPr wrap="none" anchor="ctr">
            <a:prstTxWarp prst="textNoShape">
              <a:avLst/>
            </a:prstTxWarp>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69645" name="Oval 9"/>
          <p:cNvSpPr>
            <a:spLocks noChangeArrowheads="1"/>
          </p:cNvSpPr>
          <p:nvPr/>
        </p:nvSpPr>
        <p:spPr bwMode="auto">
          <a:xfrm>
            <a:off x="4183063" y="5735638"/>
            <a:ext cx="412750" cy="230187"/>
          </a:xfrm>
          <a:prstGeom prst="ellipse">
            <a:avLst/>
          </a:prstGeom>
          <a:solidFill>
            <a:schemeClr val="accent1"/>
          </a:solidFill>
          <a:ln w="9525">
            <a:solidFill>
              <a:schemeClr val="tx1"/>
            </a:solidFill>
            <a:round/>
            <a:headEnd/>
            <a:tailEnd/>
          </a:ln>
        </p:spPr>
        <p:txBody>
          <a:bodyPr wrap="none" anchor="ctr" anchorCtr="1">
            <a:prstTxWarp prst="textNoShape">
              <a:avLst/>
            </a:prstTxWarp>
          </a:bodyPr>
          <a:lstStyle/>
          <a:p>
            <a:r>
              <a:rPr lang="en-US" dirty="0">
                <a:solidFill>
                  <a:schemeClr val="bg1"/>
                </a:solidFill>
              </a:rPr>
              <a:t>4</a:t>
            </a:r>
          </a:p>
        </p:txBody>
      </p:sp>
      <p:sp>
        <p:nvSpPr>
          <p:cNvPr id="69646" name="Oval 10"/>
          <p:cNvSpPr>
            <a:spLocks noChangeArrowheads="1"/>
          </p:cNvSpPr>
          <p:nvPr/>
        </p:nvSpPr>
        <p:spPr bwMode="auto">
          <a:xfrm>
            <a:off x="4978400" y="5689600"/>
            <a:ext cx="412750" cy="2301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dirty="0">
                <a:solidFill>
                  <a:schemeClr val="bg1"/>
                </a:solidFill>
              </a:rPr>
              <a:t>5</a:t>
            </a:r>
          </a:p>
        </p:txBody>
      </p:sp>
      <p:sp>
        <p:nvSpPr>
          <p:cNvPr id="69647" name="Oval 11"/>
          <p:cNvSpPr>
            <a:spLocks noChangeArrowheads="1"/>
          </p:cNvSpPr>
          <p:nvPr/>
        </p:nvSpPr>
        <p:spPr bwMode="auto">
          <a:xfrm>
            <a:off x="5845175" y="5202238"/>
            <a:ext cx="412750" cy="230187"/>
          </a:xfrm>
          <a:prstGeom prst="ellipse">
            <a:avLst/>
          </a:prstGeom>
          <a:solidFill>
            <a:schemeClr val="accent1"/>
          </a:solidFill>
          <a:ln w="9525">
            <a:noFill/>
            <a:round/>
            <a:headEnd/>
            <a:tailEnd/>
          </a:ln>
        </p:spPr>
        <p:txBody>
          <a:bodyPr wrap="none" anchor="ctr">
            <a:prstTxWarp prst="textNoShape">
              <a:avLst/>
            </a:prstTxWarp>
          </a:bodyPr>
          <a:lstStyle/>
          <a:p>
            <a:pPr algn="ctr"/>
            <a:r>
              <a:rPr lang="en-US">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69648" name="Oval 12"/>
          <p:cNvSpPr>
            <a:spLocks noChangeArrowheads="1"/>
          </p:cNvSpPr>
          <p:nvPr/>
        </p:nvSpPr>
        <p:spPr bwMode="auto">
          <a:xfrm>
            <a:off x="5100638" y="5075238"/>
            <a:ext cx="412750" cy="277812"/>
          </a:xfrm>
          <a:prstGeom prst="ellipse">
            <a:avLst/>
          </a:prstGeom>
          <a:solidFill>
            <a:schemeClr val="accent1"/>
          </a:solidFill>
          <a:ln w="9525">
            <a:noFill/>
            <a:round/>
            <a:headEnd/>
            <a:tailEnd/>
          </a:ln>
        </p:spPr>
        <p:txBody>
          <a:bodyPr wrap="none" anchor="ctr">
            <a:prstTxWarp prst="textNoShape">
              <a:avLst/>
            </a:prstTxWarp>
          </a:bodyPr>
          <a:lstStyle/>
          <a:p>
            <a:pPr algn="ctr"/>
            <a:r>
              <a:rPr lang="en-US">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69649" name="Line 13"/>
          <p:cNvSpPr>
            <a:spLocks noChangeShapeType="1"/>
          </p:cNvSpPr>
          <p:nvPr/>
        </p:nvSpPr>
        <p:spPr bwMode="auto">
          <a:xfrm flipV="1">
            <a:off x="4159250" y="5240338"/>
            <a:ext cx="927100" cy="6826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0" name="Line 14"/>
          <p:cNvSpPr>
            <a:spLocks noChangeShapeType="1"/>
          </p:cNvSpPr>
          <p:nvPr/>
        </p:nvSpPr>
        <p:spPr bwMode="auto">
          <a:xfrm>
            <a:off x="4025900" y="5405438"/>
            <a:ext cx="171450" cy="3667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1" name="Line 15"/>
          <p:cNvSpPr>
            <a:spLocks noChangeShapeType="1"/>
          </p:cNvSpPr>
          <p:nvPr/>
        </p:nvSpPr>
        <p:spPr bwMode="auto">
          <a:xfrm>
            <a:off x="4567238" y="5813425"/>
            <a:ext cx="407987" cy="79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2" name="Line 16"/>
          <p:cNvSpPr>
            <a:spLocks noChangeShapeType="1"/>
          </p:cNvSpPr>
          <p:nvPr/>
        </p:nvSpPr>
        <p:spPr bwMode="auto">
          <a:xfrm flipV="1">
            <a:off x="5373688" y="5422900"/>
            <a:ext cx="615950" cy="3460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3" name="Line 17"/>
          <p:cNvSpPr>
            <a:spLocks noChangeShapeType="1"/>
          </p:cNvSpPr>
          <p:nvPr/>
        </p:nvSpPr>
        <p:spPr bwMode="auto">
          <a:xfrm flipV="1">
            <a:off x="4484688" y="5332413"/>
            <a:ext cx="700087" cy="4048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4" name="Line 18"/>
          <p:cNvSpPr>
            <a:spLocks noChangeShapeType="1"/>
          </p:cNvSpPr>
          <p:nvPr/>
        </p:nvSpPr>
        <p:spPr bwMode="auto">
          <a:xfrm>
            <a:off x="5514975" y="5229225"/>
            <a:ext cx="334963" cy="6032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5" name="Line 19"/>
          <p:cNvSpPr>
            <a:spLocks noChangeShapeType="1"/>
          </p:cNvSpPr>
          <p:nvPr/>
        </p:nvSpPr>
        <p:spPr bwMode="auto">
          <a:xfrm flipH="1">
            <a:off x="5210175" y="5356225"/>
            <a:ext cx="82550" cy="3175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6" name="laptop"/>
          <p:cNvSpPr>
            <a:spLocks noEditPoints="1" noChangeArrowheads="1"/>
          </p:cNvSpPr>
          <p:nvPr/>
        </p:nvSpPr>
        <p:spPr bwMode="auto">
          <a:xfrm>
            <a:off x="6392863" y="4992688"/>
            <a:ext cx="833437" cy="706437"/>
          </a:xfrm>
          <a:custGeom>
            <a:avLst/>
            <a:gdLst>
              <a:gd name="T0" fmla="*/ 5005368 w 21600"/>
              <a:gd name="T1" fmla="*/ 0 h 21600"/>
              <a:gd name="T2" fmla="*/ 5005368 w 21600"/>
              <a:gd name="T3" fmla="*/ 7672560 h 21600"/>
              <a:gd name="T4" fmla="*/ 27285338 w 21600"/>
              <a:gd name="T5" fmla="*/ 0 h 21600"/>
              <a:gd name="T6" fmla="*/ 27285338 w 21600"/>
              <a:gd name="T7" fmla="*/ 7672560 h 21600"/>
              <a:gd name="T8" fmla="*/ 16079122 w 21600"/>
              <a:gd name="T9" fmla="*/ 0 h 21600"/>
              <a:gd name="T10" fmla="*/ 16079122 w 21600"/>
              <a:gd name="T11" fmla="*/ 23104316 h 21600"/>
              <a:gd name="T12" fmla="*/ 0 w 21600"/>
              <a:gd name="T13" fmla="*/ 23104316 h 21600"/>
              <a:gd name="T14" fmla="*/ 32158205 w 21600"/>
              <a:gd name="T15" fmla="*/ 2310431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prstTxWarp prst="textNoShape">
              <a:avLst/>
            </a:prstTxWarp>
          </a:bodyPr>
          <a:lstStyle/>
          <a:p>
            <a:endParaRPr lang="en-US"/>
          </a:p>
        </p:txBody>
      </p:sp>
      <p:graphicFrame>
        <p:nvGraphicFramePr>
          <p:cNvPr id="69636" name="Object 4"/>
          <p:cNvGraphicFramePr>
            <a:graphicFrameLocks noChangeAspect="1"/>
          </p:cNvGraphicFramePr>
          <p:nvPr/>
        </p:nvGraphicFramePr>
        <p:xfrm>
          <a:off x="2614246" y="4933893"/>
          <a:ext cx="738882" cy="816000"/>
        </p:xfrm>
        <a:graphic>
          <a:graphicData uri="http://schemas.openxmlformats.org/presentationml/2006/ole">
            <mc:AlternateContent xmlns:mc="http://schemas.openxmlformats.org/markup-compatibility/2006">
              <mc:Choice xmlns:v="urn:schemas-microsoft-com:vml" Requires="v">
                <p:oleObj name="ClipArt" r:id="rId7" imgW="7315200" imgH="6070600" progId="">
                  <p:embed/>
                </p:oleObj>
              </mc:Choice>
              <mc:Fallback>
                <p:oleObj name="ClipArt" r:id="rId7" imgW="7315200" imgH="6070600" progId="">
                  <p:embed/>
                  <p:pic>
                    <p:nvPicPr>
                      <p:cNvPr id="6963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4246" y="4933893"/>
                        <a:ext cx="738882" cy="816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9657" name="Text Box 22"/>
          <p:cNvSpPr txBox="1">
            <a:spLocks noChangeArrowheads="1"/>
          </p:cNvSpPr>
          <p:nvPr/>
        </p:nvSpPr>
        <p:spPr bwMode="auto">
          <a:xfrm>
            <a:off x="2149475" y="5316538"/>
            <a:ext cx="404813" cy="457200"/>
          </a:xfrm>
          <a:prstGeom prst="rect">
            <a:avLst/>
          </a:prstGeom>
          <a:noFill/>
          <a:ln w="9525">
            <a:noFill/>
            <a:miter lim="800000"/>
            <a:headEnd/>
            <a:tailEnd/>
          </a:ln>
        </p:spPr>
        <p:txBody>
          <a:bodyPr wrap="none">
            <a:prstTxWarp prst="textNoShape">
              <a:avLst/>
            </a:prstTxWarp>
            <a:sp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69658" name="Text Box 23"/>
          <p:cNvSpPr txBox="1">
            <a:spLocks noChangeArrowheads="1"/>
          </p:cNvSpPr>
          <p:nvPr/>
        </p:nvSpPr>
        <p:spPr bwMode="auto">
          <a:xfrm>
            <a:off x="6621463" y="5611813"/>
            <a:ext cx="401072" cy="461665"/>
          </a:xfrm>
          <a:prstGeom prst="rect">
            <a:avLst/>
          </a:prstGeom>
          <a:noFill/>
          <a:ln w="9525">
            <a:noFill/>
            <a:miter lim="800000"/>
            <a:headEnd/>
            <a:tailEnd/>
          </a:ln>
        </p:spPr>
        <p:txBody>
          <a:bodyPr wrap="none">
            <a:prstTxWarp prst="textNoShape">
              <a:avLst/>
            </a:prstTxWarp>
            <a:spAutoFit/>
          </a:bodyPr>
          <a:lstStyle/>
          <a:p>
            <a:r>
              <a:rPr lang="en-US" b="1">
                <a:latin typeface="Helvetica Neue" panose="02000503000000020004" pitchFamily="2" charset="0"/>
                <a:ea typeface="Helvetica Neue" panose="02000503000000020004" pitchFamily="2" charset="0"/>
                <a:cs typeface="Helvetica Neue" panose="02000503000000020004" pitchFamily="2" charset="0"/>
              </a:rPr>
              <a:t>B</a:t>
            </a:r>
          </a:p>
        </p:txBody>
      </p:sp>
    </p:spTree>
    <p:extLst>
      <p:ext uri="{BB962C8B-B14F-4D97-AF65-F5344CB8AC3E}">
        <p14:creationId xmlns:p14="http://schemas.microsoft.com/office/powerpoint/2010/main" val="27402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45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we covered today</a:t>
            </a:r>
          </a:p>
        </p:txBody>
      </p:sp>
      <p:sp>
        <p:nvSpPr>
          <p:cNvPr id="8" name="Content Placeholder 7"/>
          <p:cNvSpPr>
            <a:spLocks noGrp="1"/>
          </p:cNvSpPr>
          <p:nvPr>
            <p:ph idx="1"/>
          </p:nvPr>
        </p:nvSpPr>
        <p:spPr/>
        <p:txBody>
          <a:bodyPr/>
          <a:lstStyle/>
          <a:p>
            <a:r>
              <a:rPr lang="en-US" dirty="0"/>
              <a:t>Internet: made of a huge number of hosts, routers, wired and wireless links</a:t>
            </a:r>
          </a:p>
          <a:p>
            <a:r>
              <a:rPr lang="en-US" dirty="0"/>
              <a:t>Hosts: run application protocols to exchange data packets with each other</a:t>
            </a:r>
          </a:p>
          <a:p>
            <a:r>
              <a:rPr lang="en-US" dirty="0"/>
              <a:t>Routers: run bunch of protocols to move all packets towards their destinations</a:t>
            </a:r>
          </a:p>
          <a:p>
            <a:r>
              <a:rPr lang="en-US" dirty="0"/>
              <a:t>Why protocols are layered </a:t>
            </a:r>
          </a:p>
          <a:p>
            <a:r>
              <a:rPr lang="en-US" dirty="0"/>
              <a:t>How to calculate packet delays as they move across a packet-switched network</a:t>
            </a:r>
          </a:p>
        </p:txBody>
      </p:sp>
      <p:sp>
        <p:nvSpPr>
          <p:cNvPr id="6" name="Slide Number Placeholder 5"/>
          <p:cNvSpPr>
            <a:spLocks noGrp="1"/>
          </p:cNvSpPr>
          <p:nvPr>
            <p:ph type="sldNum" sz="quarter" idx="12"/>
          </p:nvPr>
        </p:nvSpPr>
        <p:spPr/>
        <p:txBody>
          <a:bodyPr/>
          <a:lstStyle/>
          <a:p>
            <a:pPr>
              <a:defRPr/>
            </a:pPr>
            <a:fld id="{FAAFCD32-5067-474B-BE6E-487EE984DCED}" type="slidenum">
              <a:rPr lang="en-US" smtClean="0"/>
              <a:pPr>
                <a:defRPr/>
              </a:pPr>
              <a:t>36</a:t>
            </a:fld>
            <a:endParaRPr lang="en-US" dirty="0"/>
          </a:p>
        </p:txBody>
      </p:sp>
      <p:sp>
        <p:nvSpPr>
          <p:cNvPr id="2" name="Footer Placeholder 4">
            <a:extLst>
              <a:ext uri="{FF2B5EF4-FFF2-40B4-BE49-F238E27FC236}">
                <a16:creationId xmlns:a16="http://schemas.microsoft.com/office/drawing/2014/main" id="{EAA286DE-8A9A-1435-E9F7-AE5BAAA61AF8}"/>
              </a:ext>
            </a:extLst>
          </p:cNvPr>
          <p:cNvSpPr>
            <a:spLocks noGrp="1"/>
          </p:cNvSpPr>
          <p:nvPr>
            <p:ph type="ftr" sz="quarter" idx="11"/>
          </p:nvPr>
        </p:nvSpPr>
        <p:spPr>
          <a:xfrm>
            <a:off x="0" y="6675661"/>
            <a:ext cx="1828800" cy="182339"/>
          </a:xfrm>
        </p:spPr>
        <p:txBody>
          <a:bodyPr/>
          <a:lstStyle/>
          <a:p>
            <a:r>
              <a:rPr lang="nl-NL" dirty="0"/>
              <a:t>CS118 - Winter 2025</a:t>
            </a:r>
            <a:endParaRPr lang="en-US" dirty="0"/>
          </a:p>
        </p:txBody>
      </p:sp>
    </p:spTree>
    <p:extLst>
      <p:ext uri="{BB962C8B-B14F-4D97-AF65-F5344CB8AC3E}">
        <p14:creationId xmlns:p14="http://schemas.microsoft.com/office/powerpoint/2010/main" val="2446146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BDDC3C-AB0B-D74F-8580-B3F676CD2D67}"/>
              </a:ext>
            </a:extLst>
          </p:cNvPr>
          <p:cNvSpPr>
            <a:spLocks noGrp="1"/>
          </p:cNvSpPr>
          <p:nvPr>
            <p:ph type="ctrTitle"/>
          </p:nvPr>
        </p:nvSpPr>
        <p:spPr>
          <a:xfrm>
            <a:off x="283779" y="1839312"/>
            <a:ext cx="8594835" cy="1771650"/>
          </a:xfrm>
        </p:spPr>
        <p:txBody>
          <a:bodyPr>
            <a:normAutofit/>
          </a:bodyPr>
          <a:lstStyle/>
          <a:p>
            <a:r>
              <a:rPr lang="en-US" dirty="0"/>
              <a:t>Lecture 1 Review: </a:t>
            </a:r>
            <a:br>
              <a:rPr lang="en-US" dirty="0"/>
            </a:br>
            <a:r>
              <a:rPr lang="en-US" dirty="0"/>
              <a:t>layered protocol architecture</a:t>
            </a:r>
          </a:p>
        </p:txBody>
      </p:sp>
      <p:sp>
        <p:nvSpPr>
          <p:cNvPr id="7" name="Subtitle 6">
            <a:extLst>
              <a:ext uri="{FF2B5EF4-FFF2-40B4-BE49-F238E27FC236}">
                <a16:creationId xmlns:a16="http://schemas.microsoft.com/office/drawing/2014/main" id="{BBDFEA28-9366-1043-9796-A799D88892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81605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037" y="173421"/>
            <a:ext cx="8915534" cy="6495666"/>
          </a:xfrm>
        </p:spPr>
        <p:txBody>
          <a:bodyPr>
            <a:normAutofit fontScale="92500" lnSpcReduction="10000"/>
          </a:bodyPr>
          <a:lstStyle/>
          <a:p>
            <a:pPr>
              <a:spcAft>
                <a:spcPts val="0"/>
              </a:spcAft>
            </a:pPr>
            <a:r>
              <a:rPr lang="en-US" dirty="0"/>
              <a:t>Concepts: </a:t>
            </a:r>
          </a:p>
          <a:p>
            <a:pPr lvl="1"/>
            <a:r>
              <a:rPr lang="en-US" b="1" dirty="0"/>
              <a:t>Internet</a:t>
            </a:r>
            <a:r>
              <a:rPr lang="en-US" dirty="0"/>
              <a:t>: made of a huge number of hosts and routers, interconnected by physical and wireless links</a:t>
            </a:r>
          </a:p>
          <a:p>
            <a:pPr lvl="1"/>
            <a:r>
              <a:rPr lang="en-US" b="1" dirty="0"/>
              <a:t>Host</a:t>
            </a:r>
            <a:r>
              <a:rPr lang="en-US" dirty="0"/>
              <a:t>: a computer running applications and bunch of protocols to let apps exchange data with each other</a:t>
            </a:r>
          </a:p>
          <a:p>
            <a:pPr lvl="1"/>
            <a:r>
              <a:rPr lang="en-US" b="1" dirty="0"/>
              <a:t>Router</a:t>
            </a:r>
            <a:r>
              <a:rPr lang="en-US" dirty="0"/>
              <a:t>: a packet switch running bunch of protocols to move packets toward their destinations</a:t>
            </a:r>
          </a:p>
          <a:p>
            <a:pPr>
              <a:spcAft>
                <a:spcPts val="0"/>
              </a:spcAft>
            </a:pPr>
            <a:r>
              <a:rPr lang="en-US" dirty="0"/>
              <a:t>Protocols are organized in layers:</a:t>
            </a:r>
          </a:p>
          <a:p>
            <a:pPr lvl="1">
              <a:spcBef>
                <a:spcPts val="0"/>
              </a:spcBef>
              <a:spcAft>
                <a:spcPts val="600"/>
              </a:spcAft>
            </a:pPr>
            <a:r>
              <a:rPr lang="en-US" dirty="0">
                <a:solidFill>
                  <a:schemeClr val="accent6"/>
                </a:solidFill>
              </a:rPr>
              <a:t>Application protocols</a:t>
            </a:r>
          </a:p>
          <a:p>
            <a:pPr lvl="1">
              <a:spcBef>
                <a:spcPts val="0"/>
              </a:spcBef>
              <a:spcAft>
                <a:spcPts val="600"/>
              </a:spcAft>
            </a:pPr>
            <a:r>
              <a:rPr lang="en-US" dirty="0">
                <a:solidFill>
                  <a:schemeClr val="accent6"/>
                </a:solidFill>
              </a:rPr>
              <a:t>Transport protocols</a:t>
            </a:r>
          </a:p>
          <a:p>
            <a:pPr lvl="1">
              <a:spcBef>
                <a:spcPts val="0"/>
              </a:spcBef>
              <a:spcAft>
                <a:spcPts val="600"/>
              </a:spcAft>
            </a:pPr>
            <a:r>
              <a:rPr lang="en-US" dirty="0">
                <a:solidFill>
                  <a:schemeClr val="accent6"/>
                </a:solidFill>
              </a:rPr>
              <a:t>Network protocols</a:t>
            </a:r>
          </a:p>
          <a:p>
            <a:pPr lvl="1">
              <a:spcBef>
                <a:spcPts val="0"/>
              </a:spcBef>
            </a:pPr>
            <a:r>
              <a:rPr lang="en-US" dirty="0">
                <a:solidFill>
                  <a:schemeClr val="accent6"/>
                </a:solidFill>
              </a:rPr>
              <a:t>Link layer protocols</a:t>
            </a:r>
          </a:p>
          <a:p>
            <a:pPr lvl="1">
              <a:spcBef>
                <a:spcPts val="0"/>
              </a:spcBef>
            </a:pPr>
            <a:r>
              <a:rPr lang="en-US" dirty="0">
                <a:solidFill>
                  <a:schemeClr val="accent2">
                    <a:lumMod val="60000"/>
                    <a:lumOff val="40000"/>
                  </a:schemeClr>
                </a:solidFill>
              </a:rPr>
              <a:t>Physical layer</a:t>
            </a:r>
          </a:p>
          <a:p>
            <a:pPr>
              <a:spcAft>
                <a:spcPts val="1800"/>
              </a:spcAft>
            </a:pPr>
            <a:r>
              <a:rPr lang="en-US" dirty="0"/>
              <a:t>How to calculate packet delays as they move across one hop</a:t>
            </a:r>
          </a:p>
        </p:txBody>
      </p:sp>
      <p:sp>
        <p:nvSpPr>
          <p:cNvPr id="5" name="Slide Number Placeholder 4"/>
          <p:cNvSpPr>
            <a:spLocks noGrp="1"/>
          </p:cNvSpPr>
          <p:nvPr>
            <p:ph type="sldNum" sz="quarter" idx="12"/>
          </p:nvPr>
        </p:nvSpPr>
        <p:spPr/>
        <p:txBody>
          <a:bodyPr/>
          <a:lstStyle/>
          <a:p>
            <a:pPr>
              <a:defRPr/>
            </a:pPr>
            <a:fld id="{5839C53E-9712-814C-9BC8-2C6C5C482B7D}" type="slidenum">
              <a:rPr lang="en-US" smtClean="0"/>
              <a:pPr>
                <a:defRPr/>
              </a:pPr>
              <a:t>38</a:t>
            </a:fld>
            <a:endParaRPr lang="en-US" dirty="0"/>
          </a:p>
        </p:txBody>
      </p:sp>
    </p:spTree>
    <p:extLst>
      <p:ext uri="{BB962C8B-B14F-4D97-AF65-F5344CB8AC3E}">
        <p14:creationId xmlns:p14="http://schemas.microsoft.com/office/powerpoint/2010/main" val="798708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a:bodyPr>
          <a:lstStyle/>
          <a:p>
            <a:r>
              <a:rPr lang="en-US" sz="3200" dirty="0"/>
              <a:t>Application protocol’s view of the world</a:t>
            </a:r>
          </a:p>
        </p:txBody>
      </p:sp>
      <p:sp>
        <p:nvSpPr>
          <p:cNvPr id="107" name="Slide Number Placeholder 4"/>
          <p:cNvSpPr>
            <a:spLocks noGrp="1"/>
          </p:cNvSpPr>
          <p:nvPr>
            <p:ph type="sldNum" sz="quarter" idx="12"/>
          </p:nvPr>
        </p:nvSpPr>
        <p:spPr/>
        <p:txBody>
          <a:bodyPr/>
          <a:lstStyle/>
          <a:p>
            <a:fld id="{53F8EC5A-83E7-044A-838C-7BE78290F720}" type="slidenum">
              <a:rPr lang="en-US"/>
              <a:pPr/>
              <a:t>39</a:t>
            </a:fld>
            <a:endParaRPr lang="en-US"/>
          </a:p>
        </p:txBody>
      </p:sp>
      <p:sp>
        <p:nvSpPr>
          <p:cNvPr id="151555" name="Rectangle 3"/>
          <p:cNvSpPr>
            <a:spLocks noChangeArrowheads="1"/>
          </p:cNvSpPr>
          <p:nvPr/>
        </p:nvSpPr>
        <p:spPr bwMode="auto">
          <a:xfrm>
            <a:off x="899036" y="1853805"/>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56" name="Rectangle 4"/>
          <p:cNvSpPr>
            <a:spLocks noChangeArrowheads="1"/>
          </p:cNvSpPr>
          <p:nvPr/>
        </p:nvSpPr>
        <p:spPr bwMode="auto">
          <a:xfrm>
            <a:off x="899036" y="2682480"/>
            <a:ext cx="752482"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57" name="Text Box 5"/>
          <p:cNvSpPr txBox="1">
            <a:spLocks noChangeArrowheads="1"/>
          </p:cNvSpPr>
          <p:nvPr/>
        </p:nvSpPr>
        <p:spPr bwMode="auto">
          <a:xfrm>
            <a:off x="976427" y="1934767"/>
            <a:ext cx="617477"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HTTP</a:t>
            </a:r>
          </a:p>
        </p:txBody>
      </p:sp>
      <p:sp>
        <p:nvSpPr>
          <p:cNvPr id="151558" name="Text Box 6"/>
          <p:cNvSpPr txBox="1">
            <a:spLocks noChangeArrowheads="1"/>
          </p:cNvSpPr>
          <p:nvPr/>
        </p:nvSpPr>
        <p:spPr bwMode="auto">
          <a:xfrm>
            <a:off x="825218" y="2767014"/>
            <a:ext cx="938077" cy="300082"/>
          </a:xfrm>
          <a:prstGeom prst="rect">
            <a:avLst/>
          </a:prstGeom>
          <a:noFill/>
          <a:ln w="9525">
            <a:noFill/>
            <a:miter lim="800000"/>
            <a:headEnd/>
            <a:tailEnd/>
          </a:ln>
          <a:effectLst/>
        </p:spPr>
        <p:txBody>
          <a:bodyPr wrap="none">
            <a:prstTxWarp prst="textNoShape">
              <a:avLst/>
            </a:prstTxWarp>
            <a:spAutoFit/>
          </a:bodyPr>
          <a:lstStyle/>
          <a:p>
            <a:r>
              <a:rPr lang="en-US" sz="1350" dirty="0">
                <a:latin typeface="Helvetica Neue" panose="02000503000000020004" pitchFamily="2" charset="0"/>
                <a:ea typeface="Helvetica Neue" panose="02000503000000020004" pitchFamily="2" charset="0"/>
                <a:cs typeface="Helvetica Neue" panose="02000503000000020004" pitchFamily="2" charset="0"/>
              </a:rPr>
              <a:t>TCP/UDP</a:t>
            </a:r>
          </a:p>
        </p:txBody>
      </p:sp>
      <p:grpSp>
        <p:nvGrpSpPr>
          <p:cNvPr id="151559" name="Group 7"/>
          <p:cNvGrpSpPr>
            <a:grpSpLocks/>
          </p:cNvGrpSpPr>
          <p:nvPr/>
        </p:nvGrpSpPr>
        <p:grpSpPr bwMode="auto">
          <a:xfrm>
            <a:off x="900227" y="3582592"/>
            <a:ext cx="685800" cy="436960"/>
            <a:chOff x="323" y="2664"/>
            <a:chExt cx="576" cy="367"/>
          </a:xfrm>
        </p:grpSpPr>
        <p:sp>
          <p:nvSpPr>
            <p:cNvPr id="151560" name="Rectangle 8"/>
            <p:cNvSpPr>
              <a:spLocks noChangeArrowheads="1"/>
            </p:cNvSpPr>
            <p:nvPr/>
          </p:nvSpPr>
          <p:spPr bwMode="auto">
            <a:xfrm>
              <a:off x="323" y="2664"/>
              <a:ext cx="576" cy="367"/>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1" name="Text Box 9"/>
            <p:cNvSpPr txBox="1">
              <a:spLocks noChangeArrowheads="1"/>
            </p:cNvSpPr>
            <p:nvPr/>
          </p:nvSpPr>
          <p:spPr bwMode="auto">
            <a:xfrm>
              <a:off x="500" y="2729"/>
              <a:ext cx="287" cy="25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grpSp>
      <p:sp>
        <p:nvSpPr>
          <p:cNvPr id="151564" name="Text Box 12"/>
          <p:cNvSpPr txBox="1">
            <a:spLocks noChangeArrowheads="1"/>
          </p:cNvSpPr>
          <p:nvPr/>
        </p:nvSpPr>
        <p:spPr bwMode="auto">
          <a:xfrm>
            <a:off x="860971" y="4493420"/>
            <a:ext cx="780984" cy="424732"/>
          </a:xfrm>
          <a:prstGeom prst="rect">
            <a:avLst/>
          </a:prstGeom>
          <a:noFill/>
          <a:ln w="9525">
            <a:solidFill>
              <a:srgbClr val="008000"/>
            </a:solid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Ethernet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65" name="Line 13"/>
          <p:cNvSpPr>
            <a:spLocks noChangeShapeType="1"/>
          </p:cNvSpPr>
          <p:nvPr/>
        </p:nvSpPr>
        <p:spPr bwMode="auto">
          <a:xfrm>
            <a:off x="1232411" y="2290763"/>
            <a:ext cx="0" cy="395288"/>
          </a:xfrm>
          <a:prstGeom prst="line">
            <a:avLst/>
          </a:prstGeom>
          <a:noFill/>
          <a:ln w="19050">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6" name="Line 14"/>
          <p:cNvSpPr>
            <a:spLocks noChangeShapeType="1"/>
          </p:cNvSpPr>
          <p:nvPr/>
        </p:nvSpPr>
        <p:spPr bwMode="auto">
          <a:xfrm>
            <a:off x="1232411" y="3124201"/>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7" name="Line 15"/>
          <p:cNvSpPr>
            <a:spLocks noChangeShapeType="1"/>
          </p:cNvSpPr>
          <p:nvPr/>
        </p:nvSpPr>
        <p:spPr bwMode="auto">
          <a:xfrm>
            <a:off x="1232411" y="4018360"/>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8" name="Rectangle 16"/>
          <p:cNvSpPr>
            <a:spLocks noChangeArrowheads="1"/>
          </p:cNvSpPr>
          <p:nvPr/>
        </p:nvSpPr>
        <p:spPr bwMode="auto">
          <a:xfrm>
            <a:off x="775211" y="1637111"/>
            <a:ext cx="977504" cy="3636169"/>
          </a:xfrm>
          <a:prstGeom prst="rect">
            <a:avLst/>
          </a:prstGeom>
          <a:noFill/>
          <a:ln w="9525">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9" name="Rectangle 17"/>
          <p:cNvSpPr>
            <a:spLocks noChangeArrowheads="1"/>
          </p:cNvSpPr>
          <p:nvPr/>
        </p:nvSpPr>
        <p:spPr bwMode="auto">
          <a:xfrm>
            <a:off x="6352276" y="1853805"/>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0" name="Rectangle 18"/>
          <p:cNvSpPr>
            <a:spLocks noChangeArrowheads="1"/>
          </p:cNvSpPr>
          <p:nvPr/>
        </p:nvSpPr>
        <p:spPr bwMode="auto">
          <a:xfrm>
            <a:off x="6352276" y="2682480"/>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1" name="Rectangle 19"/>
          <p:cNvSpPr>
            <a:spLocks noChangeArrowheads="1"/>
          </p:cNvSpPr>
          <p:nvPr/>
        </p:nvSpPr>
        <p:spPr bwMode="auto">
          <a:xfrm>
            <a:off x="6353466" y="3582592"/>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2" name="Rectangle 20"/>
          <p:cNvSpPr>
            <a:spLocks noChangeArrowheads="1"/>
          </p:cNvSpPr>
          <p:nvPr/>
        </p:nvSpPr>
        <p:spPr bwMode="auto">
          <a:xfrm>
            <a:off x="6353466" y="4483895"/>
            <a:ext cx="685800" cy="436959"/>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3" name="Text Box 21"/>
          <p:cNvSpPr txBox="1">
            <a:spLocks noChangeArrowheads="1"/>
          </p:cNvSpPr>
          <p:nvPr/>
        </p:nvSpPr>
        <p:spPr bwMode="auto">
          <a:xfrm>
            <a:off x="6429666" y="1934767"/>
            <a:ext cx="617477"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HTTP</a:t>
            </a:r>
          </a:p>
        </p:txBody>
      </p:sp>
      <p:sp>
        <p:nvSpPr>
          <p:cNvPr id="151574" name="Text Box 22"/>
          <p:cNvSpPr txBox="1">
            <a:spLocks noChangeArrowheads="1"/>
          </p:cNvSpPr>
          <p:nvPr/>
        </p:nvSpPr>
        <p:spPr bwMode="auto">
          <a:xfrm>
            <a:off x="6278457" y="2756298"/>
            <a:ext cx="938077"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TCP/UDP</a:t>
            </a:r>
          </a:p>
        </p:txBody>
      </p:sp>
      <p:sp>
        <p:nvSpPr>
          <p:cNvPr id="151575" name="Text Box 23"/>
          <p:cNvSpPr txBox="1">
            <a:spLocks noChangeArrowheads="1"/>
          </p:cNvSpPr>
          <p:nvPr/>
        </p:nvSpPr>
        <p:spPr bwMode="auto">
          <a:xfrm>
            <a:off x="6564207" y="3659982"/>
            <a:ext cx="338554"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sp>
        <p:nvSpPr>
          <p:cNvPr id="151576" name="Text Box 24"/>
          <p:cNvSpPr txBox="1">
            <a:spLocks noChangeArrowheads="1"/>
          </p:cNvSpPr>
          <p:nvPr/>
        </p:nvSpPr>
        <p:spPr bwMode="auto">
          <a:xfrm>
            <a:off x="6314209" y="4493420"/>
            <a:ext cx="780984" cy="424732"/>
          </a:xfrm>
          <a:prstGeom prst="rect">
            <a:avLst/>
          </a:prstGeom>
          <a:noFill/>
          <a:ln w="9525">
            <a:no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wireless</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77" name="Line 25"/>
          <p:cNvSpPr>
            <a:spLocks noChangeShapeType="1"/>
          </p:cNvSpPr>
          <p:nvPr/>
        </p:nvSpPr>
        <p:spPr bwMode="auto">
          <a:xfrm>
            <a:off x="6685651" y="2295274"/>
            <a:ext cx="0" cy="366713"/>
          </a:xfrm>
          <a:prstGeom prst="line">
            <a:avLst/>
          </a:prstGeom>
          <a:noFill/>
          <a:ln w="19050">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8" name="Line 26"/>
          <p:cNvSpPr>
            <a:spLocks noChangeShapeType="1"/>
          </p:cNvSpPr>
          <p:nvPr/>
        </p:nvSpPr>
        <p:spPr bwMode="auto">
          <a:xfrm>
            <a:off x="6685651" y="3124201"/>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9" name="Line 27"/>
          <p:cNvSpPr>
            <a:spLocks noChangeShapeType="1"/>
          </p:cNvSpPr>
          <p:nvPr/>
        </p:nvSpPr>
        <p:spPr bwMode="auto">
          <a:xfrm>
            <a:off x="6685651" y="4018360"/>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0" name="Rectangle 28"/>
          <p:cNvSpPr>
            <a:spLocks noChangeArrowheads="1"/>
          </p:cNvSpPr>
          <p:nvPr/>
        </p:nvSpPr>
        <p:spPr bwMode="auto">
          <a:xfrm>
            <a:off x="6228452" y="1637111"/>
            <a:ext cx="977503" cy="3636169"/>
          </a:xfrm>
          <a:prstGeom prst="rect">
            <a:avLst/>
          </a:prstGeom>
          <a:noFill/>
          <a:ln w="9525">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1" name="Line 29"/>
          <p:cNvSpPr>
            <a:spLocks noChangeShapeType="1"/>
          </p:cNvSpPr>
          <p:nvPr/>
        </p:nvSpPr>
        <p:spPr bwMode="auto">
          <a:xfrm>
            <a:off x="1232411" y="4920855"/>
            <a:ext cx="0" cy="279797"/>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2" name="Line 30"/>
          <p:cNvSpPr>
            <a:spLocks noChangeShapeType="1"/>
          </p:cNvSpPr>
          <p:nvPr/>
        </p:nvSpPr>
        <p:spPr bwMode="auto">
          <a:xfrm>
            <a:off x="1160861" y="5200651"/>
            <a:ext cx="1745456" cy="0"/>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51583" name="Group 31"/>
          <p:cNvGrpSpPr>
            <a:grpSpLocks/>
          </p:cNvGrpSpPr>
          <p:nvPr/>
        </p:nvGrpSpPr>
        <p:grpSpPr bwMode="auto">
          <a:xfrm>
            <a:off x="2739629" y="3604023"/>
            <a:ext cx="685800" cy="436960"/>
            <a:chOff x="323" y="2664"/>
            <a:chExt cx="576" cy="367"/>
          </a:xfrm>
        </p:grpSpPr>
        <p:sp>
          <p:nvSpPr>
            <p:cNvPr id="151584" name="Rectangle 32"/>
            <p:cNvSpPr>
              <a:spLocks noChangeArrowheads="1"/>
            </p:cNvSpPr>
            <p:nvPr/>
          </p:nvSpPr>
          <p:spPr bwMode="auto">
            <a:xfrm>
              <a:off x="323" y="2664"/>
              <a:ext cx="576" cy="367"/>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5" name="Text Box 33"/>
            <p:cNvSpPr txBox="1">
              <a:spLocks noChangeArrowheads="1"/>
            </p:cNvSpPr>
            <p:nvPr/>
          </p:nvSpPr>
          <p:spPr bwMode="auto">
            <a:xfrm>
              <a:off x="500" y="2729"/>
              <a:ext cx="287" cy="25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grpSp>
      <p:grpSp>
        <p:nvGrpSpPr>
          <p:cNvPr id="151586" name="Group 34"/>
          <p:cNvGrpSpPr>
            <a:grpSpLocks/>
          </p:cNvGrpSpPr>
          <p:nvPr/>
        </p:nvGrpSpPr>
        <p:grpSpPr bwMode="auto">
          <a:xfrm>
            <a:off x="4723210" y="3604023"/>
            <a:ext cx="685800" cy="436960"/>
            <a:chOff x="323" y="2664"/>
            <a:chExt cx="576" cy="367"/>
          </a:xfrm>
        </p:grpSpPr>
        <p:sp>
          <p:nvSpPr>
            <p:cNvPr id="151587" name="Rectangle 35"/>
            <p:cNvSpPr>
              <a:spLocks noChangeArrowheads="1"/>
            </p:cNvSpPr>
            <p:nvPr/>
          </p:nvSpPr>
          <p:spPr bwMode="auto">
            <a:xfrm>
              <a:off x="323" y="2664"/>
              <a:ext cx="576" cy="367"/>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8" name="Text Box 36"/>
            <p:cNvSpPr txBox="1">
              <a:spLocks noChangeArrowheads="1"/>
            </p:cNvSpPr>
            <p:nvPr/>
          </p:nvSpPr>
          <p:spPr bwMode="auto">
            <a:xfrm>
              <a:off x="500" y="2729"/>
              <a:ext cx="287" cy="25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grpSp>
      <p:sp>
        <p:nvSpPr>
          <p:cNvPr id="151591" name="Text Box 39"/>
          <p:cNvSpPr txBox="1">
            <a:spLocks noChangeArrowheads="1"/>
          </p:cNvSpPr>
          <p:nvPr/>
        </p:nvSpPr>
        <p:spPr bwMode="auto">
          <a:xfrm>
            <a:off x="2222932" y="4504136"/>
            <a:ext cx="780984" cy="424732"/>
          </a:xfrm>
          <a:prstGeom prst="rect">
            <a:avLst/>
          </a:prstGeom>
          <a:noFill/>
          <a:ln w="9525">
            <a:solidFill>
              <a:srgbClr val="008000"/>
            </a:solid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Ethernet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94" name="Text Box 42"/>
          <p:cNvSpPr txBox="1">
            <a:spLocks noChangeArrowheads="1"/>
          </p:cNvSpPr>
          <p:nvPr/>
        </p:nvSpPr>
        <p:spPr bwMode="auto">
          <a:xfrm>
            <a:off x="5163775" y="4504136"/>
            <a:ext cx="780984" cy="424732"/>
          </a:xfrm>
          <a:prstGeom prst="rect">
            <a:avLst/>
          </a:prstGeom>
          <a:noFill/>
          <a:ln w="9525">
            <a:solidFill>
              <a:srgbClr val="008000"/>
            </a:solid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Ethernet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95" name="Line 43"/>
          <p:cNvSpPr>
            <a:spLocks noChangeShapeType="1"/>
          </p:cNvSpPr>
          <p:nvPr/>
        </p:nvSpPr>
        <p:spPr bwMode="auto">
          <a:xfrm flipH="1">
            <a:off x="2613424" y="4942285"/>
            <a:ext cx="1190" cy="247650"/>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6" name="Line 44"/>
          <p:cNvSpPr>
            <a:spLocks noChangeShapeType="1"/>
          </p:cNvSpPr>
          <p:nvPr/>
        </p:nvSpPr>
        <p:spPr bwMode="auto">
          <a:xfrm flipH="1">
            <a:off x="2593181" y="4029076"/>
            <a:ext cx="406004"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7" name="Line 45"/>
          <p:cNvSpPr>
            <a:spLocks noChangeShapeType="1"/>
          </p:cNvSpPr>
          <p:nvPr/>
        </p:nvSpPr>
        <p:spPr bwMode="auto">
          <a:xfrm>
            <a:off x="3195637" y="4039791"/>
            <a:ext cx="406004"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8" name="Rectangle 46"/>
          <p:cNvSpPr>
            <a:spLocks noChangeArrowheads="1"/>
          </p:cNvSpPr>
          <p:nvPr/>
        </p:nvSpPr>
        <p:spPr bwMode="auto">
          <a:xfrm>
            <a:off x="3259931" y="4494611"/>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9" name="Text Box 47"/>
          <p:cNvSpPr txBox="1">
            <a:spLocks noChangeArrowheads="1"/>
          </p:cNvSpPr>
          <p:nvPr/>
        </p:nvSpPr>
        <p:spPr bwMode="auto">
          <a:xfrm>
            <a:off x="3220675" y="4504136"/>
            <a:ext cx="780984" cy="424732"/>
          </a:xfrm>
          <a:prstGeom prst="rect">
            <a:avLst/>
          </a:prstGeom>
          <a:noFill/>
          <a:ln w="9525">
            <a:no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SONET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600" name="Rectangle 48"/>
          <p:cNvSpPr>
            <a:spLocks noChangeArrowheads="1"/>
          </p:cNvSpPr>
          <p:nvPr/>
        </p:nvSpPr>
        <p:spPr bwMode="auto">
          <a:xfrm>
            <a:off x="4216004" y="4504136"/>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1" name="Text Box 49"/>
          <p:cNvSpPr txBox="1">
            <a:spLocks noChangeArrowheads="1"/>
          </p:cNvSpPr>
          <p:nvPr/>
        </p:nvSpPr>
        <p:spPr bwMode="auto">
          <a:xfrm>
            <a:off x="4176746" y="4513661"/>
            <a:ext cx="780984" cy="424732"/>
          </a:xfrm>
          <a:prstGeom prst="rect">
            <a:avLst/>
          </a:prstGeom>
          <a:noFill/>
          <a:ln w="9525">
            <a:no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SONET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602" name="Line 50"/>
          <p:cNvSpPr>
            <a:spLocks noChangeShapeType="1"/>
          </p:cNvSpPr>
          <p:nvPr/>
        </p:nvSpPr>
        <p:spPr bwMode="auto">
          <a:xfrm flipH="1">
            <a:off x="5555456" y="4931570"/>
            <a:ext cx="0" cy="485775"/>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3" name="Line 51"/>
          <p:cNvSpPr>
            <a:spLocks noChangeShapeType="1"/>
          </p:cNvSpPr>
          <p:nvPr/>
        </p:nvSpPr>
        <p:spPr bwMode="auto">
          <a:xfrm flipH="1">
            <a:off x="5357812" y="5432822"/>
            <a:ext cx="757238" cy="0"/>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4" name="Line 52"/>
          <p:cNvSpPr>
            <a:spLocks noChangeShapeType="1"/>
          </p:cNvSpPr>
          <p:nvPr/>
        </p:nvSpPr>
        <p:spPr bwMode="auto">
          <a:xfrm>
            <a:off x="6704702" y="4933951"/>
            <a:ext cx="1190" cy="247650"/>
          </a:xfrm>
          <a:prstGeom prst="line">
            <a:avLst/>
          </a:prstGeom>
          <a:noFill/>
          <a:ln w="9525">
            <a:solidFill>
              <a:schemeClr val="tx1"/>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5" name="Line 53"/>
          <p:cNvSpPr>
            <a:spLocks noChangeShapeType="1"/>
          </p:cNvSpPr>
          <p:nvPr/>
        </p:nvSpPr>
        <p:spPr bwMode="auto">
          <a:xfrm flipH="1">
            <a:off x="4525567" y="4049316"/>
            <a:ext cx="406003"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6" name="Line 54"/>
          <p:cNvSpPr>
            <a:spLocks noChangeShapeType="1"/>
          </p:cNvSpPr>
          <p:nvPr/>
        </p:nvSpPr>
        <p:spPr bwMode="auto">
          <a:xfrm>
            <a:off x="5138737" y="4049317"/>
            <a:ext cx="395288" cy="44648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7" name="Rectangle 55"/>
          <p:cNvSpPr>
            <a:spLocks noChangeArrowheads="1"/>
          </p:cNvSpPr>
          <p:nvPr/>
        </p:nvSpPr>
        <p:spPr bwMode="auto">
          <a:xfrm>
            <a:off x="2157412" y="3444480"/>
            <a:ext cx="1891904" cy="1621631"/>
          </a:xfrm>
          <a:prstGeom prst="rect">
            <a:avLst/>
          </a:prstGeom>
          <a:noFill/>
          <a:ln w="25400">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8" name="Rectangle 56"/>
          <p:cNvSpPr>
            <a:spLocks noChangeArrowheads="1"/>
          </p:cNvSpPr>
          <p:nvPr/>
        </p:nvSpPr>
        <p:spPr bwMode="auto">
          <a:xfrm>
            <a:off x="4131469" y="3444480"/>
            <a:ext cx="1891904" cy="1621631"/>
          </a:xfrm>
          <a:prstGeom prst="rect">
            <a:avLst/>
          </a:prstGeom>
          <a:noFill/>
          <a:ln w="25400">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9" name="Line 57"/>
          <p:cNvSpPr>
            <a:spLocks noChangeShapeType="1"/>
          </p:cNvSpPr>
          <p:nvPr/>
        </p:nvSpPr>
        <p:spPr bwMode="auto">
          <a:xfrm flipH="1">
            <a:off x="3593306" y="4942285"/>
            <a:ext cx="1191" cy="247650"/>
          </a:xfrm>
          <a:prstGeom prst="line">
            <a:avLst/>
          </a:prstGeom>
          <a:noFill/>
          <a:ln w="38100">
            <a:solidFill>
              <a:schemeClr val="tx1"/>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0" name="Line 58"/>
          <p:cNvSpPr>
            <a:spLocks noChangeShapeType="1"/>
          </p:cNvSpPr>
          <p:nvPr/>
        </p:nvSpPr>
        <p:spPr bwMode="auto">
          <a:xfrm flipH="1">
            <a:off x="4545806" y="4951810"/>
            <a:ext cx="1191" cy="247650"/>
          </a:xfrm>
          <a:prstGeom prst="line">
            <a:avLst/>
          </a:prstGeom>
          <a:noFill/>
          <a:ln w="38100">
            <a:solidFill>
              <a:schemeClr val="tx1"/>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1" name="Line 59"/>
          <p:cNvSpPr>
            <a:spLocks noChangeShapeType="1"/>
          </p:cNvSpPr>
          <p:nvPr/>
        </p:nvSpPr>
        <p:spPr bwMode="auto">
          <a:xfrm>
            <a:off x="3549253" y="5200651"/>
            <a:ext cx="1013222" cy="0"/>
          </a:xfrm>
          <a:prstGeom prst="line">
            <a:avLst/>
          </a:prstGeom>
          <a:noFill/>
          <a:ln w="38100">
            <a:solidFill>
              <a:schemeClr val="tx1"/>
            </a:solidFill>
            <a:prstDash val="lgDash"/>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2" name="Text Box 60"/>
          <p:cNvSpPr txBox="1">
            <a:spLocks noChangeArrowheads="1"/>
          </p:cNvSpPr>
          <p:nvPr/>
        </p:nvSpPr>
        <p:spPr bwMode="auto">
          <a:xfrm>
            <a:off x="1002621" y="1563292"/>
            <a:ext cx="521297"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host</a:t>
            </a:r>
          </a:p>
        </p:txBody>
      </p:sp>
      <p:sp>
        <p:nvSpPr>
          <p:cNvPr id="151613" name="Text Box 61"/>
          <p:cNvSpPr txBox="1">
            <a:spLocks noChangeArrowheads="1"/>
          </p:cNvSpPr>
          <p:nvPr/>
        </p:nvSpPr>
        <p:spPr bwMode="auto">
          <a:xfrm>
            <a:off x="6455859" y="1552576"/>
            <a:ext cx="521297"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host</a:t>
            </a:r>
          </a:p>
        </p:txBody>
      </p:sp>
      <p:sp>
        <p:nvSpPr>
          <p:cNvPr id="151614" name="Text Box 62"/>
          <p:cNvSpPr txBox="1">
            <a:spLocks noChangeArrowheads="1"/>
          </p:cNvSpPr>
          <p:nvPr/>
        </p:nvSpPr>
        <p:spPr bwMode="auto">
          <a:xfrm>
            <a:off x="2784873" y="3142060"/>
            <a:ext cx="639983"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router</a:t>
            </a:r>
          </a:p>
        </p:txBody>
      </p:sp>
      <p:sp>
        <p:nvSpPr>
          <p:cNvPr id="151615" name="Text Box 63"/>
          <p:cNvSpPr txBox="1">
            <a:spLocks noChangeArrowheads="1"/>
          </p:cNvSpPr>
          <p:nvPr/>
        </p:nvSpPr>
        <p:spPr bwMode="auto">
          <a:xfrm>
            <a:off x="4757739" y="3152776"/>
            <a:ext cx="639983"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router</a:t>
            </a:r>
          </a:p>
        </p:txBody>
      </p:sp>
      <p:sp>
        <p:nvSpPr>
          <p:cNvPr id="151616" name="Line 64"/>
          <p:cNvSpPr>
            <a:spLocks noChangeShapeType="1"/>
          </p:cNvSpPr>
          <p:nvPr/>
        </p:nvSpPr>
        <p:spPr bwMode="auto">
          <a:xfrm>
            <a:off x="1586204" y="2082404"/>
            <a:ext cx="4707441" cy="0"/>
          </a:xfrm>
          <a:prstGeom prst="line">
            <a:avLst/>
          </a:prstGeom>
          <a:noFill/>
          <a:ln w="9525">
            <a:solidFill>
              <a:schemeClr val="tx1"/>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7" name="Line 65"/>
          <p:cNvSpPr>
            <a:spLocks noChangeShapeType="1"/>
          </p:cNvSpPr>
          <p:nvPr/>
        </p:nvSpPr>
        <p:spPr bwMode="auto">
          <a:xfrm>
            <a:off x="1698170" y="2903935"/>
            <a:ext cx="4616905" cy="0"/>
          </a:xfrm>
          <a:prstGeom prst="line">
            <a:avLst/>
          </a:prstGeom>
          <a:noFill/>
          <a:ln w="9525">
            <a:solidFill>
              <a:schemeClr val="tx1"/>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8" name="Text Box 66"/>
          <p:cNvSpPr txBox="1">
            <a:spLocks noChangeArrowheads="1"/>
          </p:cNvSpPr>
          <p:nvPr/>
        </p:nvSpPr>
        <p:spPr bwMode="auto">
          <a:xfrm>
            <a:off x="3227973" y="1818210"/>
            <a:ext cx="1952779" cy="276999"/>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HTTP message exchange</a:t>
            </a:r>
          </a:p>
        </p:txBody>
      </p:sp>
      <p:sp>
        <p:nvSpPr>
          <p:cNvPr id="151619" name="Text Box 67"/>
          <p:cNvSpPr txBox="1">
            <a:spLocks noChangeArrowheads="1"/>
          </p:cNvSpPr>
          <p:nvPr/>
        </p:nvSpPr>
        <p:spPr bwMode="auto">
          <a:xfrm>
            <a:off x="3313823" y="2638426"/>
            <a:ext cx="1696298" cy="276999"/>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TCP segment delivery</a:t>
            </a:r>
          </a:p>
        </p:txBody>
      </p:sp>
      <p:sp>
        <p:nvSpPr>
          <p:cNvPr id="151620" name="Line 68"/>
          <p:cNvSpPr>
            <a:spLocks noChangeShapeType="1"/>
          </p:cNvSpPr>
          <p:nvPr/>
        </p:nvSpPr>
        <p:spPr bwMode="auto">
          <a:xfrm flipV="1">
            <a:off x="1586204" y="3807620"/>
            <a:ext cx="1154615" cy="0"/>
          </a:xfrm>
          <a:prstGeom prst="line">
            <a:avLst/>
          </a:prstGeom>
          <a:noFill/>
          <a:ln w="9525">
            <a:solidFill>
              <a:schemeClr val="tx1"/>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21" name="Line 69"/>
          <p:cNvSpPr>
            <a:spLocks noChangeShapeType="1"/>
          </p:cNvSpPr>
          <p:nvPr/>
        </p:nvSpPr>
        <p:spPr bwMode="auto">
          <a:xfrm flipV="1">
            <a:off x="3437335" y="3818335"/>
            <a:ext cx="1308497" cy="0"/>
          </a:xfrm>
          <a:prstGeom prst="line">
            <a:avLst/>
          </a:prstGeom>
          <a:noFill/>
          <a:ln w="9525">
            <a:solidFill>
              <a:schemeClr val="tx1"/>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22" name="Line 70"/>
          <p:cNvSpPr>
            <a:spLocks noChangeShapeType="1"/>
          </p:cNvSpPr>
          <p:nvPr/>
        </p:nvSpPr>
        <p:spPr bwMode="auto">
          <a:xfrm flipV="1">
            <a:off x="5400675" y="3807620"/>
            <a:ext cx="882254" cy="0"/>
          </a:xfrm>
          <a:prstGeom prst="line">
            <a:avLst/>
          </a:prstGeom>
          <a:noFill/>
          <a:ln w="9525">
            <a:solidFill>
              <a:schemeClr val="tx1"/>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23" name="Text Box 71"/>
          <p:cNvSpPr txBox="1">
            <a:spLocks noChangeArrowheads="1"/>
          </p:cNvSpPr>
          <p:nvPr/>
        </p:nvSpPr>
        <p:spPr bwMode="auto">
          <a:xfrm>
            <a:off x="1881188" y="3562351"/>
            <a:ext cx="837089"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IP packet</a:t>
            </a:r>
          </a:p>
        </p:txBody>
      </p:sp>
      <p:sp>
        <p:nvSpPr>
          <p:cNvPr id="151624" name="Text Box 72"/>
          <p:cNvSpPr txBox="1">
            <a:spLocks noChangeArrowheads="1"/>
          </p:cNvSpPr>
          <p:nvPr/>
        </p:nvSpPr>
        <p:spPr bwMode="auto">
          <a:xfrm>
            <a:off x="5497117" y="3583783"/>
            <a:ext cx="837089"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IP packet</a:t>
            </a:r>
          </a:p>
        </p:txBody>
      </p:sp>
      <p:sp>
        <p:nvSpPr>
          <p:cNvPr id="151625" name="Text Box 73"/>
          <p:cNvSpPr txBox="1">
            <a:spLocks noChangeArrowheads="1"/>
          </p:cNvSpPr>
          <p:nvPr/>
        </p:nvSpPr>
        <p:spPr bwMode="auto">
          <a:xfrm>
            <a:off x="3699273" y="3573067"/>
            <a:ext cx="837089"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IP packet</a:t>
            </a:r>
          </a:p>
        </p:txBody>
      </p:sp>
      <p:sp>
        <p:nvSpPr>
          <p:cNvPr id="151626" name="Text Box 74"/>
          <p:cNvSpPr txBox="1">
            <a:spLocks noChangeArrowheads="1"/>
          </p:cNvSpPr>
          <p:nvPr/>
        </p:nvSpPr>
        <p:spPr bwMode="auto">
          <a:xfrm>
            <a:off x="1380912" y="5353514"/>
            <a:ext cx="1203727" cy="276999"/>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8080"/>
                </a:solidFill>
                <a:latin typeface="Helvetica Neue" panose="02000503000000020004" pitchFamily="2" charset="0"/>
                <a:ea typeface="Helvetica Neue" panose="02000503000000020004" pitchFamily="2" charset="0"/>
                <a:cs typeface="Helvetica Neue" panose="02000503000000020004" pitchFamily="2" charset="0"/>
              </a:rPr>
              <a:t>Ethernet frame</a:t>
            </a:r>
          </a:p>
        </p:txBody>
      </p:sp>
      <p:sp>
        <p:nvSpPr>
          <p:cNvPr id="151628" name="Text Box 76"/>
          <p:cNvSpPr txBox="1">
            <a:spLocks noChangeArrowheads="1"/>
          </p:cNvSpPr>
          <p:nvPr/>
        </p:nvSpPr>
        <p:spPr bwMode="auto">
          <a:xfrm>
            <a:off x="5506642" y="5435204"/>
            <a:ext cx="1244251" cy="253916"/>
          </a:xfrm>
          <a:prstGeom prst="rect">
            <a:avLst/>
          </a:prstGeom>
          <a:noFill/>
          <a:ln w="9525">
            <a:noFill/>
            <a:miter lim="800000"/>
            <a:headEnd/>
            <a:tailEnd/>
          </a:ln>
          <a:effectLst/>
        </p:spPr>
        <p:txBody>
          <a:bodyPr wrap="none">
            <a:prstTxWarp prst="textNoShape">
              <a:avLst/>
            </a:prstTxWarp>
            <a:spAutoFit/>
          </a:bodyPr>
          <a:lstStyle/>
          <a:p>
            <a:pPr eaLnBrk="1" hangingPunct="1"/>
            <a:r>
              <a:rPr lang="en-US" sz="1050">
                <a:latin typeface="Helvetica Neue" panose="02000503000000020004" pitchFamily="2" charset="0"/>
                <a:ea typeface="Helvetica Neue" panose="02000503000000020004" pitchFamily="2" charset="0"/>
                <a:cs typeface="Helvetica Neue" panose="02000503000000020004" pitchFamily="2" charset="0"/>
              </a:rPr>
              <a:t>Access point (AP)</a:t>
            </a:r>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51630" name="Picture 78" descr="31u_bnrz[1]"/>
          <p:cNvPicPr>
            <a:picLocks noChangeAspect="1" noChangeArrowheads="1"/>
          </p:cNvPicPr>
          <p:nvPr/>
        </p:nvPicPr>
        <p:blipFill>
          <a:blip r:embed="rId3"/>
          <a:srcRect/>
          <a:stretch>
            <a:fillRect/>
          </a:stretch>
        </p:blipFill>
        <p:spPr bwMode="auto">
          <a:xfrm rot="16200000">
            <a:off x="6037661" y="5322096"/>
            <a:ext cx="205978" cy="134540"/>
          </a:xfrm>
          <a:prstGeom prst="rect">
            <a:avLst/>
          </a:prstGeom>
          <a:noFill/>
        </p:spPr>
      </p:pic>
      <p:grpSp>
        <p:nvGrpSpPr>
          <p:cNvPr id="151648" name="Group 96"/>
          <p:cNvGrpSpPr>
            <a:grpSpLocks/>
          </p:cNvGrpSpPr>
          <p:nvPr/>
        </p:nvGrpSpPr>
        <p:grpSpPr bwMode="auto">
          <a:xfrm>
            <a:off x="5863828" y="5060158"/>
            <a:ext cx="452438" cy="234553"/>
            <a:chOff x="4317" y="3771"/>
            <a:chExt cx="380" cy="197"/>
          </a:xfrm>
        </p:grpSpPr>
        <p:sp>
          <p:nvSpPr>
            <p:cNvPr id="151632" name="Freeform 80"/>
            <p:cNvSpPr>
              <a:spLocks/>
            </p:cNvSpPr>
            <p:nvPr/>
          </p:nvSpPr>
          <p:spPr bwMode="auto">
            <a:xfrm>
              <a:off x="4418" y="3798"/>
              <a:ext cx="69" cy="83"/>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3" name="Freeform 81"/>
            <p:cNvSpPr>
              <a:spLocks/>
            </p:cNvSpPr>
            <p:nvPr/>
          </p:nvSpPr>
          <p:spPr bwMode="auto">
            <a:xfrm>
              <a:off x="4536" y="3797"/>
              <a:ext cx="43" cy="65"/>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4" name="Freeform 82"/>
            <p:cNvSpPr>
              <a:spLocks/>
            </p:cNvSpPr>
            <p:nvPr/>
          </p:nvSpPr>
          <p:spPr bwMode="auto">
            <a:xfrm>
              <a:off x="4375" y="3782"/>
              <a:ext cx="112" cy="135"/>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5" name="Freeform 83"/>
            <p:cNvSpPr>
              <a:spLocks/>
            </p:cNvSpPr>
            <p:nvPr/>
          </p:nvSpPr>
          <p:spPr bwMode="auto">
            <a:xfrm>
              <a:off x="4532" y="3777"/>
              <a:ext cx="97" cy="9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6" name="Freeform 84"/>
            <p:cNvSpPr>
              <a:spLocks/>
            </p:cNvSpPr>
            <p:nvPr/>
          </p:nvSpPr>
          <p:spPr bwMode="auto">
            <a:xfrm>
              <a:off x="4333" y="3818"/>
              <a:ext cx="40" cy="86"/>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7" name="Freeform 85"/>
            <p:cNvSpPr>
              <a:spLocks/>
            </p:cNvSpPr>
            <p:nvPr/>
          </p:nvSpPr>
          <p:spPr bwMode="auto">
            <a:xfrm>
              <a:off x="4612" y="3771"/>
              <a:ext cx="85" cy="111"/>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8" name="Freeform 86"/>
            <p:cNvSpPr>
              <a:spLocks/>
            </p:cNvSpPr>
            <p:nvPr/>
          </p:nvSpPr>
          <p:spPr bwMode="auto">
            <a:xfrm>
              <a:off x="4518" y="3901"/>
              <a:ext cx="29" cy="67"/>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9" name="Freeform 87"/>
            <p:cNvSpPr>
              <a:spLocks/>
            </p:cNvSpPr>
            <p:nvPr/>
          </p:nvSpPr>
          <p:spPr bwMode="auto">
            <a:xfrm>
              <a:off x="4506" y="3865"/>
              <a:ext cx="15" cy="34"/>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0" name="Freeform 88"/>
            <p:cNvSpPr>
              <a:spLocks/>
            </p:cNvSpPr>
            <p:nvPr/>
          </p:nvSpPr>
          <p:spPr bwMode="auto">
            <a:xfrm>
              <a:off x="4493" y="3840"/>
              <a:ext cx="14" cy="20"/>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1" name="Freeform 89"/>
            <p:cNvSpPr>
              <a:spLocks/>
            </p:cNvSpPr>
            <p:nvPr/>
          </p:nvSpPr>
          <p:spPr bwMode="auto">
            <a:xfrm>
              <a:off x="4482" y="3824"/>
              <a:ext cx="18" cy="13"/>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2" name="Freeform 90"/>
            <p:cNvSpPr>
              <a:spLocks/>
            </p:cNvSpPr>
            <p:nvPr/>
          </p:nvSpPr>
          <p:spPr bwMode="auto">
            <a:xfrm>
              <a:off x="4400" y="3803"/>
              <a:ext cx="67" cy="84"/>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3" name="Freeform 91"/>
            <p:cNvSpPr>
              <a:spLocks/>
            </p:cNvSpPr>
            <p:nvPr/>
          </p:nvSpPr>
          <p:spPr bwMode="auto">
            <a:xfrm>
              <a:off x="4517" y="3802"/>
              <a:ext cx="44" cy="65"/>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4" name="Freeform 92"/>
            <p:cNvSpPr>
              <a:spLocks/>
            </p:cNvSpPr>
            <p:nvPr/>
          </p:nvSpPr>
          <p:spPr bwMode="auto">
            <a:xfrm>
              <a:off x="4355" y="3787"/>
              <a:ext cx="111" cy="13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5" name="Freeform 93"/>
            <p:cNvSpPr>
              <a:spLocks/>
            </p:cNvSpPr>
            <p:nvPr/>
          </p:nvSpPr>
          <p:spPr bwMode="auto">
            <a:xfrm>
              <a:off x="4513" y="3783"/>
              <a:ext cx="97" cy="9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6" name="Freeform 94"/>
            <p:cNvSpPr>
              <a:spLocks/>
            </p:cNvSpPr>
            <p:nvPr/>
          </p:nvSpPr>
          <p:spPr bwMode="auto">
            <a:xfrm>
              <a:off x="4317" y="3832"/>
              <a:ext cx="40" cy="85"/>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7" name="Freeform 95"/>
            <p:cNvSpPr>
              <a:spLocks/>
            </p:cNvSpPr>
            <p:nvPr/>
          </p:nvSpPr>
          <p:spPr bwMode="auto">
            <a:xfrm>
              <a:off x="4593" y="3777"/>
              <a:ext cx="84" cy="111"/>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51649" name="Group 97"/>
          <p:cNvGrpSpPr>
            <a:grpSpLocks/>
          </p:cNvGrpSpPr>
          <p:nvPr/>
        </p:nvGrpSpPr>
        <p:grpSpPr bwMode="auto">
          <a:xfrm rot="10800000">
            <a:off x="6523725" y="5174458"/>
            <a:ext cx="452438" cy="234553"/>
            <a:chOff x="4317" y="3771"/>
            <a:chExt cx="380" cy="197"/>
          </a:xfrm>
        </p:grpSpPr>
        <p:sp>
          <p:nvSpPr>
            <p:cNvPr id="151650" name="Freeform 98"/>
            <p:cNvSpPr>
              <a:spLocks/>
            </p:cNvSpPr>
            <p:nvPr/>
          </p:nvSpPr>
          <p:spPr bwMode="auto">
            <a:xfrm>
              <a:off x="4418" y="3798"/>
              <a:ext cx="69" cy="83"/>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1" name="Freeform 99"/>
            <p:cNvSpPr>
              <a:spLocks/>
            </p:cNvSpPr>
            <p:nvPr/>
          </p:nvSpPr>
          <p:spPr bwMode="auto">
            <a:xfrm>
              <a:off x="4536" y="3797"/>
              <a:ext cx="43" cy="65"/>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2" name="Freeform 100"/>
            <p:cNvSpPr>
              <a:spLocks/>
            </p:cNvSpPr>
            <p:nvPr/>
          </p:nvSpPr>
          <p:spPr bwMode="auto">
            <a:xfrm>
              <a:off x="4375" y="3782"/>
              <a:ext cx="112" cy="135"/>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3" name="Freeform 101"/>
            <p:cNvSpPr>
              <a:spLocks/>
            </p:cNvSpPr>
            <p:nvPr/>
          </p:nvSpPr>
          <p:spPr bwMode="auto">
            <a:xfrm>
              <a:off x="4532" y="3777"/>
              <a:ext cx="97" cy="9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4" name="Freeform 102"/>
            <p:cNvSpPr>
              <a:spLocks/>
            </p:cNvSpPr>
            <p:nvPr/>
          </p:nvSpPr>
          <p:spPr bwMode="auto">
            <a:xfrm>
              <a:off x="4333" y="3818"/>
              <a:ext cx="40" cy="86"/>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5" name="Freeform 103"/>
            <p:cNvSpPr>
              <a:spLocks/>
            </p:cNvSpPr>
            <p:nvPr/>
          </p:nvSpPr>
          <p:spPr bwMode="auto">
            <a:xfrm>
              <a:off x="4612" y="3771"/>
              <a:ext cx="85" cy="111"/>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6" name="Freeform 104"/>
            <p:cNvSpPr>
              <a:spLocks/>
            </p:cNvSpPr>
            <p:nvPr/>
          </p:nvSpPr>
          <p:spPr bwMode="auto">
            <a:xfrm>
              <a:off x="4518" y="3901"/>
              <a:ext cx="29" cy="67"/>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7" name="Freeform 105"/>
            <p:cNvSpPr>
              <a:spLocks/>
            </p:cNvSpPr>
            <p:nvPr/>
          </p:nvSpPr>
          <p:spPr bwMode="auto">
            <a:xfrm>
              <a:off x="4506" y="3865"/>
              <a:ext cx="15" cy="34"/>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8" name="Freeform 106"/>
            <p:cNvSpPr>
              <a:spLocks/>
            </p:cNvSpPr>
            <p:nvPr/>
          </p:nvSpPr>
          <p:spPr bwMode="auto">
            <a:xfrm>
              <a:off x="4493" y="3840"/>
              <a:ext cx="14" cy="20"/>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9" name="Freeform 107"/>
            <p:cNvSpPr>
              <a:spLocks/>
            </p:cNvSpPr>
            <p:nvPr/>
          </p:nvSpPr>
          <p:spPr bwMode="auto">
            <a:xfrm>
              <a:off x="4482" y="3824"/>
              <a:ext cx="18" cy="13"/>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0" name="Freeform 108"/>
            <p:cNvSpPr>
              <a:spLocks/>
            </p:cNvSpPr>
            <p:nvPr/>
          </p:nvSpPr>
          <p:spPr bwMode="auto">
            <a:xfrm>
              <a:off x="4400" y="3803"/>
              <a:ext cx="67" cy="84"/>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1" name="Freeform 109"/>
            <p:cNvSpPr>
              <a:spLocks/>
            </p:cNvSpPr>
            <p:nvPr/>
          </p:nvSpPr>
          <p:spPr bwMode="auto">
            <a:xfrm>
              <a:off x="4517" y="3802"/>
              <a:ext cx="44" cy="65"/>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2" name="Freeform 110"/>
            <p:cNvSpPr>
              <a:spLocks/>
            </p:cNvSpPr>
            <p:nvPr/>
          </p:nvSpPr>
          <p:spPr bwMode="auto">
            <a:xfrm>
              <a:off x="4355" y="3787"/>
              <a:ext cx="111" cy="13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3" name="Freeform 111"/>
            <p:cNvSpPr>
              <a:spLocks/>
            </p:cNvSpPr>
            <p:nvPr/>
          </p:nvSpPr>
          <p:spPr bwMode="auto">
            <a:xfrm>
              <a:off x="4513" y="3783"/>
              <a:ext cx="97" cy="9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4" name="Freeform 112"/>
            <p:cNvSpPr>
              <a:spLocks/>
            </p:cNvSpPr>
            <p:nvPr/>
          </p:nvSpPr>
          <p:spPr bwMode="auto">
            <a:xfrm>
              <a:off x="4317" y="3832"/>
              <a:ext cx="40" cy="85"/>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5" name="Freeform 113"/>
            <p:cNvSpPr>
              <a:spLocks/>
            </p:cNvSpPr>
            <p:nvPr/>
          </p:nvSpPr>
          <p:spPr bwMode="auto">
            <a:xfrm>
              <a:off x="4593" y="3777"/>
              <a:ext cx="84" cy="111"/>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08" name="Line 68">
            <a:extLst>
              <a:ext uri="{FF2B5EF4-FFF2-40B4-BE49-F238E27FC236}">
                <a16:creationId xmlns:a16="http://schemas.microsoft.com/office/drawing/2014/main" id="{7CF60496-D618-DD4D-BF47-E9772DB79E21}"/>
              </a:ext>
            </a:extLst>
          </p:cNvPr>
          <p:cNvSpPr>
            <a:spLocks noChangeShapeType="1"/>
          </p:cNvSpPr>
          <p:nvPr/>
        </p:nvSpPr>
        <p:spPr bwMode="auto">
          <a:xfrm flipV="1">
            <a:off x="1645299" y="4714326"/>
            <a:ext cx="592576" cy="0"/>
          </a:xfrm>
          <a:prstGeom prst="line">
            <a:avLst/>
          </a:prstGeom>
          <a:noFill/>
          <a:ln w="19050">
            <a:solidFill>
              <a:srgbClr val="008080"/>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5" name="Straight Arrow Connector 4">
            <a:extLst>
              <a:ext uri="{FF2B5EF4-FFF2-40B4-BE49-F238E27FC236}">
                <a16:creationId xmlns:a16="http://schemas.microsoft.com/office/drawing/2014/main" id="{0CBE020A-73A4-CA48-AB0E-2AB3EA66AC30}"/>
              </a:ext>
            </a:extLst>
          </p:cNvPr>
          <p:cNvCxnSpPr>
            <a:cxnSpLocks/>
          </p:cNvCxnSpPr>
          <p:nvPr/>
        </p:nvCxnSpPr>
        <p:spPr bwMode="auto">
          <a:xfrm flipV="1">
            <a:off x="1982804" y="4740441"/>
            <a:ext cx="0" cy="717082"/>
          </a:xfrm>
          <a:prstGeom prst="straightConnector1">
            <a:avLst/>
          </a:prstGeom>
          <a:noFill/>
          <a:ln w="12700" cap="flat" cmpd="sng" algn="ctr">
            <a:solidFill>
              <a:schemeClr val="tx1"/>
            </a:solidFill>
            <a:prstDash val="solid"/>
            <a:round/>
            <a:headEnd type="none" w="med" len="med"/>
            <a:tailEnd type="triangle"/>
          </a:ln>
          <a:effectLst/>
        </p:spPr>
      </p:cxnSp>
      <p:sp>
        <p:nvSpPr>
          <p:cNvPr id="3" name="Cloud 2">
            <a:extLst>
              <a:ext uri="{FF2B5EF4-FFF2-40B4-BE49-F238E27FC236}">
                <a16:creationId xmlns:a16="http://schemas.microsoft.com/office/drawing/2014/main" id="{C979F92E-02CA-6ABE-C7FB-CD83C8B090B2}"/>
              </a:ext>
            </a:extLst>
          </p:cNvPr>
          <p:cNvSpPr/>
          <p:nvPr/>
        </p:nvSpPr>
        <p:spPr bwMode="auto">
          <a:xfrm rot="227471">
            <a:off x="-279120" y="2249425"/>
            <a:ext cx="9408695" cy="3925488"/>
          </a:xfrm>
          <a:prstGeom prst="cloud">
            <a:avLst/>
          </a:prstGeom>
          <a:solidFill>
            <a:schemeClr val="bg1">
              <a:alpha val="91008"/>
            </a:schemeClr>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4" name="Rectangle 3">
            <a:extLst>
              <a:ext uri="{FF2B5EF4-FFF2-40B4-BE49-F238E27FC236}">
                <a16:creationId xmlns:a16="http://schemas.microsoft.com/office/drawing/2014/main" id="{A08D9D87-BBAB-858A-1082-A8DDCA1A3A6C}"/>
              </a:ext>
            </a:extLst>
          </p:cNvPr>
          <p:cNvSpPr/>
          <p:nvPr/>
        </p:nvSpPr>
        <p:spPr bwMode="auto">
          <a:xfrm>
            <a:off x="878305" y="2502568"/>
            <a:ext cx="6160169" cy="457200"/>
          </a:xfrm>
          <a:prstGeom prst="rect">
            <a:avLst/>
          </a:prstGeom>
          <a:solidFill>
            <a:srgbClr val="FFC000"/>
          </a:solidFill>
          <a:ln w="12700" cap="flat" cmpd="sng" algn="ctr">
            <a:noFill/>
            <a:prstDash val="solid"/>
            <a:round/>
            <a:headEnd type="none" w="med" len="med"/>
            <a:tailEnd type="none" w="med" len="med"/>
          </a:ln>
          <a:effectLst/>
        </p:spPr>
        <p:txBody>
          <a:bodyPr vert="horz" wrap="square" lIns="91440" tIns="0" rIns="9144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latin typeface="Arial" pitchFamily="-65" charset="0"/>
              </a:rPr>
              <a:t>a reliable pipe </a:t>
            </a:r>
            <a:endParaRPr kumimoji="0" lang="en-US" sz="2800" b="0" i="0" u="none" strike="noStrike" cap="none" normalizeH="0" baseline="0" dirty="0">
              <a:ln>
                <a:noFill/>
              </a:ln>
              <a:solidFill>
                <a:schemeClr val="tx1"/>
              </a:solidFill>
              <a:effectLst/>
              <a:latin typeface="Arial" pitchFamily="-65" charset="0"/>
            </a:endParaRPr>
          </a:p>
        </p:txBody>
      </p:sp>
      <p:sp>
        <p:nvSpPr>
          <p:cNvPr id="6" name="Content Placeholder 5">
            <a:extLst>
              <a:ext uri="{FF2B5EF4-FFF2-40B4-BE49-F238E27FC236}">
                <a16:creationId xmlns:a16="http://schemas.microsoft.com/office/drawing/2014/main" id="{90FC7733-0D3E-F2C3-21BB-5BE35E13589E}"/>
              </a:ext>
            </a:extLst>
          </p:cNvPr>
          <p:cNvSpPr>
            <a:spLocks noGrp="1"/>
          </p:cNvSpPr>
          <p:nvPr>
            <p:ph idx="1"/>
          </p:nvPr>
        </p:nvSpPr>
        <p:spPr>
          <a:xfrm>
            <a:off x="163037" y="4572000"/>
            <a:ext cx="8915534" cy="2097086"/>
          </a:xfrm>
          <a:solidFill>
            <a:schemeClr val="bg1"/>
          </a:solidFill>
        </p:spPr>
        <p:txBody>
          <a:bodyPr>
            <a:normAutofit fontScale="62500" lnSpcReduction="20000"/>
          </a:bodyPr>
          <a:lstStyle/>
          <a:p>
            <a:r>
              <a:rPr lang="en-US" dirty="0">
                <a:solidFill>
                  <a:schemeClr val="accent6">
                    <a:lumMod val="75000"/>
                  </a:schemeClr>
                </a:solidFill>
              </a:rPr>
              <a:t>Web browser and server exchange formatted HTTP messages over a reliable pipe</a:t>
            </a:r>
          </a:p>
          <a:p>
            <a:r>
              <a:rPr lang="en-US" dirty="0">
                <a:solidFill>
                  <a:schemeClr val="accent6">
                    <a:lumMod val="75000"/>
                  </a:schemeClr>
                </a:solidFill>
              </a:rPr>
              <a:t>As an application protocol, HTTP only concerns with the message’s presentation format</a:t>
            </a:r>
          </a:p>
          <a:p>
            <a:r>
              <a:rPr lang="en-US" dirty="0">
                <a:solidFill>
                  <a:schemeClr val="accent6">
                    <a:lumMod val="75000"/>
                  </a:schemeClr>
                </a:solidFill>
              </a:rPr>
              <a:t>Application decides where msgs should be delivered to</a:t>
            </a:r>
          </a:p>
          <a:p>
            <a:pPr lvl="1"/>
            <a:r>
              <a:rPr lang="en-US" dirty="0">
                <a:solidFill>
                  <a:schemeClr val="accent6">
                    <a:lumMod val="75000"/>
                  </a:schemeClr>
                </a:solidFill>
              </a:rPr>
              <a:t>The receiving end is identified by its name, which gets translated to IP address</a:t>
            </a:r>
          </a:p>
        </p:txBody>
      </p:sp>
    </p:spTree>
    <p:extLst>
      <p:ext uri="{BB962C8B-B14F-4D97-AF65-F5344CB8AC3E}">
        <p14:creationId xmlns:p14="http://schemas.microsoft.com/office/powerpoint/2010/main" val="273537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assignment and due schedule</a:t>
            </a:r>
          </a:p>
        </p:txBody>
      </p:sp>
      <p:sp>
        <p:nvSpPr>
          <p:cNvPr id="4" name="Footer Placeholder 3"/>
          <p:cNvSpPr>
            <a:spLocks noGrp="1"/>
          </p:cNvSpPr>
          <p:nvPr>
            <p:ph type="ftr" sz="quarter" idx="11"/>
          </p:nvPr>
        </p:nvSpPr>
        <p:spPr>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000" b="0" i="0" u="none" strike="noStrike" kern="1200" cap="none" spc="0" normalizeH="0" baseline="0" noProof="0" dirty="0">
                <a:ln>
                  <a:noFill/>
                </a:ln>
                <a:solidFill>
                  <a:srgbClr val="000000"/>
                </a:solidFill>
                <a:effectLst/>
                <a:uLnTx/>
                <a:uFillTx/>
                <a:latin typeface="Arial" charset="0"/>
                <a:ea typeface="ＭＳ Ｐゴシック" charset="-128"/>
              </a:rPr>
              <a:t>CS118 - </a:t>
            </a:r>
            <a:r>
              <a:rPr lang="nl-NL" dirty="0">
                <a:solidFill>
                  <a:srgbClr val="000000"/>
                </a:solidFill>
              </a:rPr>
              <a:t>Winter</a:t>
            </a:r>
            <a:r>
              <a:rPr kumimoji="0" lang="nl-NL" sz="1000" b="0" i="0" u="none" strike="noStrike" kern="1200" cap="none" spc="0" normalizeH="0" baseline="0" noProof="0" dirty="0">
                <a:ln>
                  <a:noFill/>
                </a:ln>
                <a:solidFill>
                  <a:srgbClr val="000000"/>
                </a:solidFill>
                <a:effectLst/>
                <a:uLnTx/>
                <a:uFillTx/>
                <a:latin typeface="Arial" charset="0"/>
                <a:ea typeface="ＭＳ Ｐゴシック" charset="-128"/>
              </a:rPr>
              <a:t> 2025</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3" name="Slide Number Placeholder 2">
            <a:extLst>
              <a:ext uri="{FF2B5EF4-FFF2-40B4-BE49-F238E27FC236}">
                <a16:creationId xmlns:a16="http://schemas.microsoft.com/office/drawing/2014/main" id="{F6615D24-4446-0543-A477-C1FBC66FAFCF}"/>
              </a:ext>
            </a:extLst>
          </p:cNvPr>
          <p:cNvSpPr>
            <a:spLocks noGrp="1"/>
          </p:cNvSpPr>
          <p:nvPr>
            <p:ph type="sldNum" sz="quarter" idx="12"/>
          </p:nvPr>
        </p:nvSpPr>
        <p:spPr>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846B7D9-7BDB-7541-8325-00A37CD224A3}" type="slidenum">
              <a:rPr kumimoji="0" lang="en-US" sz="10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868626773"/>
              </p:ext>
            </p:extLst>
          </p:nvPr>
        </p:nvGraphicFramePr>
        <p:xfrm>
          <a:off x="274321" y="930339"/>
          <a:ext cx="8647610" cy="4978804"/>
        </p:xfrm>
        <a:graphic>
          <a:graphicData uri="http://schemas.openxmlformats.org/drawingml/2006/table">
            <a:tbl>
              <a:tblPr/>
              <a:tblGrid>
                <a:gridCol w="1485031">
                  <a:extLst>
                    <a:ext uri="{9D8B030D-6E8A-4147-A177-3AD203B41FA5}">
                      <a16:colId xmlns:a16="http://schemas.microsoft.com/office/drawing/2014/main" val="20000"/>
                    </a:ext>
                  </a:extLst>
                </a:gridCol>
                <a:gridCol w="7162579">
                  <a:extLst>
                    <a:ext uri="{9D8B030D-6E8A-4147-A177-3AD203B41FA5}">
                      <a16:colId xmlns:a16="http://schemas.microsoft.com/office/drawing/2014/main" val="20001"/>
                    </a:ext>
                  </a:extLst>
                </a:gridCol>
              </a:tblGrid>
              <a:tr h="432780">
                <a:tc>
                  <a:txBody>
                    <a:bodyPr/>
                    <a:lstStyle/>
                    <a:p>
                      <a:pPr fontAlgn="t"/>
                      <a:r>
                        <a:rPr lang="en-US" sz="2000" b="1"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Midterm</a:t>
                      </a:r>
                      <a:endParaRPr lang="en-US" sz="20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0">
                    <a:lnL w="12700" cap="flat" cmpd="sng" algn="ctr">
                      <a:solidFill>
                        <a:schemeClr val="tx1"/>
                      </a:solidFill>
                      <a:prstDash val="solid"/>
                      <a:round/>
                      <a:headEnd type="none" w="med" len="med"/>
                      <a:tailEnd type="none" w="med" len="med"/>
                    </a:lnL>
                    <a:lnR w="6350" cap="flat" cmpd="sng" algn="ctr">
                      <a:solidFill>
                        <a:srgbClr val="DD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US" sz="2000" dirty="0">
                          <a:effectLst/>
                          <a:latin typeface="Helvetica Neue" panose="02000503000000020004" pitchFamily="2" charset="0"/>
                          <a:ea typeface="Helvetica Neue" panose="02000503000000020004" pitchFamily="2" charset="0"/>
                          <a:cs typeface="Helvetica Neue" panose="02000503000000020004" pitchFamily="2" charset="0"/>
                        </a:rPr>
                        <a:t>In-class, Wednesday Feb 5 (</a:t>
                      </a:r>
                      <a:r>
                        <a:rPr lang="en-US" sz="2000" b="1" dirty="0">
                          <a:effectLst/>
                          <a:latin typeface="Helvetica Neue" panose="02000503000000020004" pitchFamily="2" charset="0"/>
                          <a:ea typeface="Helvetica Neue" panose="02000503000000020004" pitchFamily="2" charset="0"/>
                          <a:cs typeface="Helvetica Neue" panose="02000503000000020004" pitchFamily="2" charset="0"/>
                        </a:rPr>
                        <a:t>Location TBD</a:t>
                      </a:r>
                      <a:r>
                        <a:rPr lang="en-US" sz="2000" b="0" dirty="0">
                          <a:effectLst/>
                          <a:latin typeface="Helvetica Neue" panose="02000503000000020004" pitchFamily="2" charset="0"/>
                          <a:ea typeface="Helvetica Neue" panose="02000503000000020004" pitchFamily="2" charset="0"/>
                          <a:cs typeface="Helvetica Neue" panose="02000503000000020004" pitchFamily="2" charset="0"/>
                        </a:rPr>
                        <a:t>)</a:t>
                      </a:r>
                      <a:endParaRPr lang="en-US" sz="20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0">
                    <a:lnL w="635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44440">
                <a:tc>
                  <a:txBody>
                    <a:bodyPr/>
                    <a:lstStyle/>
                    <a:p>
                      <a:pPr fontAlgn="t"/>
                      <a:r>
                        <a:rPr lang="en-US" sz="2000" b="1">
                          <a:effectLst/>
                          <a:latin typeface="Helvetica Neue" panose="02000503000000020004" pitchFamily="2" charset="0"/>
                          <a:ea typeface="Helvetica Neue" panose="02000503000000020004" pitchFamily="2" charset="0"/>
                          <a:cs typeface="Helvetica Neue" panose="02000503000000020004" pitchFamily="2" charset="0"/>
                        </a:rPr>
                        <a:t>Final</a:t>
                      </a:r>
                      <a:endParaRPr lang="en-US" sz="2000">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0">
                    <a:lnL w="12700" cap="flat" cmpd="sng" algn="ctr">
                      <a:solidFill>
                        <a:schemeClr val="tx1"/>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fontAlgn="t"/>
                      <a:r>
                        <a:rPr lang="en-US" sz="2000" dirty="0">
                          <a:effectLst/>
                          <a:latin typeface="Helvetica Neue" panose="02000503000000020004" pitchFamily="2" charset="0"/>
                          <a:ea typeface="Helvetica Neue" panose="02000503000000020004" pitchFamily="2" charset="0"/>
                          <a:cs typeface="Helvetica Neue" panose="02000503000000020004" pitchFamily="2" charset="0"/>
                        </a:rPr>
                        <a:t>3:00PM-6:00PM Saturday March 21 (</a:t>
                      </a:r>
                      <a:r>
                        <a:rPr lang="en-US" sz="2000" b="1" dirty="0">
                          <a:effectLst/>
                          <a:latin typeface="Helvetica Neue" panose="02000503000000020004" pitchFamily="2" charset="0"/>
                          <a:ea typeface="Helvetica Neue" panose="02000503000000020004" pitchFamily="2" charset="0"/>
                          <a:cs typeface="Helvetica Neue" panose="02000503000000020004" pitchFamily="2" charset="0"/>
                        </a:rPr>
                        <a:t>Location TBD</a:t>
                      </a:r>
                      <a:r>
                        <a:rPr lang="en-US" sz="2000" b="0" dirty="0">
                          <a:effectLst/>
                          <a:latin typeface="Helvetica Neue" panose="02000503000000020004" pitchFamily="2" charset="0"/>
                          <a:ea typeface="Helvetica Neue" panose="02000503000000020004" pitchFamily="2" charset="0"/>
                          <a:cs typeface="Helvetica Neue" panose="02000503000000020004" pitchFamily="2" charset="0"/>
                        </a:rPr>
                        <a:t>)</a:t>
                      </a:r>
                      <a:endParaRPr lang="en-US" sz="20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0">
                    <a:lnL w="635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786731">
                <a:tc>
                  <a:txBody>
                    <a:bodyPr/>
                    <a:lstStyle/>
                    <a:p>
                      <a:pPr fontAlgn="t"/>
                      <a:r>
                        <a:rPr lang="en-US" sz="2000" b="1" dirty="0">
                          <a:effectLst/>
                          <a:latin typeface="Helvetica Neue" panose="02000503000000020004" pitchFamily="2" charset="0"/>
                          <a:ea typeface="Helvetica Neue" panose="02000503000000020004" pitchFamily="2" charset="0"/>
                          <a:cs typeface="Helvetica Neue" panose="02000503000000020004" pitchFamily="2" charset="0"/>
                        </a:rPr>
                        <a:t>Homework</a:t>
                      </a:r>
                      <a:endParaRPr lang="en-US" sz="20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0">
                    <a:lnL w="12700" cap="flat" cmpd="sng" algn="ctr">
                      <a:solidFill>
                        <a:schemeClr val="tx1"/>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US" sz="2000" b="1" dirty="0">
                          <a:effectLst/>
                          <a:latin typeface="Helvetica Neue" panose="02000503000000020004" pitchFamily="2" charset="0"/>
                          <a:ea typeface="Helvetica Neue" panose="02000503000000020004" pitchFamily="2" charset="0"/>
                          <a:cs typeface="Helvetica Neue" panose="02000503000000020004" pitchFamily="2" charset="0"/>
                        </a:rPr>
                        <a:t>Release:</a:t>
                      </a:r>
                      <a:r>
                        <a:rPr lang="en-US" sz="2000" dirty="0">
                          <a:effectLst/>
                          <a:latin typeface="Helvetica Neue" panose="02000503000000020004" pitchFamily="2" charset="0"/>
                          <a:ea typeface="Helvetica Neue" panose="02000503000000020004" pitchFamily="2" charset="0"/>
                          <a:cs typeface="Helvetica Neue" panose="02000503000000020004" pitchFamily="2" charset="0"/>
                        </a:rPr>
                        <a:t> on Thursday of week 1, 3, 5, 7;</a:t>
                      </a:r>
                    </a:p>
                    <a:p>
                      <a:pPr fontAlgn="t"/>
                      <a:r>
                        <a:rPr lang="en-US" sz="2000" b="1" dirty="0">
                          <a:effectLst/>
                          <a:latin typeface="Helvetica Neue" panose="02000503000000020004" pitchFamily="2" charset="0"/>
                          <a:ea typeface="Helvetica Neue" panose="02000503000000020004" pitchFamily="2" charset="0"/>
                          <a:cs typeface="Helvetica Neue" panose="02000503000000020004" pitchFamily="2" charset="0"/>
                        </a:rPr>
                        <a:t>Due:</a:t>
                      </a:r>
                      <a:r>
                        <a:rPr lang="en-US" sz="2000" dirty="0">
                          <a:effectLst/>
                          <a:latin typeface="Helvetica Neue" panose="02000503000000020004" pitchFamily="2" charset="0"/>
                          <a:ea typeface="Helvetica Neue" panose="02000503000000020004" pitchFamily="2" charset="0"/>
                          <a:cs typeface="Helvetica Neue" panose="02000503000000020004" pitchFamily="2" charset="0"/>
                        </a:rPr>
                        <a:t> 11:59pm Tuesday of week 3, 5, 7, 9.</a:t>
                      </a:r>
                    </a:p>
                  </a:txBody>
                  <a:tcPr marL="50800" marR="50800" marT="50800" marB="0">
                    <a:lnL w="635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01259">
                <a:tc>
                  <a:txBody>
                    <a:bodyPr/>
                    <a:lstStyle/>
                    <a:p>
                      <a:pPr fontAlgn="t"/>
                      <a:r>
                        <a:rPr lang="en-US" sz="2000" b="1"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Project 0</a:t>
                      </a:r>
                      <a:endParaRPr lang="en-US" sz="20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0">
                    <a:lnL w="12700" cap="flat" cmpd="sng" algn="ctr">
                      <a:solidFill>
                        <a:schemeClr val="tx1"/>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fontAlgn="t"/>
                      <a:r>
                        <a:rPr lang="en-US" sz="2000" b="1"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Release</a:t>
                      </a:r>
                      <a:r>
                        <a:rPr lang="en-US" sz="20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Monday Jan 6, 2024 (Week 1)</a:t>
                      </a:r>
                    </a:p>
                    <a:p>
                      <a:pPr fontAlgn="t"/>
                      <a:r>
                        <a:rPr lang="en-US" sz="2000" b="1"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Due:</a:t>
                      </a:r>
                      <a:r>
                        <a:rPr lang="en-US" sz="20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11:59pm Wednesday, Jan 15, 2024 (Week 2)</a:t>
                      </a:r>
                    </a:p>
                  </a:txBody>
                  <a:tcPr marL="50800" marR="50800" marT="50800" marB="0">
                    <a:lnL w="635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3"/>
                  </a:ext>
                </a:extLst>
              </a:tr>
              <a:tr h="1169560">
                <a:tc>
                  <a:txBody>
                    <a:bodyPr/>
                    <a:lstStyle/>
                    <a:p>
                      <a:pPr fontAlgn="t"/>
                      <a:r>
                        <a:rPr lang="en-US" sz="2000" b="1"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Project 1</a:t>
                      </a:r>
                      <a:endParaRPr lang="en-US" sz="20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0">
                    <a:lnL w="12700" cap="flat" cmpd="sng" algn="ctr">
                      <a:solidFill>
                        <a:schemeClr val="tx1"/>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2000" b="1"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Release</a:t>
                      </a:r>
                      <a:r>
                        <a:rPr lang="en-US" sz="20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Thursday Jan 16, 2024 (Week 2)</a:t>
                      </a:r>
                    </a:p>
                    <a:p>
                      <a:pPr fontAlgn="t"/>
                      <a:r>
                        <a:rPr lang="en-US" sz="2000" b="1"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Due:</a:t>
                      </a:r>
                      <a:r>
                        <a:rPr lang="en-US" sz="20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11:59pm Sunday, Feb 16, 2024 (Week 6)</a:t>
                      </a:r>
                    </a:p>
                    <a:p>
                      <a:pPr fontAlgn="t"/>
                      <a:r>
                        <a:rPr lang="en-US" sz="2000" b="1"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Grading:</a:t>
                      </a:r>
                      <a:r>
                        <a:rPr lang="en-US" sz="20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20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auto-grading script </a:t>
                      </a:r>
                      <a:r>
                        <a:rPr lang="en-US"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(sample tests will be provided to let everyone test their code before submission)</a:t>
                      </a:r>
                      <a:endParaRPr lang="en-US" sz="20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0">
                    <a:lnL w="635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1374074">
                <a:tc>
                  <a:txBody>
                    <a:bodyPr/>
                    <a:lstStyle/>
                    <a:p>
                      <a:pPr fontAlgn="t"/>
                      <a:r>
                        <a:rPr lang="en-US" sz="2000" b="1"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Project 2</a:t>
                      </a:r>
                      <a:endParaRPr lang="en-US" sz="20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0">
                    <a:lnL w="12700" cap="flat" cmpd="sng" algn="ctr">
                      <a:solidFill>
                        <a:schemeClr val="tx1"/>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2000" b="1"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Release</a:t>
                      </a:r>
                      <a:r>
                        <a:rPr lang="en-US" sz="20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Monday, Feb 17, 2024 (Week 7)</a:t>
                      </a:r>
                    </a:p>
                    <a:p>
                      <a:pPr fontAlgn="t"/>
                      <a:r>
                        <a:rPr lang="en-US" sz="2000" b="1"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Due:</a:t>
                      </a:r>
                      <a:r>
                        <a:rPr lang="en-US" sz="20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11:59pm Sunday, March 16, 2024 (Week 10)</a:t>
                      </a:r>
                    </a:p>
                    <a:p>
                      <a:pPr fontAlgn="t"/>
                      <a:r>
                        <a:rPr lang="en-US" sz="2000" b="1"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Grading:</a:t>
                      </a:r>
                      <a:r>
                        <a:rPr lang="en-US" sz="20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auto-grading script </a:t>
                      </a:r>
                      <a:r>
                        <a:rPr lang="en-US" sz="18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(sample tests will be provided to let everyone test their code </a:t>
                      </a:r>
                      <a:r>
                        <a:rPr lang="en-US"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before submission</a:t>
                      </a:r>
                      <a:r>
                        <a:rPr lang="en-US" sz="18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n-US" sz="20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0">
                    <a:lnL w="635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11D46EBB-4F2C-494F-8BDD-5F7F8721877B}"/>
              </a:ext>
            </a:extLst>
          </p:cNvPr>
          <p:cNvSpPr txBox="1"/>
          <p:nvPr/>
        </p:nvSpPr>
        <p:spPr>
          <a:xfrm>
            <a:off x="14314" y="6350846"/>
            <a:ext cx="907181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pperplate Gothic Bold" panose="020E0705020206020404" pitchFamily="34" charset="77"/>
                <a:ea typeface="ＭＳ Ｐゴシック" charset="-128"/>
              </a:rPr>
              <a:t>For all other course info, please see </a:t>
            </a:r>
            <a:r>
              <a:rPr kumimoji="0" lang="en-US" sz="1800" b="0" i="0" u="none" strike="noStrike" kern="1200" cap="none" spc="0" normalizeH="0" baseline="0" noProof="0" dirty="0">
                <a:ln>
                  <a:noFill/>
                </a:ln>
                <a:solidFill>
                  <a:srgbClr val="000000"/>
                </a:solidFill>
                <a:effectLst/>
                <a:uLnTx/>
                <a:uFillTx/>
                <a:latin typeface="Copperplate Gothic Bold" panose="020E0705020206020404" pitchFamily="34" charset="77"/>
                <a:ea typeface="ＭＳ Ｐゴシック" charset="-128"/>
                <a:hlinkClick r:id="rId3"/>
              </a:rPr>
              <a:t>https://bruinlearn.ucla.edu/</a:t>
            </a:r>
            <a:endParaRPr kumimoji="0" lang="en-US" sz="1800" b="0" i="0" u="none" strike="noStrike" kern="1200" cap="none" spc="0" normalizeH="0" baseline="0" noProof="0" dirty="0">
              <a:ln>
                <a:noFill/>
              </a:ln>
              <a:solidFill>
                <a:srgbClr val="000000"/>
              </a:solidFill>
              <a:effectLst/>
              <a:uLnTx/>
              <a:uFillTx/>
              <a:latin typeface="Copperplate Gothic Bold" panose="020E0705020206020404" pitchFamily="34" charset="77"/>
              <a:ea typeface="ＭＳ Ｐゴシック" charset="-128"/>
            </a:endParaRPr>
          </a:p>
        </p:txBody>
      </p:sp>
      <p:sp>
        <p:nvSpPr>
          <p:cNvPr id="7" name="TextBox 6">
            <a:extLst>
              <a:ext uri="{FF2B5EF4-FFF2-40B4-BE49-F238E27FC236}">
                <a16:creationId xmlns:a16="http://schemas.microsoft.com/office/drawing/2014/main" id="{F066FD8E-1976-5AE1-7ABD-E903DB40B9DF}"/>
              </a:ext>
            </a:extLst>
          </p:cNvPr>
          <p:cNvSpPr txBox="1"/>
          <p:nvPr/>
        </p:nvSpPr>
        <p:spPr>
          <a:xfrm>
            <a:off x="7540279" y="2783394"/>
            <a:ext cx="1329400" cy="400110"/>
          </a:xfrm>
          <a:prstGeom prst="rect">
            <a:avLst/>
          </a:prstGeom>
          <a:noFill/>
        </p:spPr>
        <p:txBody>
          <a:bodyPr wrap="square" rtlCol="0">
            <a:spAutoFit/>
          </a:bodyPr>
          <a:lstStyle/>
          <a:p>
            <a:r>
              <a:rPr lang="en-US" sz="2000" dirty="0"/>
              <a:t>1.5 weeks</a:t>
            </a:r>
          </a:p>
        </p:txBody>
      </p:sp>
      <p:sp>
        <p:nvSpPr>
          <p:cNvPr id="8" name="TextBox 7">
            <a:extLst>
              <a:ext uri="{FF2B5EF4-FFF2-40B4-BE49-F238E27FC236}">
                <a16:creationId xmlns:a16="http://schemas.microsoft.com/office/drawing/2014/main" id="{0E668A84-EA7F-AED3-57D5-AB0A35F2162C}"/>
              </a:ext>
            </a:extLst>
          </p:cNvPr>
          <p:cNvSpPr txBox="1"/>
          <p:nvPr/>
        </p:nvSpPr>
        <p:spPr>
          <a:xfrm>
            <a:off x="7540279" y="3458234"/>
            <a:ext cx="1332413" cy="400110"/>
          </a:xfrm>
          <a:prstGeom prst="rect">
            <a:avLst/>
          </a:prstGeom>
          <a:noFill/>
        </p:spPr>
        <p:txBody>
          <a:bodyPr wrap="square" rtlCol="0">
            <a:spAutoFit/>
          </a:bodyPr>
          <a:lstStyle/>
          <a:p>
            <a:r>
              <a:rPr lang="en-US" sz="2000" dirty="0"/>
              <a:t>4.5 weeks</a:t>
            </a:r>
          </a:p>
        </p:txBody>
      </p:sp>
      <p:sp>
        <p:nvSpPr>
          <p:cNvPr id="9" name="TextBox 8">
            <a:extLst>
              <a:ext uri="{FF2B5EF4-FFF2-40B4-BE49-F238E27FC236}">
                <a16:creationId xmlns:a16="http://schemas.microsoft.com/office/drawing/2014/main" id="{D8442367-1725-EBEF-8901-C11540BA7270}"/>
              </a:ext>
            </a:extLst>
          </p:cNvPr>
          <p:cNvSpPr txBox="1"/>
          <p:nvPr/>
        </p:nvSpPr>
        <p:spPr>
          <a:xfrm>
            <a:off x="7632225" y="4634201"/>
            <a:ext cx="1237453" cy="400110"/>
          </a:xfrm>
          <a:prstGeom prst="rect">
            <a:avLst/>
          </a:prstGeom>
          <a:noFill/>
        </p:spPr>
        <p:txBody>
          <a:bodyPr wrap="square" rtlCol="0">
            <a:spAutoFit/>
          </a:bodyPr>
          <a:lstStyle/>
          <a:p>
            <a:r>
              <a:rPr lang="en-US" sz="2000" dirty="0"/>
              <a:t>4 weeks</a:t>
            </a:r>
          </a:p>
        </p:txBody>
      </p:sp>
    </p:spTree>
    <p:extLst>
      <p:ext uri="{BB962C8B-B14F-4D97-AF65-F5344CB8AC3E}">
        <p14:creationId xmlns:p14="http://schemas.microsoft.com/office/powerpoint/2010/main" val="3078943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a:bodyPr>
          <a:lstStyle/>
          <a:p>
            <a:r>
              <a:rPr lang="en-US" sz="3200" dirty="0"/>
              <a:t>Transport protocol’s view of the world</a:t>
            </a:r>
          </a:p>
        </p:txBody>
      </p:sp>
      <p:sp>
        <p:nvSpPr>
          <p:cNvPr id="107" name="Slide Number Placeholder 4"/>
          <p:cNvSpPr>
            <a:spLocks noGrp="1"/>
          </p:cNvSpPr>
          <p:nvPr>
            <p:ph type="sldNum" sz="quarter" idx="12"/>
          </p:nvPr>
        </p:nvSpPr>
        <p:spPr/>
        <p:txBody>
          <a:bodyPr/>
          <a:lstStyle/>
          <a:p>
            <a:fld id="{53F8EC5A-83E7-044A-838C-7BE78290F720}" type="slidenum">
              <a:rPr lang="en-US"/>
              <a:pPr/>
              <a:t>40</a:t>
            </a:fld>
            <a:endParaRPr lang="en-US"/>
          </a:p>
        </p:txBody>
      </p:sp>
      <p:sp>
        <p:nvSpPr>
          <p:cNvPr id="151555" name="Rectangle 3"/>
          <p:cNvSpPr>
            <a:spLocks noChangeArrowheads="1"/>
          </p:cNvSpPr>
          <p:nvPr/>
        </p:nvSpPr>
        <p:spPr bwMode="auto">
          <a:xfrm>
            <a:off x="899036" y="1853805"/>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56" name="Rectangle 4"/>
          <p:cNvSpPr>
            <a:spLocks noChangeArrowheads="1"/>
          </p:cNvSpPr>
          <p:nvPr/>
        </p:nvSpPr>
        <p:spPr bwMode="auto">
          <a:xfrm>
            <a:off x="899036" y="2682480"/>
            <a:ext cx="752482"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57" name="Text Box 5"/>
          <p:cNvSpPr txBox="1">
            <a:spLocks noChangeArrowheads="1"/>
          </p:cNvSpPr>
          <p:nvPr/>
        </p:nvSpPr>
        <p:spPr bwMode="auto">
          <a:xfrm>
            <a:off x="976427" y="1934767"/>
            <a:ext cx="617477"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HTTP</a:t>
            </a:r>
          </a:p>
        </p:txBody>
      </p:sp>
      <p:sp>
        <p:nvSpPr>
          <p:cNvPr id="151558" name="Text Box 6"/>
          <p:cNvSpPr txBox="1">
            <a:spLocks noChangeArrowheads="1"/>
          </p:cNvSpPr>
          <p:nvPr/>
        </p:nvSpPr>
        <p:spPr bwMode="auto">
          <a:xfrm>
            <a:off x="825218" y="2767014"/>
            <a:ext cx="938077" cy="300082"/>
          </a:xfrm>
          <a:prstGeom prst="rect">
            <a:avLst/>
          </a:prstGeom>
          <a:noFill/>
          <a:ln w="9525">
            <a:noFill/>
            <a:miter lim="800000"/>
            <a:headEnd/>
            <a:tailEnd/>
          </a:ln>
          <a:effectLst/>
        </p:spPr>
        <p:txBody>
          <a:bodyPr wrap="none">
            <a:prstTxWarp prst="textNoShape">
              <a:avLst/>
            </a:prstTxWarp>
            <a:spAutoFit/>
          </a:bodyPr>
          <a:lstStyle/>
          <a:p>
            <a:r>
              <a:rPr lang="en-US" sz="1350" dirty="0">
                <a:latin typeface="Helvetica Neue" panose="02000503000000020004" pitchFamily="2" charset="0"/>
                <a:ea typeface="Helvetica Neue" panose="02000503000000020004" pitchFamily="2" charset="0"/>
                <a:cs typeface="Helvetica Neue" panose="02000503000000020004" pitchFamily="2" charset="0"/>
              </a:rPr>
              <a:t>TCP/UDP</a:t>
            </a:r>
          </a:p>
        </p:txBody>
      </p:sp>
      <p:grpSp>
        <p:nvGrpSpPr>
          <p:cNvPr id="151559" name="Group 7"/>
          <p:cNvGrpSpPr>
            <a:grpSpLocks/>
          </p:cNvGrpSpPr>
          <p:nvPr/>
        </p:nvGrpSpPr>
        <p:grpSpPr bwMode="auto">
          <a:xfrm>
            <a:off x="900227" y="3582592"/>
            <a:ext cx="685800" cy="436960"/>
            <a:chOff x="323" y="2664"/>
            <a:chExt cx="576" cy="367"/>
          </a:xfrm>
        </p:grpSpPr>
        <p:sp>
          <p:nvSpPr>
            <p:cNvPr id="151560" name="Rectangle 8"/>
            <p:cNvSpPr>
              <a:spLocks noChangeArrowheads="1"/>
            </p:cNvSpPr>
            <p:nvPr/>
          </p:nvSpPr>
          <p:spPr bwMode="auto">
            <a:xfrm>
              <a:off x="323" y="2664"/>
              <a:ext cx="576" cy="367"/>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1" name="Text Box 9"/>
            <p:cNvSpPr txBox="1">
              <a:spLocks noChangeArrowheads="1"/>
            </p:cNvSpPr>
            <p:nvPr/>
          </p:nvSpPr>
          <p:spPr bwMode="auto">
            <a:xfrm>
              <a:off x="500" y="2729"/>
              <a:ext cx="287" cy="25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grpSp>
      <p:sp>
        <p:nvSpPr>
          <p:cNvPr id="151564" name="Text Box 12"/>
          <p:cNvSpPr txBox="1">
            <a:spLocks noChangeArrowheads="1"/>
          </p:cNvSpPr>
          <p:nvPr/>
        </p:nvSpPr>
        <p:spPr bwMode="auto">
          <a:xfrm>
            <a:off x="860971" y="4493420"/>
            <a:ext cx="780984" cy="424732"/>
          </a:xfrm>
          <a:prstGeom prst="rect">
            <a:avLst/>
          </a:prstGeom>
          <a:noFill/>
          <a:ln w="9525">
            <a:solidFill>
              <a:srgbClr val="008000"/>
            </a:solid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Ethernet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65" name="Line 13"/>
          <p:cNvSpPr>
            <a:spLocks noChangeShapeType="1"/>
          </p:cNvSpPr>
          <p:nvPr/>
        </p:nvSpPr>
        <p:spPr bwMode="auto">
          <a:xfrm>
            <a:off x="1232411" y="2290763"/>
            <a:ext cx="0" cy="395288"/>
          </a:xfrm>
          <a:prstGeom prst="line">
            <a:avLst/>
          </a:prstGeom>
          <a:noFill/>
          <a:ln w="19050">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6" name="Line 14"/>
          <p:cNvSpPr>
            <a:spLocks noChangeShapeType="1"/>
          </p:cNvSpPr>
          <p:nvPr/>
        </p:nvSpPr>
        <p:spPr bwMode="auto">
          <a:xfrm>
            <a:off x="1232411" y="3124201"/>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7" name="Line 15"/>
          <p:cNvSpPr>
            <a:spLocks noChangeShapeType="1"/>
          </p:cNvSpPr>
          <p:nvPr/>
        </p:nvSpPr>
        <p:spPr bwMode="auto">
          <a:xfrm>
            <a:off x="1232411" y="4018360"/>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8" name="Rectangle 16"/>
          <p:cNvSpPr>
            <a:spLocks noChangeArrowheads="1"/>
          </p:cNvSpPr>
          <p:nvPr/>
        </p:nvSpPr>
        <p:spPr bwMode="auto">
          <a:xfrm>
            <a:off x="775211" y="1637111"/>
            <a:ext cx="977504" cy="3636169"/>
          </a:xfrm>
          <a:prstGeom prst="rect">
            <a:avLst/>
          </a:prstGeom>
          <a:noFill/>
          <a:ln w="9525">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9" name="Rectangle 17"/>
          <p:cNvSpPr>
            <a:spLocks noChangeArrowheads="1"/>
          </p:cNvSpPr>
          <p:nvPr/>
        </p:nvSpPr>
        <p:spPr bwMode="auto">
          <a:xfrm>
            <a:off x="6352276" y="1853805"/>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0" name="Rectangle 18"/>
          <p:cNvSpPr>
            <a:spLocks noChangeArrowheads="1"/>
          </p:cNvSpPr>
          <p:nvPr/>
        </p:nvSpPr>
        <p:spPr bwMode="auto">
          <a:xfrm>
            <a:off x="6352275" y="2682480"/>
            <a:ext cx="770419"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1" name="Rectangle 19"/>
          <p:cNvSpPr>
            <a:spLocks noChangeArrowheads="1"/>
          </p:cNvSpPr>
          <p:nvPr/>
        </p:nvSpPr>
        <p:spPr bwMode="auto">
          <a:xfrm>
            <a:off x="6353466" y="3582592"/>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2" name="Rectangle 20"/>
          <p:cNvSpPr>
            <a:spLocks noChangeArrowheads="1"/>
          </p:cNvSpPr>
          <p:nvPr/>
        </p:nvSpPr>
        <p:spPr bwMode="auto">
          <a:xfrm>
            <a:off x="6353466" y="4483895"/>
            <a:ext cx="685800" cy="436959"/>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3" name="Text Box 21"/>
          <p:cNvSpPr txBox="1">
            <a:spLocks noChangeArrowheads="1"/>
          </p:cNvSpPr>
          <p:nvPr/>
        </p:nvSpPr>
        <p:spPr bwMode="auto">
          <a:xfrm>
            <a:off x="6429666" y="1934767"/>
            <a:ext cx="617477"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HTTP</a:t>
            </a:r>
          </a:p>
        </p:txBody>
      </p:sp>
      <p:sp>
        <p:nvSpPr>
          <p:cNvPr id="151574" name="Text Box 22"/>
          <p:cNvSpPr txBox="1">
            <a:spLocks noChangeArrowheads="1"/>
          </p:cNvSpPr>
          <p:nvPr/>
        </p:nvSpPr>
        <p:spPr bwMode="auto">
          <a:xfrm>
            <a:off x="6278457" y="2756298"/>
            <a:ext cx="938077"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TCP/UDP</a:t>
            </a:r>
          </a:p>
        </p:txBody>
      </p:sp>
      <p:sp>
        <p:nvSpPr>
          <p:cNvPr id="151575" name="Text Box 23"/>
          <p:cNvSpPr txBox="1">
            <a:spLocks noChangeArrowheads="1"/>
          </p:cNvSpPr>
          <p:nvPr/>
        </p:nvSpPr>
        <p:spPr bwMode="auto">
          <a:xfrm>
            <a:off x="6564207" y="3659982"/>
            <a:ext cx="338554"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sp>
        <p:nvSpPr>
          <p:cNvPr id="151576" name="Text Box 24"/>
          <p:cNvSpPr txBox="1">
            <a:spLocks noChangeArrowheads="1"/>
          </p:cNvSpPr>
          <p:nvPr/>
        </p:nvSpPr>
        <p:spPr bwMode="auto">
          <a:xfrm>
            <a:off x="6314209" y="4493420"/>
            <a:ext cx="780984" cy="424732"/>
          </a:xfrm>
          <a:prstGeom prst="rect">
            <a:avLst/>
          </a:prstGeom>
          <a:noFill/>
          <a:ln w="9525">
            <a:no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wireless</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77" name="Line 25"/>
          <p:cNvSpPr>
            <a:spLocks noChangeShapeType="1"/>
          </p:cNvSpPr>
          <p:nvPr/>
        </p:nvSpPr>
        <p:spPr bwMode="auto">
          <a:xfrm>
            <a:off x="6685651" y="2295274"/>
            <a:ext cx="0" cy="366713"/>
          </a:xfrm>
          <a:prstGeom prst="line">
            <a:avLst/>
          </a:prstGeom>
          <a:noFill/>
          <a:ln w="19050">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8" name="Line 26"/>
          <p:cNvSpPr>
            <a:spLocks noChangeShapeType="1"/>
          </p:cNvSpPr>
          <p:nvPr/>
        </p:nvSpPr>
        <p:spPr bwMode="auto">
          <a:xfrm>
            <a:off x="6685651" y="3124201"/>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9" name="Line 27"/>
          <p:cNvSpPr>
            <a:spLocks noChangeShapeType="1"/>
          </p:cNvSpPr>
          <p:nvPr/>
        </p:nvSpPr>
        <p:spPr bwMode="auto">
          <a:xfrm>
            <a:off x="6685651" y="4018360"/>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0" name="Rectangle 28"/>
          <p:cNvSpPr>
            <a:spLocks noChangeArrowheads="1"/>
          </p:cNvSpPr>
          <p:nvPr/>
        </p:nvSpPr>
        <p:spPr bwMode="auto">
          <a:xfrm>
            <a:off x="6228452" y="1637111"/>
            <a:ext cx="977503" cy="3636169"/>
          </a:xfrm>
          <a:prstGeom prst="rect">
            <a:avLst/>
          </a:prstGeom>
          <a:noFill/>
          <a:ln w="9525">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1" name="Line 29"/>
          <p:cNvSpPr>
            <a:spLocks noChangeShapeType="1"/>
          </p:cNvSpPr>
          <p:nvPr/>
        </p:nvSpPr>
        <p:spPr bwMode="auto">
          <a:xfrm>
            <a:off x="1232411" y="4920855"/>
            <a:ext cx="0" cy="279797"/>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2" name="Line 30"/>
          <p:cNvSpPr>
            <a:spLocks noChangeShapeType="1"/>
          </p:cNvSpPr>
          <p:nvPr/>
        </p:nvSpPr>
        <p:spPr bwMode="auto">
          <a:xfrm>
            <a:off x="1160861" y="5200651"/>
            <a:ext cx="1745456" cy="0"/>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51583" name="Group 31"/>
          <p:cNvGrpSpPr>
            <a:grpSpLocks/>
          </p:cNvGrpSpPr>
          <p:nvPr/>
        </p:nvGrpSpPr>
        <p:grpSpPr bwMode="auto">
          <a:xfrm>
            <a:off x="2739629" y="3604023"/>
            <a:ext cx="685800" cy="436960"/>
            <a:chOff x="323" y="2664"/>
            <a:chExt cx="576" cy="367"/>
          </a:xfrm>
        </p:grpSpPr>
        <p:sp>
          <p:nvSpPr>
            <p:cNvPr id="151584" name="Rectangle 32"/>
            <p:cNvSpPr>
              <a:spLocks noChangeArrowheads="1"/>
            </p:cNvSpPr>
            <p:nvPr/>
          </p:nvSpPr>
          <p:spPr bwMode="auto">
            <a:xfrm>
              <a:off x="323" y="2664"/>
              <a:ext cx="576" cy="367"/>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5" name="Text Box 33"/>
            <p:cNvSpPr txBox="1">
              <a:spLocks noChangeArrowheads="1"/>
            </p:cNvSpPr>
            <p:nvPr/>
          </p:nvSpPr>
          <p:spPr bwMode="auto">
            <a:xfrm>
              <a:off x="500" y="2729"/>
              <a:ext cx="287" cy="25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grpSp>
      <p:grpSp>
        <p:nvGrpSpPr>
          <p:cNvPr id="151586" name="Group 34"/>
          <p:cNvGrpSpPr>
            <a:grpSpLocks/>
          </p:cNvGrpSpPr>
          <p:nvPr/>
        </p:nvGrpSpPr>
        <p:grpSpPr bwMode="auto">
          <a:xfrm>
            <a:off x="4723210" y="3604023"/>
            <a:ext cx="685800" cy="436960"/>
            <a:chOff x="323" y="2664"/>
            <a:chExt cx="576" cy="367"/>
          </a:xfrm>
        </p:grpSpPr>
        <p:sp>
          <p:nvSpPr>
            <p:cNvPr id="151587" name="Rectangle 35"/>
            <p:cNvSpPr>
              <a:spLocks noChangeArrowheads="1"/>
            </p:cNvSpPr>
            <p:nvPr/>
          </p:nvSpPr>
          <p:spPr bwMode="auto">
            <a:xfrm>
              <a:off x="323" y="2664"/>
              <a:ext cx="576" cy="367"/>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8" name="Text Box 36"/>
            <p:cNvSpPr txBox="1">
              <a:spLocks noChangeArrowheads="1"/>
            </p:cNvSpPr>
            <p:nvPr/>
          </p:nvSpPr>
          <p:spPr bwMode="auto">
            <a:xfrm>
              <a:off x="500" y="2729"/>
              <a:ext cx="287" cy="25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grpSp>
      <p:sp>
        <p:nvSpPr>
          <p:cNvPr id="151591" name="Text Box 39"/>
          <p:cNvSpPr txBox="1">
            <a:spLocks noChangeArrowheads="1"/>
          </p:cNvSpPr>
          <p:nvPr/>
        </p:nvSpPr>
        <p:spPr bwMode="auto">
          <a:xfrm>
            <a:off x="2222932" y="4504136"/>
            <a:ext cx="780984" cy="424732"/>
          </a:xfrm>
          <a:prstGeom prst="rect">
            <a:avLst/>
          </a:prstGeom>
          <a:noFill/>
          <a:ln w="9525">
            <a:solidFill>
              <a:srgbClr val="008000"/>
            </a:solid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Ethernet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94" name="Text Box 42"/>
          <p:cNvSpPr txBox="1">
            <a:spLocks noChangeArrowheads="1"/>
          </p:cNvSpPr>
          <p:nvPr/>
        </p:nvSpPr>
        <p:spPr bwMode="auto">
          <a:xfrm>
            <a:off x="5163775" y="4504136"/>
            <a:ext cx="780984" cy="424732"/>
          </a:xfrm>
          <a:prstGeom prst="rect">
            <a:avLst/>
          </a:prstGeom>
          <a:noFill/>
          <a:ln w="9525">
            <a:solidFill>
              <a:srgbClr val="008000"/>
            </a:solid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Ethernet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95" name="Line 43"/>
          <p:cNvSpPr>
            <a:spLocks noChangeShapeType="1"/>
          </p:cNvSpPr>
          <p:nvPr/>
        </p:nvSpPr>
        <p:spPr bwMode="auto">
          <a:xfrm flipH="1">
            <a:off x="2613424" y="4942285"/>
            <a:ext cx="1190" cy="247650"/>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6" name="Line 44"/>
          <p:cNvSpPr>
            <a:spLocks noChangeShapeType="1"/>
          </p:cNvSpPr>
          <p:nvPr/>
        </p:nvSpPr>
        <p:spPr bwMode="auto">
          <a:xfrm flipH="1">
            <a:off x="2593181" y="4029076"/>
            <a:ext cx="406004"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7" name="Line 45"/>
          <p:cNvSpPr>
            <a:spLocks noChangeShapeType="1"/>
          </p:cNvSpPr>
          <p:nvPr/>
        </p:nvSpPr>
        <p:spPr bwMode="auto">
          <a:xfrm>
            <a:off x="3195637" y="4039791"/>
            <a:ext cx="406004"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8" name="Rectangle 46"/>
          <p:cNvSpPr>
            <a:spLocks noChangeArrowheads="1"/>
          </p:cNvSpPr>
          <p:nvPr/>
        </p:nvSpPr>
        <p:spPr bwMode="auto">
          <a:xfrm>
            <a:off x="3259931" y="4494611"/>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9" name="Text Box 47"/>
          <p:cNvSpPr txBox="1">
            <a:spLocks noChangeArrowheads="1"/>
          </p:cNvSpPr>
          <p:nvPr/>
        </p:nvSpPr>
        <p:spPr bwMode="auto">
          <a:xfrm>
            <a:off x="3220675" y="4504136"/>
            <a:ext cx="780984" cy="424732"/>
          </a:xfrm>
          <a:prstGeom prst="rect">
            <a:avLst/>
          </a:prstGeom>
          <a:noFill/>
          <a:ln w="9525">
            <a:no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SONET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600" name="Rectangle 48"/>
          <p:cNvSpPr>
            <a:spLocks noChangeArrowheads="1"/>
          </p:cNvSpPr>
          <p:nvPr/>
        </p:nvSpPr>
        <p:spPr bwMode="auto">
          <a:xfrm>
            <a:off x="4216004" y="4504136"/>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1" name="Text Box 49"/>
          <p:cNvSpPr txBox="1">
            <a:spLocks noChangeArrowheads="1"/>
          </p:cNvSpPr>
          <p:nvPr/>
        </p:nvSpPr>
        <p:spPr bwMode="auto">
          <a:xfrm>
            <a:off x="4176746" y="4513661"/>
            <a:ext cx="780984" cy="424732"/>
          </a:xfrm>
          <a:prstGeom prst="rect">
            <a:avLst/>
          </a:prstGeom>
          <a:noFill/>
          <a:ln w="9525">
            <a:no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SONET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602" name="Line 50"/>
          <p:cNvSpPr>
            <a:spLocks noChangeShapeType="1"/>
          </p:cNvSpPr>
          <p:nvPr/>
        </p:nvSpPr>
        <p:spPr bwMode="auto">
          <a:xfrm flipH="1">
            <a:off x="5555456" y="4931570"/>
            <a:ext cx="0" cy="485775"/>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3" name="Line 51"/>
          <p:cNvSpPr>
            <a:spLocks noChangeShapeType="1"/>
          </p:cNvSpPr>
          <p:nvPr/>
        </p:nvSpPr>
        <p:spPr bwMode="auto">
          <a:xfrm flipH="1">
            <a:off x="5357812" y="5432822"/>
            <a:ext cx="757238" cy="0"/>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4" name="Line 52"/>
          <p:cNvSpPr>
            <a:spLocks noChangeShapeType="1"/>
          </p:cNvSpPr>
          <p:nvPr/>
        </p:nvSpPr>
        <p:spPr bwMode="auto">
          <a:xfrm>
            <a:off x="6704702" y="4933951"/>
            <a:ext cx="1190" cy="247650"/>
          </a:xfrm>
          <a:prstGeom prst="line">
            <a:avLst/>
          </a:prstGeom>
          <a:noFill/>
          <a:ln w="9525">
            <a:solidFill>
              <a:schemeClr val="tx1"/>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5" name="Line 53"/>
          <p:cNvSpPr>
            <a:spLocks noChangeShapeType="1"/>
          </p:cNvSpPr>
          <p:nvPr/>
        </p:nvSpPr>
        <p:spPr bwMode="auto">
          <a:xfrm flipH="1">
            <a:off x="4525567" y="4049316"/>
            <a:ext cx="406003"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6" name="Line 54"/>
          <p:cNvSpPr>
            <a:spLocks noChangeShapeType="1"/>
          </p:cNvSpPr>
          <p:nvPr/>
        </p:nvSpPr>
        <p:spPr bwMode="auto">
          <a:xfrm>
            <a:off x="5138737" y="4049317"/>
            <a:ext cx="395288" cy="44648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7" name="Rectangle 55"/>
          <p:cNvSpPr>
            <a:spLocks noChangeArrowheads="1"/>
          </p:cNvSpPr>
          <p:nvPr/>
        </p:nvSpPr>
        <p:spPr bwMode="auto">
          <a:xfrm>
            <a:off x="2157412" y="3444480"/>
            <a:ext cx="1891904" cy="1621631"/>
          </a:xfrm>
          <a:prstGeom prst="rect">
            <a:avLst/>
          </a:prstGeom>
          <a:noFill/>
          <a:ln w="25400">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8" name="Rectangle 56"/>
          <p:cNvSpPr>
            <a:spLocks noChangeArrowheads="1"/>
          </p:cNvSpPr>
          <p:nvPr/>
        </p:nvSpPr>
        <p:spPr bwMode="auto">
          <a:xfrm>
            <a:off x="4131469" y="3444480"/>
            <a:ext cx="1891904" cy="1621631"/>
          </a:xfrm>
          <a:prstGeom prst="rect">
            <a:avLst/>
          </a:prstGeom>
          <a:noFill/>
          <a:ln w="25400">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9" name="Line 57"/>
          <p:cNvSpPr>
            <a:spLocks noChangeShapeType="1"/>
          </p:cNvSpPr>
          <p:nvPr/>
        </p:nvSpPr>
        <p:spPr bwMode="auto">
          <a:xfrm flipH="1">
            <a:off x="3593306" y="4942285"/>
            <a:ext cx="1191" cy="247650"/>
          </a:xfrm>
          <a:prstGeom prst="line">
            <a:avLst/>
          </a:prstGeom>
          <a:noFill/>
          <a:ln w="38100">
            <a:solidFill>
              <a:schemeClr val="tx1"/>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0" name="Line 58"/>
          <p:cNvSpPr>
            <a:spLocks noChangeShapeType="1"/>
          </p:cNvSpPr>
          <p:nvPr/>
        </p:nvSpPr>
        <p:spPr bwMode="auto">
          <a:xfrm flipH="1">
            <a:off x="4545806" y="4951810"/>
            <a:ext cx="1191" cy="247650"/>
          </a:xfrm>
          <a:prstGeom prst="line">
            <a:avLst/>
          </a:prstGeom>
          <a:noFill/>
          <a:ln w="38100">
            <a:solidFill>
              <a:schemeClr val="tx1"/>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1" name="Line 59"/>
          <p:cNvSpPr>
            <a:spLocks noChangeShapeType="1"/>
          </p:cNvSpPr>
          <p:nvPr/>
        </p:nvSpPr>
        <p:spPr bwMode="auto">
          <a:xfrm>
            <a:off x="3549253" y="5200651"/>
            <a:ext cx="1013222" cy="0"/>
          </a:xfrm>
          <a:prstGeom prst="line">
            <a:avLst/>
          </a:prstGeom>
          <a:noFill/>
          <a:ln w="38100">
            <a:solidFill>
              <a:schemeClr val="tx1"/>
            </a:solidFill>
            <a:prstDash val="lgDash"/>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2" name="Text Box 60"/>
          <p:cNvSpPr txBox="1">
            <a:spLocks noChangeArrowheads="1"/>
          </p:cNvSpPr>
          <p:nvPr/>
        </p:nvSpPr>
        <p:spPr bwMode="auto">
          <a:xfrm>
            <a:off x="1002621" y="1563292"/>
            <a:ext cx="521297"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host</a:t>
            </a:r>
          </a:p>
        </p:txBody>
      </p:sp>
      <p:sp>
        <p:nvSpPr>
          <p:cNvPr id="151613" name="Text Box 61"/>
          <p:cNvSpPr txBox="1">
            <a:spLocks noChangeArrowheads="1"/>
          </p:cNvSpPr>
          <p:nvPr/>
        </p:nvSpPr>
        <p:spPr bwMode="auto">
          <a:xfrm>
            <a:off x="6455859" y="1552576"/>
            <a:ext cx="521297"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host</a:t>
            </a:r>
          </a:p>
        </p:txBody>
      </p:sp>
      <p:sp>
        <p:nvSpPr>
          <p:cNvPr id="151614" name="Text Box 62"/>
          <p:cNvSpPr txBox="1">
            <a:spLocks noChangeArrowheads="1"/>
          </p:cNvSpPr>
          <p:nvPr/>
        </p:nvSpPr>
        <p:spPr bwMode="auto">
          <a:xfrm>
            <a:off x="2784873" y="3142060"/>
            <a:ext cx="639983"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router</a:t>
            </a:r>
          </a:p>
        </p:txBody>
      </p:sp>
      <p:sp>
        <p:nvSpPr>
          <p:cNvPr id="151615" name="Text Box 63"/>
          <p:cNvSpPr txBox="1">
            <a:spLocks noChangeArrowheads="1"/>
          </p:cNvSpPr>
          <p:nvPr/>
        </p:nvSpPr>
        <p:spPr bwMode="auto">
          <a:xfrm>
            <a:off x="4757739" y="3152776"/>
            <a:ext cx="639983"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router</a:t>
            </a:r>
          </a:p>
        </p:txBody>
      </p:sp>
      <p:sp>
        <p:nvSpPr>
          <p:cNvPr id="151617" name="Line 65"/>
          <p:cNvSpPr>
            <a:spLocks noChangeShapeType="1"/>
          </p:cNvSpPr>
          <p:nvPr/>
        </p:nvSpPr>
        <p:spPr bwMode="auto">
          <a:xfrm>
            <a:off x="1698170" y="2903935"/>
            <a:ext cx="4616905" cy="0"/>
          </a:xfrm>
          <a:prstGeom prst="line">
            <a:avLst/>
          </a:prstGeom>
          <a:noFill/>
          <a:ln w="9525">
            <a:solidFill>
              <a:schemeClr val="tx1"/>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9" name="Text Box 67"/>
          <p:cNvSpPr txBox="1">
            <a:spLocks noChangeArrowheads="1"/>
          </p:cNvSpPr>
          <p:nvPr/>
        </p:nvSpPr>
        <p:spPr bwMode="auto">
          <a:xfrm>
            <a:off x="3313823" y="2638426"/>
            <a:ext cx="1696298" cy="276999"/>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TCP segment delivery</a:t>
            </a:r>
          </a:p>
        </p:txBody>
      </p:sp>
      <p:sp>
        <p:nvSpPr>
          <p:cNvPr id="151620" name="Line 68"/>
          <p:cNvSpPr>
            <a:spLocks noChangeShapeType="1"/>
          </p:cNvSpPr>
          <p:nvPr/>
        </p:nvSpPr>
        <p:spPr bwMode="auto">
          <a:xfrm flipV="1">
            <a:off x="1586204" y="3807620"/>
            <a:ext cx="1154615" cy="0"/>
          </a:xfrm>
          <a:prstGeom prst="line">
            <a:avLst/>
          </a:prstGeom>
          <a:noFill/>
          <a:ln w="9525">
            <a:solidFill>
              <a:schemeClr val="tx1"/>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21" name="Line 69"/>
          <p:cNvSpPr>
            <a:spLocks noChangeShapeType="1"/>
          </p:cNvSpPr>
          <p:nvPr/>
        </p:nvSpPr>
        <p:spPr bwMode="auto">
          <a:xfrm flipV="1">
            <a:off x="3437335" y="3818335"/>
            <a:ext cx="1308497" cy="0"/>
          </a:xfrm>
          <a:prstGeom prst="line">
            <a:avLst/>
          </a:prstGeom>
          <a:noFill/>
          <a:ln w="9525">
            <a:solidFill>
              <a:schemeClr val="tx1"/>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22" name="Line 70"/>
          <p:cNvSpPr>
            <a:spLocks noChangeShapeType="1"/>
          </p:cNvSpPr>
          <p:nvPr/>
        </p:nvSpPr>
        <p:spPr bwMode="auto">
          <a:xfrm flipV="1">
            <a:off x="5400675" y="3807620"/>
            <a:ext cx="882254" cy="0"/>
          </a:xfrm>
          <a:prstGeom prst="line">
            <a:avLst/>
          </a:prstGeom>
          <a:noFill/>
          <a:ln w="9525">
            <a:solidFill>
              <a:schemeClr val="tx1"/>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23" name="Text Box 71"/>
          <p:cNvSpPr txBox="1">
            <a:spLocks noChangeArrowheads="1"/>
          </p:cNvSpPr>
          <p:nvPr/>
        </p:nvSpPr>
        <p:spPr bwMode="auto">
          <a:xfrm>
            <a:off x="1881188" y="3562351"/>
            <a:ext cx="837089"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IP packet</a:t>
            </a:r>
          </a:p>
        </p:txBody>
      </p:sp>
      <p:sp>
        <p:nvSpPr>
          <p:cNvPr id="151624" name="Text Box 72"/>
          <p:cNvSpPr txBox="1">
            <a:spLocks noChangeArrowheads="1"/>
          </p:cNvSpPr>
          <p:nvPr/>
        </p:nvSpPr>
        <p:spPr bwMode="auto">
          <a:xfrm>
            <a:off x="5497117" y="3583783"/>
            <a:ext cx="837089"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IP packet</a:t>
            </a:r>
          </a:p>
        </p:txBody>
      </p:sp>
      <p:sp>
        <p:nvSpPr>
          <p:cNvPr id="151625" name="Text Box 73"/>
          <p:cNvSpPr txBox="1">
            <a:spLocks noChangeArrowheads="1"/>
          </p:cNvSpPr>
          <p:nvPr/>
        </p:nvSpPr>
        <p:spPr bwMode="auto">
          <a:xfrm>
            <a:off x="3699273" y="3573067"/>
            <a:ext cx="837089"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IP packet</a:t>
            </a:r>
          </a:p>
        </p:txBody>
      </p:sp>
      <p:sp>
        <p:nvSpPr>
          <p:cNvPr id="151626" name="Text Box 74"/>
          <p:cNvSpPr txBox="1">
            <a:spLocks noChangeArrowheads="1"/>
          </p:cNvSpPr>
          <p:nvPr/>
        </p:nvSpPr>
        <p:spPr bwMode="auto">
          <a:xfrm>
            <a:off x="1380912" y="5353514"/>
            <a:ext cx="1203727" cy="276999"/>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8080"/>
                </a:solidFill>
                <a:latin typeface="Helvetica Neue" panose="02000503000000020004" pitchFamily="2" charset="0"/>
                <a:ea typeface="Helvetica Neue" panose="02000503000000020004" pitchFamily="2" charset="0"/>
                <a:cs typeface="Helvetica Neue" panose="02000503000000020004" pitchFamily="2" charset="0"/>
              </a:rPr>
              <a:t>Ethernet frame</a:t>
            </a:r>
          </a:p>
        </p:txBody>
      </p:sp>
      <p:sp>
        <p:nvSpPr>
          <p:cNvPr id="151628" name="Text Box 76"/>
          <p:cNvSpPr txBox="1">
            <a:spLocks noChangeArrowheads="1"/>
          </p:cNvSpPr>
          <p:nvPr/>
        </p:nvSpPr>
        <p:spPr bwMode="auto">
          <a:xfrm>
            <a:off x="5506642" y="5435204"/>
            <a:ext cx="1244251" cy="253916"/>
          </a:xfrm>
          <a:prstGeom prst="rect">
            <a:avLst/>
          </a:prstGeom>
          <a:noFill/>
          <a:ln w="9525">
            <a:noFill/>
            <a:miter lim="800000"/>
            <a:headEnd/>
            <a:tailEnd/>
          </a:ln>
          <a:effectLst/>
        </p:spPr>
        <p:txBody>
          <a:bodyPr wrap="none">
            <a:prstTxWarp prst="textNoShape">
              <a:avLst/>
            </a:prstTxWarp>
            <a:spAutoFit/>
          </a:bodyPr>
          <a:lstStyle/>
          <a:p>
            <a:pPr eaLnBrk="1" hangingPunct="1"/>
            <a:r>
              <a:rPr lang="en-US" sz="1050">
                <a:latin typeface="Helvetica Neue" panose="02000503000000020004" pitchFamily="2" charset="0"/>
                <a:ea typeface="Helvetica Neue" panose="02000503000000020004" pitchFamily="2" charset="0"/>
                <a:cs typeface="Helvetica Neue" panose="02000503000000020004" pitchFamily="2" charset="0"/>
              </a:rPr>
              <a:t>Access point (AP)</a:t>
            </a:r>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51630" name="Picture 78" descr="31u_bnrz[1]"/>
          <p:cNvPicPr>
            <a:picLocks noChangeAspect="1" noChangeArrowheads="1"/>
          </p:cNvPicPr>
          <p:nvPr/>
        </p:nvPicPr>
        <p:blipFill>
          <a:blip r:embed="rId3"/>
          <a:srcRect/>
          <a:stretch>
            <a:fillRect/>
          </a:stretch>
        </p:blipFill>
        <p:spPr bwMode="auto">
          <a:xfrm rot="16200000">
            <a:off x="6037661" y="5322096"/>
            <a:ext cx="205978" cy="134540"/>
          </a:xfrm>
          <a:prstGeom prst="rect">
            <a:avLst/>
          </a:prstGeom>
          <a:noFill/>
        </p:spPr>
      </p:pic>
      <p:grpSp>
        <p:nvGrpSpPr>
          <p:cNvPr id="151648" name="Group 96"/>
          <p:cNvGrpSpPr>
            <a:grpSpLocks/>
          </p:cNvGrpSpPr>
          <p:nvPr/>
        </p:nvGrpSpPr>
        <p:grpSpPr bwMode="auto">
          <a:xfrm>
            <a:off x="5863828" y="5060158"/>
            <a:ext cx="452438" cy="234553"/>
            <a:chOff x="4317" y="3771"/>
            <a:chExt cx="380" cy="197"/>
          </a:xfrm>
        </p:grpSpPr>
        <p:sp>
          <p:nvSpPr>
            <p:cNvPr id="151632" name="Freeform 80"/>
            <p:cNvSpPr>
              <a:spLocks/>
            </p:cNvSpPr>
            <p:nvPr/>
          </p:nvSpPr>
          <p:spPr bwMode="auto">
            <a:xfrm>
              <a:off x="4418" y="3798"/>
              <a:ext cx="69" cy="83"/>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3" name="Freeform 81"/>
            <p:cNvSpPr>
              <a:spLocks/>
            </p:cNvSpPr>
            <p:nvPr/>
          </p:nvSpPr>
          <p:spPr bwMode="auto">
            <a:xfrm>
              <a:off x="4536" y="3797"/>
              <a:ext cx="43" cy="65"/>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4" name="Freeform 82"/>
            <p:cNvSpPr>
              <a:spLocks/>
            </p:cNvSpPr>
            <p:nvPr/>
          </p:nvSpPr>
          <p:spPr bwMode="auto">
            <a:xfrm>
              <a:off x="4375" y="3782"/>
              <a:ext cx="112" cy="135"/>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5" name="Freeform 83"/>
            <p:cNvSpPr>
              <a:spLocks/>
            </p:cNvSpPr>
            <p:nvPr/>
          </p:nvSpPr>
          <p:spPr bwMode="auto">
            <a:xfrm>
              <a:off x="4532" y="3777"/>
              <a:ext cx="97" cy="9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6" name="Freeform 84"/>
            <p:cNvSpPr>
              <a:spLocks/>
            </p:cNvSpPr>
            <p:nvPr/>
          </p:nvSpPr>
          <p:spPr bwMode="auto">
            <a:xfrm>
              <a:off x="4333" y="3818"/>
              <a:ext cx="40" cy="86"/>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7" name="Freeform 85"/>
            <p:cNvSpPr>
              <a:spLocks/>
            </p:cNvSpPr>
            <p:nvPr/>
          </p:nvSpPr>
          <p:spPr bwMode="auto">
            <a:xfrm>
              <a:off x="4612" y="3771"/>
              <a:ext cx="85" cy="111"/>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8" name="Freeform 86"/>
            <p:cNvSpPr>
              <a:spLocks/>
            </p:cNvSpPr>
            <p:nvPr/>
          </p:nvSpPr>
          <p:spPr bwMode="auto">
            <a:xfrm>
              <a:off x="4518" y="3901"/>
              <a:ext cx="29" cy="67"/>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9" name="Freeform 87"/>
            <p:cNvSpPr>
              <a:spLocks/>
            </p:cNvSpPr>
            <p:nvPr/>
          </p:nvSpPr>
          <p:spPr bwMode="auto">
            <a:xfrm>
              <a:off x="4506" y="3865"/>
              <a:ext cx="15" cy="34"/>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0" name="Freeform 88"/>
            <p:cNvSpPr>
              <a:spLocks/>
            </p:cNvSpPr>
            <p:nvPr/>
          </p:nvSpPr>
          <p:spPr bwMode="auto">
            <a:xfrm>
              <a:off x="4493" y="3840"/>
              <a:ext cx="14" cy="20"/>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1" name="Freeform 89"/>
            <p:cNvSpPr>
              <a:spLocks/>
            </p:cNvSpPr>
            <p:nvPr/>
          </p:nvSpPr>
          <p:spPr bwMode="auto">
            <a:xfrm>
              <a:off x="4482" y="3824"/>
              <a:ext cx="18" cy="13"/>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2" name="Freeform 90"/>
            <p:cNvSpPr>
              <a:spLocks/>
            </p:cNvSpPr>
            <p:nvPr/>
          </p:nvSpPr>
          <p:spPr bwMode="auto">
            <a:xfrm>
              <a:off x="4400" y="3803"/>
              <a:ext cx="67" cy="84"/>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3" name="Freeform 91"/>
            <p:cNvSpPr>
              <a:spLocks/>
            </p:cNvSpPr>
            <p:nvPr/>
          </p:nvSpPr>
          <p:spPr bwMode="auto">
            <a:xfrm>
              <a:off x="4517" y="3802"/>
              <a:ext cx="44" cy="65"/>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4" name="Freeform 92"/>
            <p:cNvSpPr>
              <a:spLocks/>
            </p:cNvSpPr>
            <p:nvPr/>
          </p:nvSpPr>
          <p:spPr bwMode="auto">
            <a:xfrm>
              <a:off x="4355" y="3787"/>
              <a:ext cx="111" cy="13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5" name="Freeform 93"/>
            <p:cNvSpPr>
              <a:spLocks/>
            </p:cNvSpPr>
            <p:nvPr/>
          </p:nvSpPr>
          <p:spPr bwMode="auto">
            <a:xfrm>
              <a:off x="4513" y="3783"/>
              <a:ext cx="97" cy="9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6" name="Freeform 94"/>
            <p:cNvSpPr>
              <a:spLocks/>
            </p:cNvSpPr>
            <p:nvPr/>
          </p:nvSpPr>
          <p:spPr bwMode="auto">
            <a:xfrm>
              <a:off x="4317" y="3832"/>
              <a:ext cx="40" cy="85"/>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7" name="Freeform 95"/>
            <p:cNvSpPr>
              <a:spLocks/>
            </p:cNvSpPr>
            <p:nvPr/>
          </p:nvSpPr>
          <p:spPr bwMode="auto">
            <a:xfrm>
              <a:off x="4593" y="3777"/>
              <a:ext cx="84" cy="111"/>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51649" name="Group 97"/>
          <p:cNvGrpSpPr>
            <a:grpSpLocks/>
          </p:cNvGrpSpPr>
          <p:nvPr/>
        </p:nvGrpSpPr>
        <p:grpSpPr bwMode="auto">
          <a:xfrm rot="10800000">
            <a:off x="6523725" y="5174458"/>
            <a:ext cx="452438" cy="234553"/>
            <a:chOff x="4317" y="3771"/>
            <a:chExt cx="380" cy="197"/>
          </a:xfrm>
        </p:grpSpPr>
        <p:sp>
          <p:nvSpPr>
            <p:cNvPr id="151650" name="Freeform 98"/>
            <p:cNvSpPr>
              <a:spLocks/>
            </p:cNvSpPr>
            <p:nvPr/>
          </p:nvSpPr>
          <p:spPr bwMode="auto">
            <a:xfrm>
              <a:off x="4418" y="3798"/>
              <a:ext cx="69" cy="83"/>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1" name="Freeform 99"/>
            <p:cNvSpPr>
              <a:spLocks/>
            </p:cNvSpPr>
            <p:nvPr/>
          </p:nvSpPr>
          <p:spPr bwMode="auto">
            <a:xfrm>
              <a:off x="4536" y="3797"/>
              <a:ext cx="43" cy="65"/>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2" name="Freeform 100"/>
            <p:cNvSpPr>
              <a:spLocks/>
            </p:cNvSpPr>
            <p:nvPr/>
          </p:nvSpPr>
          <p:spPr bwMode="auto">
            <a:xfrm>
              <a:off x="4375" y="3782"/>
              <a:ext cx="112" cy="135"/>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3" name="Freeform 101"/>
            <p:cNvSpPr>
              <a:spLocks/>
            </p:cNvSpPr>
            <p:nvPr/>
          </p:nvSpPr>
          <p:spPr bwMode="auto">
            <a:xfrm>
              <a:off x="4532" y="3777"/>
              <a:ext cx="97" cy="9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4" name="Freeform 102"/>
            <p:cNvSpPr>
              <a:spLocks/>
            </p:cNvSpPr>
            <p:nvPr/>
          </p:nvSpPr>
          <p:spPr bwMode="auto">
            <a:xfrm>
              <a:off x="4333" y="3818"/>
              <a:ext cx="40" cy="86"/>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5" name="Freeform 103"/>
            <p:cNvSpPr>
              <a:spLocks/>
            </p:cNvSpPr>
            <p:nvPr/>
          </p:nvSpPr>
          <p:spPr bwMode="auto">
            <a:xfrm>
              <a:off x="4612" y="3771"/>
              <a:ext cx="85" cy="111"/>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6" name="Freeform 104"/>
            <p:cNvSpPr>
              <a:spLocks/>
            </p:cNvSpPr>
            <p:nvPr/>
          </p:nvSpPr>
          <p:spPr bwMode="auto">
            <a:xfrm>
              <a:off x="4518" y="3901"/>
              <a:ext cx="29" cy="67"/>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7" name="Freeform 105"/>
            <p:cNvSpPr>
              <a:spLocks/>
            </p:cNvSpPr>
            <p:nvPr/>
          </p:nvSpPr>
          <p:spPr bwMode="auto">
            <a:xfrm>
              <a:off x="4506" y="3865"/>
              <a:ext cx="15" cy="34"/>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8" name="Freeform 106"/>
            <p:cNvSpPr>
              <a:spLocks/>
            </p:cNvSpPr>
            <p:nvPr/>
          </p:nvSpPr>
          <p:spPr bwMode="auto">
            <a:xfrm>
              <a:off x="4493" y="3840"/>
              <a:ext cx="14" cy="20"/>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9" name="Freeform 107"/>
            <p:cNvSpPr>
              <a:spLocks/>
            </p:cNvSpPr>
            <p:nvPr/>
          </p:nvSpPr>
          <p:spPr bwMode="auto">
            <a:xfrm>
              <a:off x="4482" y="3824"/>
              <a:ext cx="18" cy="13"/>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0" name="Freeform 108"/>
            <p:cNvSpPr>
              <a:spLocks/>
            </p:cNvSpPr>
            <p:nvPr/>
          </p:nvSpPr>
          <p:spPr bwMode="auto">
            <a:xfrm>
              <a:off x="4400" y="3803"/>
              <a:ext cx="67" cy="84"/>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1" name="Freeform 109"/>
            <p:cNvSpPr>
              <a:spLocks/>
            </p:cNvSpPr>
            <p:nvPr/>
          </p:nvSpPr>
          <p:spPr bwMode="auto">
            <a:xfrm>
              <a:off x="4517" y="3802"/>
              <a:ext cx="44" cy="65"/>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2" name="Freeform 110"/>
            <p:cNvSpPr>
              <a:spLocks/>
            </p:cNvSpPr>
            <p:nvPr/>
          </p:nvSpPr>
          <p:spPr bwMode="auto">
            <a:xfrm>
              <a:off x="4355" y="3787"/>
              <a:ext cx="111" cy="13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3" name="Freeform 111"/>
            <p:cNvSpPr>
              <a:spLocks/>
            </p:cNvSpPr>
            <p:nvPr/>
          </p:nvSpPr>
          <p:spPr bwMode="auto">
            <a:xfrm>
              <a:off x="4513" y="3783"/>
              <a:ext cx="97" cy="9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4" name="Freeform 112"/>
            <p:cNvSpPr>
              <a:spLocks/>
            </p:cNvSpPr>
            <p:nvPr/>
          </p:nvSpPr>
          <p:spPr bwMode="auto">
            <a:xfrm>
              <a:off x="4317" y="3832"/>
              <a:ext cx="40" cy="85"/>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5" name="Freeform 113"/>
            <p:cNvSpPr>
              <a:spLocks/>
            </p:cNvSpPr>
            <p:nvPr/>
          </p:nvSpPr>
          <p:spPr bwMode="auto">
            <a:xfrm>
              <a:off x="4593" y="3777"/>
              <a:ext cx="84" cy="111"/>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08" name="Line 68">
            <a:extLst>
              <a:ext uri="{FF2B5EF4-FFF2-40B4-BE49-F238E27FC236}">
                <a16:creationId xmlns:a16="http://schemas.microsoft.com/office/drawing/2014/main" id="{7CF60496-D618-DD4D-BF47-E9772DB79E21}"/>
              </a:ext>
            </a:extLst>
          </p:cNvPr>
          <p:cNvSpPr>
            <a:spLocks noChangeShapeType="1"/>
          </p:cNvSpPr>
          <p:nvPr/>
        </p:nvSpPr>
        <p:spPr bwMode="auto">
          <a:xfrm flipV="1">
            <a:off x="1645299" y="4714326"/>
            <a:ext cx="592576" cy="0"/>
          </a:xfrm>
          <a:prstGeom prst="line">
            <a:avLst/>
          </a:prstGeom>
          <a:noFill/>
          <a:ln w="19050">
            <a:solidFill>
              <a:srgbClr val="008080"/>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5" name="Straight Arrow Connector 4">
            <a:extLst>
              <a:ext uri="{FF2B5EF4-FFF2-40B4-BE49-F238E27FC236}">
                <a16:creationId xmlns:a16="http://schemas.microsoft.com/office/drawing/2014/main" id="{0CBE020A-73A4-CA48-AB0E-2AB3EA66AC30}"/>
              </a:ext>
            </a:extLst>
          </p:cNvPr>
          <p:cNvCxnSpPr>
            <a:cxnSpLocks/>
          </p:cNvCxnSpPr>
          <p:nvPr/>
        </p:nvCxnSpPr>
        <p:spPr bwMode="auto">
          <a:xfrm flipV="1">
            <a:off x="1982804" y="4740441"/>
            <a:ext cx="0" cy="717082"/>
          </a:xfrm>
          <a:prstGeom prst="straightConnector1">
            <a:avLst/>
          </a:prstGeom>
          <a:noFill/>
          <a:ln w="12700" cap="flat" cmpd="sng" algn="ctr">
            <a:solidFill>
              <a:schemeClr val="tx1"/>
            </a:solidFill>
            <a:prstDash val="solid"/>
            <a:round/>
            <a:headEnd type="none" w="med" len="med"/>
            <a:tailEnd type="triangle"/>
          </a:ln>
          <a:effectLst/>
        </p:spPr>
      </p:cxnSp>
      <p:sp>
        <p:nvSpPr>
          <p:cNvPr id="3" name="Cloud 2">
            <a:extLst>
              <a:ext uri="{FF2B5EF4-FFF2-40B4-BE49-F238E27FC236}">
                <a16:creationId xmlns:a16="http://schemas.microsoft.com/office/drawing/2014/main" id="{C979F92E-02CA-6ABE-C7FB-CD83C8B090B2}"/>
              </a:ext>
            </a:extLst>
          </p:cNvPr>
          <p:cNvSpPr/>
          <p:nvPr/>
        </p:nvSpPr>
        <p:spPr bwMode="auto">
          <a:xfrm rot="227471">
            <a:off x="-306395" y="3073545"/>
            <a:ext cx="9408695" cy="3100465"/>
          </a:xfrm>
          <a:prstGeom prst="cloud">
            <a:avLst/>
          </a:prstGeom>
          <a:solidFill>
            <a:schemeClr val="bg1">
              <a:alpha val="89094"/>
            </a:schemeClr>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6" name="Content Placeholder 5">
            <a:extLst>
              <a:ext uri="{FF2B5EF4-FFF2-40B4-BE49-F238E27FC236}">
                <a16:creationId xmlns:a16="http://schemas.microsoft.com/office/drawing/2014/main" id="{90FC7733-0D3E-F2C3-21BB-5BE35E13589E}"/>
              </a:ext>
            </a:extLst>
          </p:cNvPr>
          <p:cNvSpPr>
            <a:spLocks noGrp="1"/>
          </p:cNvSpPr>
          <p:nvPr>
            <p:ph idx="1"/>
          </p:nvPr>
        </p:nvSpPr>
        <p:spPr>
          <a:xfrm>
            <a:off x="163037" y="4896852"/>
            <a:ext cx="8915534" cy="1772233"/>
          </a:xfrm>
          <a:solidFill>
            <a:schemeClr val="bg1"/>
          </a:solidFill>
        </p:spPr>
        <p:txBody>
          <a:bodyPr>
            <a:normAutofit fontScale="77500" lnSpcReduction="20000"/>
          </a:bodyPr>
          <a:lstStyle/>
          <a:p>
            <a:r>
              <a:rPr lang="en-US" dirty="0">
                <a:solidFill>
                  <a:schemeClr val="accent6">
                    <a:lumMod val="75000"/>
                  </a:schemeClr>
                </a:solidFill>
              </a:rPr>
              <a:t>A transport protocol receives data blobs from an application process, delivers them to the destination process (reliably)</a:t>
            </a:r>
          </a:p>
          <a:p>
            <a:pPr lvl="1"/>
            <a:r>
              <a:rPr lang="en-US" dirty="0">
                <a:solidFill>
                  <a:schemeClr val="accent6">
                    <a:lumMod val="75000"/>
                  </a:schemeClr>
                </a:solidFill>
              </a:rPr>
              <a:t>Dest. Process is identified by IP address + (trans)port number</a:t>
            </a:r>
          </a:p>
          <a:p>
            <a:r>
              <a:rPr lang="en-US" dirty="0">
                <a:solidFill>
                  <a:schemeClr val="accent6">
                    <a:lumMod val="75000"/>
                  </a:schemeClr>
                </a:solidFill>
              </a:rPr>
              <a:t>It runs between two processes over an unreliable network (where packets can be garbled, lost, or reordered)</a:t>
            </a:r>
          </a:p>
        </p:txBody>
      </p:sp>
      <p:sp>
        <p:nvSpPr>
          <p:cNvPr id="2" name="Oval 1">
            <a:extLst>
              <a:ext uri="{FF2B5EF4-FFF2-40B4-BE49-F238E27FC236}">
                <a16:creationId xmlns:a16="http://schemas.microsoft.com/office/drawing/2014/main" id="{34E49848-6402-735C-209E-8E1189CBC7D7}"/>
              </a:ext>
            </a:extLst>
          </p:cNvPr>
          <p:cNvSpPr/>
          <p:nvPr/>
        </p:nvSpPr>
        <p:spPr bwMode="auto">
          <a:xfrm>
            <a:off x="757988" y="1780673"/>
            <a:ext cx="1010653" cy="601579"/>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65" charset="0"/>
              </a:rPr>
              <a:t>apps</a:t>
            </a:r>
          </a:p>
        </p:txBody>
      </p:sp>
      <p:sp>
        <p:nvSpPr>
          <p:cNvPr id="7" name="Oval 6">
            <a:extLst>
              <a:ext uri="{FF2B5EF4-FFF2-40B4-BE49-F238E27FC236}">
                <a16:creationId xmlns:a16="http://schemas.microsoft.com/office/drawing/2014/main" id="{D8AC7076-F659-6EB5-BDA8-BEF6E69C6660}"/>
              </a:ext>
            </a:extLst>
          </p:cNvPr>
          <p:cNvSpPr/>
          <p:nvPr/>
        </p:nvSpPr>
        <p:spPr bwMode="auto">
          <a:xfrm>
            <a:off x="6168188" y="1788694"/>
            <a:ext cx="1010653" cy="601579"/>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65" charset="0"/>
              </a:rPr>
              <a:t>apps</a:t>
            </a:r>
          </a:p>
        </p:txBody>
      </p:sp>
      <p:sp>
        <p:nvSpPr>
          <p:cNvPr id="8" name="TextBox 7">
            <a:extLst>
              <a:ext uri="{FF2B5EF4-FFF2-40B4-BE49-F238E27FC236}">
                <a16:creationId xmlns:a16="http://schemas.microsoft.com/office/drawing/2014/main" id="{17098639-B48D-BCF2-9364-5D9C8D0CD486}"/>
              </a:ext>
            </a:extLst>
          </p:cNvPr>
          <p:cNvSpPr txBox="1"/>
          <p:nvPr/>
        </p:nvSpPr>
        <p:spPr>
          <a:xfrm>
            <a:off x="1888959" y="3729789"/>
            <a:ext cx="4346062" cy="523220"/>
          </a:xfrm>
          <a:prstGeom prst="rect">
            <a:avLst/>
          </a:prstGeom>
          <a:noFill/>
        </p:spPr>
        <p:txBody>
          <a:bodyPr wrap="none" rtlCol="0">
            <a:spAutoFit/>
          </a:bodyPr>
          <a:lstStyle/>
          <a:p>
            <a:r>
              <a:rPr lang="en-US" sz="2800" dirty="0"/>
              <a:t>unreliable packet delivery </a:t>
            </a:r>
          </a:p>
        </p:txBody>
      </p:sp>
    </p:spTree>
    <p:extLst>
      <p:ext uri="{BB962C8B-B14F-4D97-AF65-F5344CB8AC3E}">
        <p14:creationId xmlns:p14="http://schemas.microsoft.com/office/powerpoint/2010/main" val="163028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a:bodyPr>
          <a:lstStyle/>
          <a:p>
            <a:r>
              <a:rPr lang="en-US" sz="3200" dirty="0"/>
              <a:t>Network protocol’s view of the world</a:t>
            </a:r>
          </a:p>
        </p:txBody>
      </p:sp>
      <p:sp>
        <p:nvSpPr>
          <p:cNvPr id="107" name="Slide Number Placeholder 4"/>
          <p:cNvSpPr>
            <a:spLocks noGrp="1"/>
          </p:cNvSpPr>
          <p:nvPr>
            <p:ph type="sldNum" sz="quarter" idx="12"/>
          </p:nvPr>
        </p:nvSpPr>
        <p:spPr/>
        <p:txBody>
          <a:bodyPr/>
          <a:lstStyle/>
          <a:p>
            <a:fld id="{53F8EC5A-83E7-044A-838C-7BE78290F720}" type="slidenum">
              <a:rPr lang="en-US"/>
              <a:pPr/>
              <a:t>41</a:t>
            </a:fld>
            <a:endParaRPr lang="en-US"/>
          </a:p>
        </p:txBody>
      </p:sp>
      <p:sp>
        <p:nvSpPr>
          <p:cNvPr id="151555" name="Rectangle 3"/>
          <p:cNvSpPr>
            <a:spLocks noChangeArrowheads="1"/>
          </p:cNvSpPr>
          <p:nvPr/>
        </p:nvSpPr>
        <p:spPr bwMode="auto">
          <a:xfrm>
            <a:off x="899036" y="1853805"/>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56" name="Rectangle 4"/>
          <p:cNvSpPr>
            <a:spLocks noChangeArrowheads="1"/>
          </p:cNvSpPr>
          <p:nvPr/>
        </p:nvSpPr>
        <p:spPr bwMode="auto">
          <a:xfrm>
            <a:off x="899036" y="2682480"/>
            <a:ext cx="752482"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57" name="Text Box 5"/>
          <p:cNvSpPr txBox="1">
            <a:spLocks noChangeArrowheads="1"/>
          </p:cNvSpPr>
          <p:nvPr/>
        </p:nvSpPr>
        <p:spPr bwMode="auto">
          <a:xfrm>
            <a:off x="976427" y="1934767"/>
            <a:ext cx="617477"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HTTP</a:t>
            </a:r>
          </a:p>
        </p:txBody>
      </p:sp>
      <p:sp>
        <p:nvSpPr>
          <p:cNvPr id="151558" name="Text Box 6"/>
          <p:cNvSpPr txBox="1">
            <a:spLocks noChangeArrowheads="1"/>
          </p:cNvSpPr>
          <p:nvPr/>
        </p:nvSpPr>
        <p:spPr bwMode="auto">
          <a:xfrm>
            <a:off x="825218" y="2767014"/>
            <a:ext cx="938077" cy="300082"/>
          </a:xfrm>
          <a:prstGeom prst="rect">
            <a:avLst/>
          </a:prstGeom>
          <a:noFill/>
          <a:ln w="9525">
            <a:noFill/>
            <a:miter lim="800000"/>
            <a:headEnd/>
            <a:tailEnd/>
          </a:ln>
          <a:effectLst/>
        </p:spPr>
        <p:txBody>
          <a:bodyPr wrap="none">
            <a:prstTxWarp prst="textNoShape">
              <a:avLst/>
            </a:prstTxWarp>
            <a:spAutoFit/>
          </a:bodyPr>
          <a:lstStyle/>
          <a:p>
            <a:r>
              <a:rPr lang="en-US" sz="1350" dirty="0">
                <a:latin typeface="Helvetica Neue" panose="02000503000000020004" pitchFamily="2" charset="0"/>
                <a:ea typeface="Helvetica Neue" panose="02000503000000020004" pitchFamily="2" charset="0"/>
                <a:cs typeface="Helvetica Neue" panose="02000503000000020004" pitchFamily="2" charset="0"/>
              </a:rPr>
              <a:t>TCP/UDP</a:t>
            </a:r>
          </a:p>
        </p:txBody>
      </p:sp>
      <p:grpSp>
        <p:nvGrpSpPr>
          <p:cNvPr id="151559" name="Group 7"/>
          <p:cNvGrpSpPr>
            <a:grpSpLocks/>
          </p:cNvGrpSpPr>
          <p:nvPr/>
        </p:nvGrpSpPr>
        <p:grpSpPr bwMode="auto">
          <a:xfrm>
            <a:off x="900227" y="3582592"/>
            <a:ext cx="685800" cy="436960"/>
            <a:chOff x="323" y="2664"/>
            <a:chExt cx="576" cy="367"/>
          </a:xfrm>
        </p:grpSpPr>
        <p:sp>
          <p:nvSpPr>
            <p:cNvPr id="151560" name="Rectangle 8"/>
            <p:cNvSpPr>
              <a:spLocks noChangeArrowheads="1"/>
            </p:cNvSpPr>
            <p:nvPr/>
          </p:nvSpPr>
          <p:spPr bwMode="auto">
            <a:xfrm>
              <a:off x="323" y="2664"/>
              <a:ext cx="576" cy="367"/>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1" name="Text Box 9"/>
            <p:cNvSpPr txBox="1">
              <a:spLocks noChangeArrowheads="1"/>
            </p:cNvSpPr>
            <p:nvPr/>
          </p:nvSpPr>
          <p:spPr bwMode="auto">
            <a:xfrm>
              <a:off x="500" y="2729"/>
              <a:ext cx="287" cy="25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grpSp>
      <p:sp>
        <p:nvSpPr>
          <p:cNvPr id="151564" name="Text Box 12"/>
          <p:cNvSpPr txBox="1">
            <a:spLocks noChangeArrowheads="1"/>
          </p:cNvSpPr>
          <p:nvPr/>
        </p:nvSpPr>
        <p:spPr bwMode="auto">
          <a:xfrm>
            <a:off x="860971" y="4493420"/>
            <a:ext cx="780984" cy="424732"/>
          </a:xfrm>
          <a:prstGeom prst="rect">
            <a:avLst/>
          </a:prstGeom>
          <a:noFill/>
          <a:ln w="9525">
            <a:solidFill>
              <a:srgbClr val="008000"/>
            </a:solid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Ethernet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65" name="Line 13"/>
          <p:cNvSpPr>
            <a:spLocks noChangeShapeType="1"/>
          </p:cNvSpPr>
          <p:nvPr/>
        </p:nvSpPr>
        <p:spPr bwMode="auto">
          <a:xfrm>
            <a:off x="1232411" y="2290763"/>
            <a:ext cx="0" cy="395288"/>
          </a:xfrm>
          <a:prstGeom prst="line">
            <a:avLst/>
          </a:prstGeom>
          <a:noFill/>
          <a:ln w="19050">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6" name="Line 14"/>
          <p:cNvSpPr>
            <a:spLocks noChangeShapeType="1"/>
          </p:cNvSpPr>
          <p:nvPr/>
        </p:nvSpPr>
        <p:spPr bwMode="auto">
          <a:xfrm>
            <a:off x="1232411" y="3124201"/>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7" name="Line 15"/>
          <p:cNvSpPr>
            <a:spLocks noChangeShapeType="1"/>
          </p:cNvSpPr>
          <p:nvPr/>
        </p:nvSpPr>
        <p:spPr bwMode="auto">
          <a:xfrm>
            <a:off x="1232411" y="4018360"/>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8" name="Rectangle 16"/>
          <p:cNvSpPr>
            <a:spLocks noChangeArrowheads="1"/>
          </p:cNvSpPr>
          <p:nvPr/>
        </p:nvSpPr>
        <p:spPr bwMode="auto">
          <a:xfrm>
            <a:off x="775211" y="1637111"/>
            <a:ext cx="977504" cy="3636169"/>
          </a:xfrm>
          <a:prstGeom prst="rect">
            <a:avLst/>
          </a:prstGeom>
          <a:noFill/>
          <a:ln w="9525">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9" name="Rectangle 17"/>
          <p:cNvSpPr>
            <a:spLocks noChangeArrowheads="1"/>
          </p:cNvSpPr>
          <p:nvPr/>
        </p:nvSpPr>
        <p:spPr bwMode="auto">
          <a:xfrm>
            <a:off x="6352276" y="1853805"/>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0" name="Rectangle 18"/>
          <p:cNvSpPr>
            <a:spLocks noChangeArrowheads="1"/>
          </p:cNvSpPr>
          <p:nvPr/>
        </p:nvSpPr>
        <p:spPr bwMode="auto">
          <a:xfrm>
            <a:off x="6352275" y="2682480"/>
            <a:ext cx="770419"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1" name="Rectangle 19"/>
          <p:cNvSpPr>
            <a:spLocks noChangeArrowheads="1"/>
          </p:cNvSpPr>
          <p:nvPr/>
        </p:nvSpPr>
        <p:spPr bwMode="auto">
          <a:xfrm>
            <a:off x="6353466" y="3582592"/>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2" name="Rectangle 20"/>
          <p:cNvSpPr>
            <a:spLocks noChangeArrowheads="1"/>
          </p:cNvSpPr>
          <p:nvPr/>
        </p:nvSpPr>
        <p:spPr bwMode="auto">
          <a:xfrm>
            <a:off x="6353466" y="4483895"/>
            <a:ext cx="685800" cy="436959"/>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3" name="Text Box 21"/>
          <p:cNvSpPr txBox="1">
            <a:spLocks noChangeArrowheads="1"/>
          </p:cNvSpPr>
          <p:nvPr/>
        </p:nvSpPr>
        <p:spPr bwMode="auto">
          <a:xfrm>
            <a:off x="6429666" y="1934767"/>
            <a:ext cx="617477"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HTTP</a:t>
            </a:r>
          </a:p>
        </p:txBody>
      </p:sp>
      <p:sp>
        <p:nvSpPr>
          <p:cNvPr id="151574" name="Text Box 22"/>
          <p:cNvSpPr txBox="1">
            <a:spLocks noChangeArrowheads="1"/>
          </p:cNvSpPr>
          <p:nvPr/>
        </p:nvSpPr>
        <p:spPr bwMode="auto">
          <a:xfrm>
            <a:off x="6278457" y="2756298"/>
            <a:ext cx="938077"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TCP/UDP</a:t>
            </a:r>
          </a:p>
        </p:txBody>
      </p:sp>
      <p:sp>
        <p:nvSpPr>
          <p:cNvPr id="151575" name="Text Box 23"/>
          <p:cNvSpPr txBox="1">
            <a:spLocks noChangeArrowheads="1"/>
          </p:cNvSpPr>
          <p:nvPr/>
        </p:nvSpPr>
        <p:spPr bwMode="auto">
          <a:xfrm>
            <a:off x="6564207" y="3659982"/>
            <a:ext cx="338554"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sp>
        <p:nvSpPr>
          <p:cNvPr id="151576" name="Text Box 24"/>
          <p:cNvSpPr txBox="1">
            <a:spLocks noChangeArrowheads="1"/>
          </p:cNvSpPr>
          <p:nvPr/>
        </p:nvSpPr>
        <p:spPr bwMode="auto">
          <a:xfrm>
            <a:off x="6314209" y="4493420"/>
            <a:ext cx="780984" cy="424732"/>
          </a:xfrm>
          <a:prstGeom prst="rect">
            <a:avLst/>
          </a:prstGeom>
          <a:noFill/>
          <a:ln w="9525">
            <a:no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wireless</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77" name="Line 25"/>
          <p:cNvSpPr>
            <a:spLocks noChangeShapeType="1"/>
          </p:cNvSpPr>
          <p:nvPr/>
        </p:nvSpPr>
        <p:spPr bwMode="auto">
          <a:xfrm>
            <a:off x="6685651" y="2295274"/>
            <a:ext cx="0" cy="366713"/>
          </a:xfrm>
          <a:prstGeom prst="line">
            <a:avLst/>
          </a:prstGeom>
          <a:noFill/>
          <a:ln w="19050">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8" name="Line 26"/>
          <p:cNvSpPr>
            <a:spLocks noChangeShapeType="1"/>
          </p:cNvSpPr>
          <p:nvPr/>
        </p:nvSpPr>
        <p:spPr bwMode="auto">
          <a:xfrm>
            <a:off x="6685651" y="3124201"/>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9" name="Line 27"/>
          <p:cNvSpPr>
            <a:spLocks noChangeShapeType="1"/>
          </p:cNvSpPr>
          <p:nvPr/>
        </p:nvSpPr>
        <p:spPr bwMode="auto">
          <a:xfrm>
            <a:off x="6685651" y="4018360"/>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0" name="Rectangle 28"/>
          <p:cNvSpPr>
            <a:spLocks noChangeArrowheads="1"/>
          </p:cNvSpPr>
          <p:nvPr/>
        </p:nvSpPr>
        <p:spPr bwMode="auto">
          <a:xfrm>
            <a:off x="6228452" y="1637111"/>
            <a:ext cx="977503" cy="3636169"/>
          </a:xfrm>
          <a:prstGeom prst="rect">
            <a:avLst/>
          </a:prstGeom>
          <a:noFill/>
          <a:ln w="9525">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1" name="Line 29"/>
          <p:cNvSpPr>
            <a:spLocks noChangeShapeType="1"/>
          </p:cNvSpPr>
          <p:nvPr/>
        </p:nvSpPr>
        <p:spPr bwMode="auto">
          <a:xfrm>
            <a:off x="1232411" y="4920855"/>
            <a:ext cx="0" cy="279797"/>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2" name="Line 30"/>
          <p:cNvSpPr>
            <a:spLocks noChangeShapeType="1"/>
          </p:cNvSpPr>
          <p:nvPr/>
        </p:nvSpPr>
        <p:spPr bwMode="auto">
          <a:xfrm>
            <a:off x="1160861" y="5200651"/>
            <a:ext cx="1745456" cy="0"/>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51583" name="Group 31"/>
          <p:cNvGrpSpPr>
            <a:grpSpLocks/>
          </p:cNvGrpSpPr>
          <p:nvPr/>
        </p:nvGrpSpPr>
        <p:grpSpPr bwMode="auto">
          <a:xfrm>
            <a:off x="2739629" y="3604023"/>
            <a:ext cx="685800" cy="436960"/>
            <a:chOff x="323" y="2664"/>
            <a:chExt cx="576" cy="367"/>
          </a:xfrm>
        </p:grpSpPr>
        <p:sp>
          <p:nvSpPr>
            <p:cNvPr id="151584" name="Rectangle 32"/>
            <p:cNvSpPr>
              <a:spLocks noChangeArrowheads="1"/>
            </p:cNvSpPr>
            <p:nvPr/>
          </p:nvSpPr>
          <p:spPr bwMode="auto">
            <a:xfrm>
              <a:off x="323" y="2664"/>
              <a:ext cx="576" cy="367"/>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5" name="Text Box 33"/>
            <p:cNvSpPr txBox="1">
              <a:spLocks noChangeArrowheads="1"/>
            </p:cNvSpPr>
            <p:nvPr/>
          </p:nvSpPr>
          <p:spPr bwMode="auto">
            <a:xfrm>
              <a:off x="500" y="2729"/>
              <a:ext cx="287" cy="25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grpSp>
      <p:grpSp>
        <p:nvGrpSpPr>
          <p:cNvPr id="151586" name="Group 34"/>
          <p:cNvGrpSpPr>
            <a:grpSpLocks/>
          </p:cNvGrpSpPr>
          <p:nvPr/>
        </p:nvGrpSpPr>
        <p:grpSpPr bwMode="auto">
          <a:xfrm>
            <a:off x="4723210" y="3604023"/>
            <a:ext cx="685800" cy="436960"/>
            <a:chOff x="323" y="2664"/>
            <a:chExt cx="576" cy="367"/>
          </a:xfrm>
        </p:grpSpPr>
        <p:sp>
          <p:nvSpPr>
            <p:cNvPr id="151587" name="Rectangle 35"/>
            <p:cNvSpPr>
              <a:spLocks noChangeArrowheads="1"/>
            </p:cNvSpPr>
            <p:nvPr/>
          </p:nvSpPr>
          <p:spPr bwMode="auto">
            <a:xfrm>
              <a:off x="323" y="2664"/>
              <a:ext cx="576" cy="367"/>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8" name="Text Box 36"/>
            <p:cNvSpPr txBox="1">
              <a:spLocks noChangeArrowheads="1"/>
            </p:cNvSpPr>
            <p:nvPr/>
          </p:nvSpPr>
          <p:spPr bwMode="auto">
            <a:xfrm>
              <a:off x="500" y="2729"/>
              <a:ext cx="287" cy="25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grpSp>
      <p:sp>
        <p:nvSpPr>
          <p:cNvPr id="151591" name="Text Box 39"/>
          <p:cNvSpPr txBox="1">
            <a:spLocks noChangeArrowheads="1"/>
          </p:cNvSpPr>
          <p:nvPr/>
        </p:nvSpPr>
        <p:spPr bwMode="auto">
          <a:xfrm>
            <a:off x="2222932" y="4504136"/>
            <a:ext cx="780984" cy="424732"/>
          </a:xfrm>
          <a:prstGeom prst="rect">
            <a:avLst/>
          </a:prstGeom>
          <a:noFill/>
          <a:ln w="9525">
            <a:solidFill>
              <a:srgbClr val="008000"/>
            </a:solid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Ethernet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94" name="Text Box 42"/>
          <p:cNvSpPr txBox="1">
            <a:spLocks noChangeArrowheads="1"/>
          </p:cNvSpPr>
          <p:nvPr/>
        </p:nvSpPr>
        <p:spPr bwMode="auto">
          <a:xfrm>
            <a:off x="5163775" y="4504136"/>
            <a:ext cx="780984" cy="424732"/>
          </a:xfrm>
          <a:prstGeom prst="rect">
            <a:avLst/>
          </a:prstGeom>
          <a:noFill/>
          <a:ln w="9525">
            <a:solidFill>
              <a:srgbClr val="008000"/>
            </a:solid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Ethernet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95" name="Line 43"/>
          <p:cNvSpPr>
            <a:spLocks noChangeShapeType="1"/>
          </p:cNvSpPr>
          <p:nvPr/>
        </p:nvSpPr>
        <p:spPr bwMode="auto">
          <a:xfrm flipH="1">
            <a:off x="2613424" y="4942285"/>
            <a:ext cx="1190" cy="247650"/>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6" name="Line 44"/>
          <p:cNvSpPr>
            <a:spLocks noChangeShapeType="1"/>
          </p:cNvSpPr>
          <p:nvPr/>
        </p:nvSpPr>
        <p:spPr bwMode="auto">
          <a:xfrm flipH="1">
            <a:off x="2593181" y="4029076"/>
            <a:ext cx="406004"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7" name="Line 45"/>
          <p:cNvSpPr>
            <a:spLocks noChangeShapeType="1"/>
          </p:cNvSpPr>
          <p:nvPr/>
        </p:nvSpPr>
        <p:spPr bwMode="auto">
          <a:xfrm>
            <a:off x="3195637" y="4039791"/>
            <a:ext cx="406004"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8" name="Rectangle 46"/>
          <p:cNvSpPr>
            <a:spLocks noChangeArrowheads="1"/>
          </p:cNvSpPr>
          <p:nvPr/>
        </p:nvSpPr>
        <p:spPr bwMode="auto">
          <a:xfrm>
            <a:off x="3259931" y="4494611"/>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9" name="Text Box 47"/>
          <p:cNvSpPr txBox="1">
            <a:spLocks noChangeArrowheads="1"/>
          </p:cNvSpPr>
          <p:nvPr/>
        </p:nvSpPr>
        <p:spPr bwMode="auto">
          <a:xfrm>
            <a:off x="3220675" y="4504136"/>
            <a:ext cx="780984" cy="424732"/>
          </a:xfrm>
          <a:prstGeom prst="rect">
            <a:avLst/>
          </a:prstGeom>
          <a:noFill/>
          <a:ln w="9525">
            <a:no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SONET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600" name="Rectangle 48"/>
          <p:cNvSpPr>
            <a:spLocks noChangeArrowheads="1"/>
          </p:cNvSpPr>
          <p:nvPr/>
        </p:nvSpPr>
        <p:spPr bwMode="auto">
          <a:xfrm>
            <a:off x="4216004" y="4504136"/>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1" name="Text Box 49"/>
          <p:cNvSpPr txBox="1">
            <a:spLocks noChangeArrowheads="1"/>
          </p:cNvSpPr>
          <p:nvPr/>
        </p:nvSpPr>
        <p:spPr bwMode="auto">
          <a:xfrm>
            <a:off x="4176746" y="4513661"/>
            <a:ext cx="780984" cy="424732"/>
          </a:xfrm>
          <a:prstGeom prst="rect">
            <a:avLst/>
          </a:prstGeom>
          <a:noFill/>
          <a:ln w="9525">
            <a:no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SONET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602" name="Line 50"/>
          <p:cNvSpPr>
            <a:spLocks noChangeShapeType="1"/>
          </p:cNvSpPr>
          <p:nvPr/>
        </p:nvSpPr>
        <p:spPr bwMode="auto">
          <a:xfrm flipH="1">
            <a:off x="5555456" y="4931570"/>
            <a:ext cx="0" cy="485775"/>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3" name="Line 51"/>
          <p:cNvSpPr>
            <a:spLocks noChangeShapeType="1"/>
          </p:cNvSpPr>
          <p:nvPr/>
        </p:nvSpPr>
        <p:spPr bwMode="auto">
          <a:xfrm flipH="1">
            <a:off x="5357812" y="5432822"/>
            <a:ext cx="757238" cy="0"/>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4" name="Line 52"/>
          <p:cNvSpPr>
            <a:spLocks noChangeShapeType="1"/>
          </p:cNvSpPr>
          <p:nvPr/>
        </p:nvSpPr>
        <p:spPr bwMode="auto">
          <a:xfrm>
            <a:off x="6704702" y="4933951"/>
            <a:ext cx="1190" cy="247650"/>
          </a:xfrm>
          <a:prstGeom prst="line">
            <a:avLst/>
          </a:prstGeom>
          <a:noFill/>
          <a:ln w="9525">
            <a:solidFill>
              <a:schemeClr val="tx1"/>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5" name="Line 53"/>
          <p:cNvSpPr>
            <a:spLocks noChangeShapeType="1"/>
          </p:cNvSpPr>
          <p:nvPr/>
        </p:nvSpPr>
        <p:spPr bwMode="auto">
          <a:xfrm flipH="1">
            <a:off x="4525567" y="4049316"/>
            <a:ext cx="406003"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6" name="Line 54"/>
          <p:cNvSpPr>
            <a:spLocks noChangeShapeType="1"/>
          </p:cNvSpPr>
          <p:nvPr/>
        </p:nvSpPr>
        <p:spPr bwMode="auto">
          <a:xfrm>
            <a:off x="5138737" y="4049317"/>
            <a:ext cx="395288" cy="44648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7" name="Rectangle 55"/>
          <p:cNvSpPr>
            <a:spLocks noChangeArrowheads="1"/>
          </p:cNvSpPr>
          <p:nvPr/>
        </p:nvSpPr>
        <p:spPr bwMode="auto">
          <a:xfrm>
            <a:off x="2157412" y="3444480"/>
            <a:ext cx="1891904" cy="1621631"/>
          </a:xfrm>
          <a:prstGeom prst="rect">
            <a:avLst/>
          </a:prstGeom>
          <a:noFill/>
          <a:ln w="25400">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8" name="Rectangle 56"/>
          <p:cNvSpPr>
            <a:spLocks noChangeArrowheads="1"/>
          </p:cNvSpPr>
          <p:nvPr/>
        </p:nvSpPr>
        <p:spPr bwMode="auto">
          <a:xfrm>
            <a:off x="4131469" y="3444480"/>
            <a:ext cx="1891904" cy="1621631"/>
          </a:xfrm>
          <a:prstGeom prst="rect">
            <a:avLst/>
          </a:prstGeom>
          <a:noFill/>
          <a:ln w="25400">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9" name="Line 57"/>
          <p:cNvSpPr>
            <a:spLocks noChangeShapeType="1"/>
          </p:cNvSpPr>
          <p:nvPr/>
        </p:nvSpPr>
        <p:spPr bwMode="auto">
          <a:xfrm flipH="1">
            <a:off x="3593306" y="4942285"/>
            <a:ext cx="1191" cy="247650"/>
          </a:xfrm>
          <a:prstGeom prst="line">
            <a:avLst/>
          </a:prstGeom>
          <a:noFill/>
          <a:ln w="38100">
            <a:solidFill>
              <a:schemeClr val="tx1"/>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0" name="Line 58"/>
          <p:cNvSpPr>
            <a:spLocks noChangeShapeType="1"/>
          </p:cNvSpPr>
          <p:nvPr/>
        </p:nvSpPr>
        <p:spPr bwMode="auto">
          <a:xfrm flipH="1">
            <a:off x="4545806" y="4951810"/>
            <a:ext cx="1191" cy="247650"/>
          </a:xfrm>
          <a:prstGeom prst="line">
            <a:avLst/>
          </a:prstGeom>
          <a:noFill/>
          <a:ln w="38100">
            <a:solidFill>
              <a:schemeClr val="tx1"/>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1" name="Line 59"/>
          <p:cNvSpPr>
            <a:spLocks noChangeShapeType="1"/>
          </p:cNvSpPr>
          <p:nvPr/>
        </p:nvSpPr>
        <p:spPr bwMode="auto">
          <a:xfrm>
            <a:off x="3549253" y="5200651"/>
            <a:ext cx="1013222" cy="0"/>
          </a:xfrm>
          <a:prstGeom prst="line">
            <a:avLst/>
          </a:prstGeom>
          <a:noFill/>
          <a:ln w="38100">
            <a:solidFill>
              <a:schemeClr val="tx1"/>
            </a:solidFill>
            <a:prstDash val="lgDash"/>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2" name="Text Box 60"/>
          <p:cNvSpPr txBox="1">
            <a:spLocks noChangeArrowheads="1"/>
          </p:cNvSpPr>
          <p:nvPr/>
        </p:nvSpPr>
        <p:spPr bwMode="auto">
          <a:xfrm>
            <a:off x="1002621" y="1563292"/>
            <a:ext cx="521297"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host</a:t>
            </a:r>
          </a:p>
        </p:txBody>
      </p:sp>
      <p:sp>
        <p:nvSpPr>
          <p:cNvPr id="151613" name="Text Box 61"/>
          <p:cNvSpPr txBox="1">
            <a:spLocks noChangeArrowheads="1"/>
          </p:cNvSpPr>
          <p:nvPr/>
        </p:nvSpPr>
        <p:spPr bwMode="auto">
          <a:xfrm>
            <a:off x="6455859" y="1552576"/>
            <a:ext cx="521297"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host</a:t>
            </a:r>
          </a:p>
        </p:txBody>
      </p:sp>
      <p:sp>
        <p:nvSpPr>
          <p:cNvPr id="151614" name="Text Box 62"/>
          <p:cNvSpPr txBox="1">
            <a:spLocks noChangeArrowheads="1"/>
          </p:cNvSpPr>
          <p:nvPr/>
        </p:nvSpPr>
        <p:spPr bwMode="auto">
          <a:xfrm>
            <a:off x="2784873" y="3142060"/>
            <a:ext cx="639983"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router</a:t>
            </a:r>
          </a:p>
        </p:txBody>
      </p:sp>
      <p:sp>
        <p:nvSpPr>
          <p:cNvPr id="151615" name="Text Box 63"/>
          <p:cNvSpPr txBox="1">
            <a:spLocks noChangeArrowheads="1"/>
          </p:cNvSpPr>
          <p:nvPr/>
        </p:nvSpPr>
        <p:spPr bwMode="auto">
          <a:xfrm>
            <a:off x="4757739" y="3152776"/>
            <a:ext cx="639983"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router</a:t>
            </a:r>
          </a:p>
        </p:txBody>
      </p:sp>
      <p:sp>
        <p:nvSpPr>
          <p:cNvPr id="151623" name="Text Box 71"/>
          <p:cNvSpPr txBox="1">
            <a:spLocks noChangeArrowheads="1"/>
          </p:cNvSpPr>
          <p:nvPr/>
        </p:nvSpPr>
        <p:spPr bwMode="auto">
          <a:xfrm>
            <a:off x="1881188" y="3562351"/>
            <a:ext cx="837089"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IP packet</a:t>
            </a:r>
          </a:p>
        </p:txBody>
      </p:sp>
      <p:sp>
        <p:nvSpPr>
          <p:cNvPr id="151624" name="Text Box 72"/>
          <p:cNvSpPr txBox="1">
            <a:spLocks noChangeArrowheads="1"/>
          </p:cNvSpPr>
          <p:nvPr/>
        </p:nvSpPr>
        <p:spPr bwMode="auto">
          <a:xfrm>
            <a:off x="5497117" y="3583783"/>
            <a:ext cx="837089"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IP packet</a:t>
            </a:r>
          </a:p>
        </p:txBody>
      </p:sp>
      <p:sp>
        <p:nvSpPr>
          <p:cNvPr id="151625" name="Text Box 73"/>
          <p:cNvSpPr txBox="1">
            <a:spLocks noChangeArrowheads="1"/>
          </p:cNvSpPr>
          <p:nvPr/>
        </p:nvSpPr>
        <p:spPr bwMode="auto">
          <a:xfrm>
            <a:off x="3699273" y="3573067"/>
            <a:ext cx="837089"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IP packet</a:t>
            </a:r>
          </a:p>
        </p:txBody>
      </p:sp>
      <p:sp>
        <p:nvSpPr>
          <p:cNvPr id="151626" name="Text Box 74"/>
          <p:cNvSpPr txBox="1">
            <a:spLocks noChangeArrowheads="1"/>
          </p:cNvSpPr>
          <p:nvPr/>
        </p:nvSpPr>
        <p:spPr bwMode="auto">
          <a:xfrm>
            <a:off x="1380912" y="5353514"/>
            <a:ext cx="1203727" cy="276999"/>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8080"/>
                </a:solidFill>
                <a:latin typeface="Helvetica Neue" panose="02000503000000020004" pitchFamily="2" charset="0"/>
                <a:ea typeface="Helvetica Neue" panose="02000503000000020004" pitchFamily="2" charset="0"/>
                <a:cs typeface="Helvetica Neue" panose="02000503000000020004" pitchFamily="2" charset="0"/>
              </a:rPr>
              <a:t>Ethernet frame</a:t>
            </a:r>
          </a:p>
        </p:txBody>
      </p:sp>
      <p:sp>
        <p:nvSpPr>
          <p:cNvPr id="151628" name="Text Box 76"/>
          <p:cNvSpPr txBox="1">
            <a:spLocks noChangeArrowheads="1"/>
          </p:cNvSpPr>
          <p:nvPr/>
        </p:nvSpPr>
        <p:spPr bwMode="auto">
          <a:xfrm>
            <a:off x="5506642" y="5435204"/>
            <a:ext cx="1244251" cy="253916"/>
          </a:xfrm>
          <a:prstGeom prst="rect">
            <a:avLst/>
          </a:prstGeom>
          <a:noFill/>
          <a:ln w="9525">
            <a:noFill/>
            <a:miter lim="800000"/>
            <a:headEnd/>
            <a:tailEnd/>
          </a:ln>
          <a:effectLst/>
        </p:spPr>
        <p:txBody>
          <a:bodyPr wrap="none">
            <a:prstTxWarp prst="textNoShape">
              <a:avLst/>
            </a:prstTxWarp>
            <a:spAutoFit/>
          </a:bodyPr>
          <a:lstStyle/>
          <a:p>
            <a:pPr eaLnBrk="1" hangingPunct="1"/>
            <a:r>
              <a:rPr lang="en-US" sz="1050">
                <a:latin typeface="Helvetica Neue" panose="02000503000000020004" pitchFamily="2" charset="0"/>
                <a:ea typeface="Helvetica Neue" panose="02000503000000020004" pitchFamily="2" charset="0"/>
                <a:cs typeface="Helvetica Neue" panose="02000503000000020004" pitchFamily="2" charset="0"/>
              </a:rPr>
              <a:t>Access point (AP)</a:t>
            </a:r>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51630" name="Picture 78" descr="31u_bnrz[1]"/>
          <p:cNvPicPr>
            <a:picLocks noChangeAspect="1" noChangeArrowheads="1"/>
          </p:cNvPicPr>
          <p:nvPr/>
        </p:nvPicPr>
        <p:blipFill>
          <a:blip r:embed="rId3"/>
          <a:srcRect/>
          <a:stretch>
            <a:fillRect/>
          </a:stretch>
        </p:blipFill>
        <p:spPr bwMode="auto">
          <a:xfrm rot="16200000">
            <a:off x="6037661" y="5322096"/>
            <a:ext cx="205978" cy="134540"/>
          </a:xfrm>
          <a:prstGeom prst="rect">
            <a:avLst/>
          </a:prstGeom>
          <a:noFill/>
        </p:spPr>
      </p:pic>
      <p:grpSp>
        <p:nvGrpSpPr>
          <p:cNvPr id="151648" name="Group 96"/>
          <p:cNvGrpSpPr>
            <a:grpSpLocks/>
          </p:cNvGrpSpPr>
          <p:nvPr/>
        </p:nvGrpSpPr>
        <p:grpSpPr bwMode="auto">
          <a:xfrm>
            <a:off x="5863828" y="5060158"/>
            <a:ext cx="452438" cy="234553"/>
            <a:chOff x="4317" y="3771"/>
            <a:chExt cx="380" cy="197"/>
          </a:xfrm>
        </p:grpSpPr>
        <p:sp>
          <p:nvSpPr>
            <p:cNvPr id="151632" name="Freeform 80"/>
            <p:cNvSpPr>
              <a:spLocks/>
            </p:cNvSpPr>
            <p:nvPr/>
          </p:nvSpPr>
          <p:spPr bwMode="auto">
            <a:xfrm>
              <a:off x="4418" y="3798"/>
              <a:ext cx="69" cy="83"/>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3" name="Freeform 81"/>
            <p:cNvSpPr>
              <a:spLocks/>
            </p:cNvSpPr>
            <p:nvPr/>
          </p:nvSpPr>
          <p:spPr bwMode="auto">
            <a:xfrm>
              <a:off x="4536" y="3797"/>
              <a:ext cx="43" cy="65"/>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4" name="Freeform 82"/>
            <p:cNvSpPr>
              <a:spLocks/>
            </p:cNvSpPr>
            <p:nvPr/>
          </p:nvSpPr>
          <p:spPr bwMode="auto">
            <a:xfrm>
              <a:off x="4375" y="3782"/>
              <a:ext cx="112" cy="135"/>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5" name="Freeform 83"/>
            <p:cNvSpPr>
              <a:spLocks/>
            </p:cNvSpPr>
            <p:nvPr/>
          </p:nvSpPr>
          <p:spPr bwMode="auto">
            <a:xfrm>
              <a:off x="4532" y="3777"/>
              <a:ext cx="97" cy="9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6" name="Freeform 84"/>
            <p:cNvSpPr>
              <a:spLocks/>
            </p:cNvSpPr>
            <p:nvPr/>
          </p:nvSpPr>
          <p:spPr bwMode="auto">
            <a:xfrm>
              <a:off x="4333" y="3818"/>
              <a:ext cx="40" cy="86"/>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7" name="Freeform 85"/>
            <p:cNvSpPr>
              <a:spLocks/>
            </p:cNvSpPr>
            <p:nvPr/>
          </p:nvSpPr>
          <p:spPr bwMode="auto">
            <a:xfrm>
              <a:off x="4612" y="3771"/>
              <a:ext cx="85" cy="111"/>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8" name="Freeform 86"/>
            <p:cNvSpPr>
              <a:spLocks/>
            </p:cNvSpPr>
            <p:nvPr/>
          </p:nvSpPr>
          <p:spPr bwMode="auto">
            <a:xfrm>
              <a:off x="4518" y="3901"/>
              <a:ext cx="29" cy="67"/>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9" name="Freeform 87"/>
            <p:cNvSpPr>
              <a:spLocks/>
            </p:cNvSpPr>
            <p:nvPr/>
          </p:nvSpPr>
          <p:spPr bwMode="auto">
            <a:xfrm>
              <a:off x="4506" y="3865"/>
              <a:ext cx="15" cy="34"/>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0" name="Freeform 88"/>
            <p:cNvSpPr>
              <a:spLocks/>
            </p:cNvSpPr>
            <p:nvPr/>
          </p:nvSpPr>
          <p:spPr bwMode="auto">
            <a:xfrm>
              <a:off x="4493" y="3840"/>
              <a:ext cx="14" cy="20"/>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1" name="Freeform 89"/>
            <p:cNvSpPr>
              <a:spLocks/>
            </p:cNvSpPr>
            <p:nvPr/>
          </p:nvSpPr>
          <p:spPr bwMode="auto">
            <a:xfrm>
              <a:off x="4482" y="3824"/>
              <a:ext cx="18" cy="13"/>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2" name="Freeform 90"/>
            <p:cNvSpPr>
              <a:spLocks/>
            </p:cNvSpPr>
            <p:nvPr/>
          </p:nvSpPr>
          <p:spPr bwMode="auto">
            <a:xfrm>
              <a:off x="4400" y="3803"/>
              <a:ext cx="67" cy="84"/>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3" name="Freeform 91"/>
            <p:cNvSpPr>
              <a:spLocks/>
            </p:cNvSpPr>
            <p:nvPr/>
          </p:nvSpPr>
          <p:spPr bwMode="auto">
            <a:xfrm>
              <a:off x="4517" y="3802"/>
              <a:ext cx="44" cy="65"/>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4" name="Freeform 92"/>
            <p:cNvSpPr>
              <a:spLocks/>
            </p:cNvSpPr>
            <p:nvPr/>
          </p:nvSpPr>
          <p:spPr bwMode="auto">
            <a:xfrm>
              <a:off x="4355" y="3787"/>
              <a:ext cx="111" cy="13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5" name="Freeform 93"/>
            <p:cNvSpPr>
              <a:spLocks/>
            </p:cNvSpPr>
            <p:nvPr/>
          </p:nvSpPr>
          <p:spPr bwMode="auto">
            <a:xfrm>
              <a:off x="4513" y="3783"/>
              <a:ext cx="97" cy="9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6" name="Freeform 94"/>
            <p:cNvSpPr>
              <a:spLocks/>
            </p:cNvSpPr>
            <p:nvPr/>
          </p:nvSpPr>
          <p:spPr bwMode="auto">
            <a:xfrm>
              <a:off x="4317" y="3832"/>
              <a:ext cx="40" cy="85"/>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7" name="Freeform 95"/>
            <p:cNvSpPr>
              <a:spLocks/>
            </p:cNvSpPr>
            <p:nvPr/>
          </p:nvSpPr>
          <p:spPr bwMode="auto">
            <a:xfrm>
              <a:off x="4593" y="3777"/>
              <a:ext cx="84" cy="111"/>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51649" name="Group 97"/>
          <p:cNvGrpSpPr>
            <a:grpSpLocks/>
          </p:cNvGrpSpPr>
          <p:nvPr/>
        </p:nvGrpSpPr>
        <p:grpSpPr bwMode="auto">
          <a:xfrm rot="10800000">
            <a:off x="6523725" y="5174458"/>
            <a:ext cx="452438" cy="234553"/>
            <a:chOff x="4317" y="3771"/>
            <a:chExt cx="380" cy="197"/>
          </a:xfrm>
        </p:grpSpPr>
        <p:sp>
          <p:nvSpPr>
            <p:cNvPr id="151650" name="Freeform 98"/>
            <p:cNvSpPr>
              <a:spLocks/>
            </p:cNvSpPr>
            <p:nvPr/>
          </p:nvSpPr>
          <p:spPr bwMode="auto">
            <a:xfrm>
              <a:off x="4418" y="3798"/>
              <a:ext cx="69" cy="83"/>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1" name="Freeform 99"/>
            <p:cNvSpPr>
              <a:spLocks/>
            </p:cNvSpPr>
            <p:nvPr/>
          </p:nvSpPr>
          <p:spPr bwMode="auto">
            <a:xfrm>
              <a:off x="4536" y="3797"/>
              <a:ext cx="43" cy="65"/>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2" name="Freeform 100"/>
            <p:cNvSpPr>
              <a:spLocks/>
            </p:cNvSpPr>
            <p:nvPr/>
          </p:nvSpPr>
          <p:spPr bwMode="auto">
            <a:xfrm>
              <a:off x="4375" y="3782"/>
              <a:ext cx="112" cy="135"/>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3" name="Freeform 101"/>
            <p:cNvSpPr>
              <a:spLocks/>
            </p:cNvSpPr>
            <p:nvPr/>
          </p:nvSpPr>
          <p:spPr bwMode="auto">
            <a:xfrm>
              <a:off x="4532" y="3777"/>
              <a:ext cx="97" cy="9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4" name="Freeform 102"/>
            <p:cNvSpPr>
              <a:spLocks/>
            </p:cNvSpPr>
            <p:nvPr/>
          </p:nvSpPr>
          <p:spPr bwMode="auto">
            <a:xfrm>
              <a:off x="4333" y="3818"/>
              <a:ext cx="40" cy="86"/>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5" name="Freeform 103"/>
            <p:cNvSpPr>
              <a:spLocks/>
            </p:cNvSpPr>
            <p:nvPr/>
          </p:nvSpPr>
          <p:spPr bwMode="auto">
            <a:xfrm>
              <a:off x="4612" y="3771"/>
              <a:ext cx="85" cy="111"/>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6" name="Freeform 104"/>
            <p:cNvSpPr>
              <a:spLocks/>
            </p:cNvSpPr>
            <p:nvPr/>
          </p:nvSpPr>
          <p:spPr bwMode="auto">
            <a:xfrm>
              <a:off x="4518" y="3901"/>
              <a:ext cx="29" cy="67"/>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7" name="Freeform 105"/>
            <p:cNvSpPr>
              <a:spLocks/>
            </p:cNvSpPr>
            <p:nvPr/>
          </p:nvSpPr>
          <p:spPr bwMode="auto">
            <a:xfrm>
              <a:off x="4506" y="3865"/>
              <a:ext cx="15" cy="34"/>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8" name="Freeform 106"/>
            <p:cNvSpPr>
              <a:spLocks/>
            </p:cNvSpPr>
            <p:nvPr/>
          </p:nvSpPr>
          <p:spPr bwMode="auto">
            <a:xfrm>
              <a:off x="4493" y="3840"/>
              <a:ext cx="14" cy="20"/>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9" name="Freeform 107"/>
            <p:cNvSpPr>
              <a:spLocks/>
            </p:cNvSpPr>
            <p:nvPr/>
          </p:nvSpPr>
          <p:spPr bwMode="auto">
            <a:xfrm>
              <a:off x="4482" y="3824"/>
              <a:ext cx="18" cy="13"/>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0" name="Freeform 108"/>
            <p:cNvSpPr>
              <a:spLocks/>
            </p:cNvSpPr>
            <p:nvPr/>
          </p:nvSpPr>
          <p:spPr bwMode="auto">
            <a:xfrm>
              <a:off x="4400" y="3803"/>
              <a:ext cx="67" cy="84"/>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1" name="Freeform 109"/>
            <p:cNvSpPr>
              <a:spLocks/>
            </p:cNvSpPr>
            <p:nvPr/>
          </p:nvSpPr>
          <p:spPr bwMode="auto">
            <a:xfrm>
              <a:off x="4517" y="3802"/>
              <a:ext cx="44" cy="65"/>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2" name="Freeform 110"/>
            <p:cNvSpPr>
              <a:spLocks/>
            </p:cNvSpPr>
            <p:nvPr/>
          </p:nvSpPr>
          <p:spPr bwMode="auto">
            <a:xfrm>
              <a:off x="4355" y="3787"/>
              <a:ext cx="111" cy="13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3" name="Freeform 111"/>
            <p:cNvSpPr>
              <a:spLocks/>
            </p:cNvSpPr>
            <p:nvPr/>
          </p:nvSpPr>
          <p:spPr bwMode="auto">
            <a:xfrm>
              <a:off x="4513" y="3783"/>
              <a:ext cx="97" cy="9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4" name="Freeform 112"/>
            <p:cNvSpPr>
              <a:spLocks/>
            </p:cNvSpPr>
            <p:nvPr/>
          </p:nvSpPr>
          <p:spPr bwMode="auto">
            <a:xfrm>
              <a:off x="4317" y="3832"/>
              <a:ext cx="40" cy="85"/>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5" name="Freeform 113"/>
            <p:cNvSpPr>
              <a:spLocks/>
            </p:cNvSpPr>
            <p:nvPr/>
          </p:nvSpPr>
          <p:spPr bwMode="auto">
            <a:xfrm>
              <a:off x="4593" y="3777"/>
              <a:ext cx="84" cy="111"/>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08" name="Line 68">
            <a:extLst>
              <a:ext uri="{FF2B5EF4-FFF2-40B4-BE49-F238E27FC236}">
                <a16:creationId xmlns:a16="http://schemas.microsoft.com/office/drawing/2014/main" id="{7CF60496-D618-DD4D-BF47-E9772DB79E21}"/>
              </a:ext>
            </a:extLst>
          </p:cNvPr>
          <p:cNvSpPr>
            <a:spLocks noChangeShapeType="1"/>
          </p:cNvSpPr>
          <p:nvPr/>
        </p:nvSpPr>
        <p:spPr bwMode="auto">
          <a:xfrm flipV="1">
            <a:off x="1645299" y="4714326"/>
            <a:ext cx="592576" cy="0"/>
          </a:xfrm>
          <a:prstGeom prst="line">
            <a:avLst/>
          </a:prstGeom>
          <a:noFill/>
          <a:ln w="19050">
            <a:solidFill>
              <a:srgbClr val="008080"/>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5" name="Straight Arrow Connector 4">
            <a:extLst>
              <a:ext uri="{FF2B5EF4-FFF2-40B4-BE49-F238E27FC236}">
                <a16:creationId xmlns:a16="http://schemas.microsoft.com/office/drawing/2014/main" id="{0CBE020A-73A4-CA48-AB0E-2AB3EA66AC30}"/>
              </a:ext>
            </a:extLst>
          </p:cNvPr>
          <p:cNvCxnSpPr>
            <a:cxnSpLocks/>
          </p:cNvCxnSpPr>
          <p:nvPr/>
        </p:nvCxnSpPr>
        <p:spPr bwMode="auto">
          <a:xfrm flipV="1">
            <a:off x="1982804" y="4740441"/>
            <a:ext cx="0" cy="717082"/>
          </a:xfrm>
          <a:prstGeom prst="straightConnector1">
            <a:avLst/>
          </a:prstGeom>
          <a:noFill/>
          <a:ln w="12700" cap="flat" cmpd="sng" algn="ctr">
            <a:solidFill>
              <a:schemeClr val="tx1"/>
            </a:solidFill>
            <a:prstDash val="solid"/>
            <a:round/>
            <a:headEnd type="none" w="med" len="med"/>
            <a:tailEnd type="triangle"/>
          </a:ln>
          <a:effectLst/>
        </p:spPr>
      </p:cxnSp>
      <p:sp>
        <p:nvSpPr>
          <p:cNvPr id="2" name="Oval 1">
            <a:extLst>
              <a:ext uri="{FF2B5EF4-FFF2-40B4-BE49-F238E27FC236}">
                <a16:creationId xmlns:a16="http://schemas.microsoft.com/office/drawing/2014/main" id="{34E49848-6402-735C-209E-8E1189CBC7D7}"/>
              </a:ext>
            </a:extLst>
          </p:cNvPr>
          <p:cNvSpPr/>
          <p:nvPr/>
        </p:nvSpPr>
        <p:spPr bwMode="auto">
          <a:xfrm>
            <a:off x="757988" y="1780673"/>
            <a:ext cx="1010653" cy="1636295"/>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27432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65" charset="0"/>
              </a:rPr>
              <a:t>data producer/receiver</a:t>
            </a:r>
          </a:p>
        </p:txBody>
      </p:sp>
      <p:sp>
        <p:nvSpPr>
          <p:cNvPr id="10" name="Oval 9">
            <a:extLst>
              <a:ext uri="{FF2B5EF4-FFF2-40B4-BE49-F238E27FC236}">
                <a16:creationId xmlns:a16="http://schemas.microsoft.com/office/drawing/2014/main" id="{24E06FBB-D79F-07DA-9EE9-99D5F32D3E85}"/>
              </a:ext>
            </a:extLst>
          </p:cNvPr>
          <p:cNvSpPr/>
          <p:nvPr/>
        </p:nvSpPr>
        <p:spPr bwMode="auto">
          <a:xfrm>
            <a:off x="6216315" y="1788694"/>
            <a:ext cx="1010653" cy="1636295"/>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27432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65" charset="0"/>
              </a:rPr>
              <a:t>data producer/receiver</a:t>
            </a:r>
          </a:p>
        </p:txBody>
      </p:sp>
      <p:sp>
        <p:nvSpPr>
          <p:cNvPr id="14" name="Cloud 13">
            <a:extLst>
              <a:ext uri="{FF2B5EF4-FFF2-40B4-BE49-F238E27FC236}">
                <a16:creationId xmlns:a16="http://schemas.microsoft.com/office/drawing/2014/main" id="{69E07DF6-50EA-90E7-41E2-148483DCCDD6}"/>
              </a:ext>
            </a:extLst>
          </p:cNvPr>
          <p:cNvSpPr/>
          <p:nvPr/>
        </p:nvSpPr>
        <p:spPr bwMode="auto">
          <a:xfrm rot="219556">
            <a:off x="-156958" y="3990178"/>
            <a:ext cx="9408695" cy="2005600"/>
          </a:xfrm>
          <a:prstGeom prst="cloud">
            <a:avLst/>
          </a:prstGeom>
          <a:solidFill>
            <a:schemeClr val="bg1">
              <a:alpha val="85399"/>
            </a:schemeClr>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15" name="Line 68">
            <a:extLst>
              <a:ext uri="{FF2B5EF4-FFF2-40B4-BE49-F238E27FC236}">
                <a16:creationId xmlns:a16="http://schemas.microsoft.com/office/drawing/2014/main" id="{89128237-EC59-9361-2A07-E8C96B894C26}"/>
              </a:ext>
            </a:extLst>
          </p:cNvPr>
          <p:cNvSpPr>
            <a:spLocks noChangeShapeType="1"/>
          </p:cNvSpPr>
          <p:nvPr/>
        </p:nvSpPr>
        <p:spPr bwMode="auto">
          <a:xfrm flipV="1">
            <a:off x="1586204" y="3807620"/>
            <a:ext cx="1154615" cy="0"/>
          </a:xfrm>
          <a:prstGeom prst="line">
            <a:avLst/>
          </a:prstGeom>
          <a:noFill/>
          <a:ln w="9525">
            <a:solidFill>
              <a:schemeClr val="tx1"/>
            </a:solidFill>
            <a:prstDash val="solid"/>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Line 69">
            <a:extLst>
              <a:ext uri="{FF2B5EF4-FFF2-40B4-BE49-F238E27FC236}">
                <a16:creationId xmlns:a16="http://schemas.microsoft.com/office/drawing/2014/main" id="{DE4C4C6A-DC27-7509-5A19-30439B6B4DDC}"/>
              </a:ext>
            </a:extLst>
          </p:cNvPr>
          <p:cNvSpPr>
            <a:spLocks noChangeShapeType="1"/>
          </p:cNvSpPr>
          <p:nvPr/>
        </p:nvSpPr>
        <p:spPr bwMode="auto">
          <a:xfrm flipV="1">
            <a:off x="3437335" y="3818335"/>
            <a:ext cx="1308497" cy="0"/>
          </a:xfrm>
          <a:prstGeom prst="line">
            <a:avLst/>
          </a:prstGeom>
          <a:noFill/>
          <a:ln w="9525">
            <a:solidFill>
              <a:schemeClr val="tx1"/>
            </a:solidFill>
            <a:prstDash val="solid"/>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Line 70">
            <a:extLst>
              <a:ext uri="{FF2B5EF4-FFF2-40B4-BE49-F238E27FC236}">
                <a16:creationId xmlns:a16="http://schemas.microsoft.com/office/drawing/2014/main" id="{90223009-985A-4DD9-E052-F5FFA4EB3241}"/>
              </a:ext>
            </a:extLst>
          </p:cNvPr>
          <p:cNvSpPr>
            <a:spLocks noChangeShapeType="1"/>
          </p:cNvSpPr>
          <p:nvPr/>
        </p:nvSpPr>
        <p:spPr bwMode="auto">
          <a:xfrm flipV="1">
            <a:off x="5400675" y="3807620"/>
            <a:ext cx="882254" cy="0"/>
          </a:xfrm>
          <a:prstGeom prst="line">
            <a:avLst/>
          </a:prstGeom>
          <a:noFill/>
          <a:ln w="9525">
            <a:solidFill>
              <a:schemeClr val="tx1"/>
            </a:solidFill>
            <a:prstDash val="solid"/>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Content Placeholder 5">
            <a:extLst>
              <a:ext uri="{FF2B5EF4-FFF2-40B4-BE49-F238E27FC236}">
                <a16:creationId xmlns:a16="http://schemas.microsoft.com/office/drawing/2014/main" id="{23EE8ABB-1884-DC2C-7B3B-B1C4FECB4B9E}"/>
              </a:ext>
            </a:extLst>
          </p:cNvPr>
          <p:cNvSpPr txBox="1">
            <a:spLocks/>
          </p:cNvSpPr>
          <p:nvPr/>
        </p:nvSpPr>
        <p:spPr>
          <a:xfrm>
            <a:off x="163037" y="4896852"/>
            <a:ext cx="8915534" cy="1772233"/>
          </a:xfrm>
          <a:prstGeom prst="rect">
            <a:avLst/>
          </a:prstGeom>
          <a:solidFill>
            <a:schemeClr val="bg1"/>
          </a:solidFill>
        </p:spPr>
        <p:txBody>
          <a:bodyPr>
            <a:normAutofit fontScale="77500" lnSpcReduction="20000"/>
          </a:bodyPr>
          <a:lstStyle>
            <a:lvl1pPr marL="342900" indent="-342900" algn="l" rtl="0" eaLnBrk="1" fontAlgn="base" hangingPunct="1">
              <a:spcBef>
                <a:spcPts val="1200"/>
              </a:spcBef>
              <a:spcAft>
                <a:spcPts val="300"/>
              </a:spcAft>
              <a:buClr>
                <a:srgbClr val="000099"/>
              </a:buClr>
              <a:buFont typeface="Wingdings" pitchFamily="-65" charset="2"/>
              <a:buChar char="w"/>
              <a:defRPr sz="3200">
                <a:solidFill>
                  <a:schemeClr val="tx1"/>
                </a:solidFill>
                <a:latin typeface="Helvetica Neue"/>
                <a:ea typeface="+mn-ea"/>
                <a:cs typeface="Helvetica Neue"/>
              </a:defRPr>
            </a:lvl1pPr>
            <a:lvl2pPr marL="742950" indent="-285750" algn="l" rtl="0" eaLnBrk="1" fontAlgn="base" hangingPunct="1">
              <a:spcBef>
                <a:spcPts val="600"/>
              </a:spcBef>
              <a:spcAft>
                <a:spcPts val="0"/>
              </a:spcAft>
              <a:buClr>
                <a:srgbClr val="000099"/>
              </a:buClr>
              <a:buSzPct val="50000"/>
              <a:buFont typeface="Wingdings" pitchFamily="-65" charset="2"/>
              <a:buChar char="n"/>
              <a:defRPr sz="2800">
                <a:solidFill>
                  <a:schemeClr val="tx1"/>
                </a:solidFill>
                <a:latin typeface="Helvetica Neue"/>
                <a:ea typeface="ＭＳ Ｐゴシック" pitchFamily="-65" charset="-128"/>
                <a:cs typeface="Helvetica Neue"/>
              </a:defRPr>
            </a:lvl2pPr>
            <a:lvl3pPr marL="1143000" indent="-228600" algn="l" rtl="0" eaLnBrk="1" fontAlgn="base" hangingPunct="1">
              <a:spcBef>
                <a:spcPts val="600"/>
              </a:spcBef>
              <a:spcAft>
                <a:spcPct val="0"/>
              </a:spcAft>
              <a:buClr>
                <a:srgbClr val="000099"/>
              </a:buClr>
              <a:buSzPct val="60000"/>
              <a:buFont typeface="Wingdings" pitchFamily="-65" charset="2"/>
              <a:buChar char="l"/>
              <a:defRPr sz="2400">
                <a:solidFill>
                  <a:schemeClr val="tx1"/>
                </a:solidFill>
                <a:latin typeface="Helvetica Neue"/>
                <a:ea typeface="ＭＳ Ｐゴシック" pitchFamily="-65" charset="-128"/>
                <a:cs typeface="Helvetica Neue"/>
              </a:defRPr>
            </a:lvl3pPr>
            <a:lvl4pPr marL="1600200" indent="-228600" algn="l" rtl="0" eaLnBrk="1" fontAlgn="base" hangingPunct="1">
              <a:spcBef>
                <a:spcPct val="10000"/>
              </a:spcBef>
              <a:spcAft>
                <a:spcPct val="0"/>
              </a:spcAft>
              <a:buClr>
                <a:srgbClr val="000099"/>
              </a:buClr>
              <a:buSzPct val="50000"/>
              <a:buFont typeface="Monotype Sorts" pitchFamily="-65" charset="2"/>
              <a:buChar char="s"/>
              <a:defRPr sz="2000">
                <a:solidFill>
                  <a:schemeClr val="tx1"/>
                </a:solidFill>
                <a:latin typeface="Helvetica Neue"/>
                <a:ea typeface="ＭＳ Ｐゴシック" pitchFamily="-65" charset="-128"/>
                <a:cs typeface="Helvetica Neue"/>
              </a:defRPr>
            </a:lvl4pPr>
            <a:lvl5pPr marL="20574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Helvetica Neue"/>
                <a:ea typeface="ＭＳ Ｐゴシック" pitchFamily="-65" charset="-128"/>
                <a:cs typeface="Helvetica Neue"/>
              </a:defRPr>
            </a:lvl5pPr>
            <a:lvl6pPr marL="25146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9pPr>
          </a:lstStyle>
          <a:p>
            <a:r>
              <a:rPr lang="en-US" kern="0" dirty="0">
                <a:solidFill>
                  <a:schemeClr val="accent6">
                    <a:lumMod val="75000"/>
                  </a:schemeClr>
                </a:solidFill>
              </a:rPr>
              <a:t>Network protocol, IP, sees all IP-speaking nodes</a:t>
            </a:r>
          </a:p>
          <a:p>
            <a:r>
              <a:rPr lang="en-US" kern="0" dirty="0">
                <a:solidFill>
                  <a:schemeClr val="accent6">
                    <a:lumMod val="75000"/>
                  </a:schemeClr>
                </a:solidFill>
              </a:rPr>
              <a:t>It receives data segments, delivers each of them to its destination IP address (with its best effort)</a:t>
            </a:r>
          </a:p>
          <a:p>
            <a:pPr lvl="1"/>
            <a:r>
              <a:rPr lang="en-US" kern="0" dirty="0">
                <a:solidFill>
                  <a:schemeClr val="accent6">
                    <a:lumMod val="75000"/>
                  </a:schemeClr>
                </a:solidFill>
              </a:rPr>
              <a:t>A router forwards packets, without looking inside IP envelope</a:t>
            </a:r>
          </a:p>
        </p:txBody>
      </p:sp>
    </p:spTree>
    <p:extLst>
      <p:ext uri="{BB962C8B-B14F-4D97-AF65-F5344CB8AC3E}">
        <p14:creationId xmlns:p14="http://schemas.microsoft.com/office/powerpoint/2010/main" val="380852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a:bodyPr>
          <a:lstStyle/>
          <a:p>
            <a:r>
              <a:rPr lang="en-US" sz="3200" dirty="0"/>
              <a:t>Link layer protocol’s view of the world</a:t>
            </a:r>
          </a:p>
        </p:txBody>
      </p:sp>
      <p:sp>
        <p:nvSpPr>
          <p:cNvPr id="107" name="Slide Number Placeholder 4"/>
          <p:cNvSpPr>
            <a:spLocks noGrp="1"/>
          </p:cNvSpPr>
          <p:nvPr>
            <p:ph type="sldNum" sz="quarter" idx="12"/>
          </p:nvPr>
        </p:nvSpPr>
        <p:spPr/>
        <p:txBody>
          <a:bodyPr/>
          <a:lstStyle/>
          <a:p>
            <a:fld id="{53F8EC5A-83E7-044A-838C-7BE78290F720}" type="slidenum">
              <a:rPr lang="en-US"/>
              <a:pPr/>
              <a:t>42</a:t>
            </a:fld>
            <a:endParaRPr lang="en-US"/>
          </a:p>
        </p:txBody>
      </p:sp>
      <p:sp>
        <p:nvSpPr>
          <p:cNvPr id="151555" name="Rectangle 3"/>
          <p:cNvSpPr>
            <a:spLocks noChangeArrowheads="1"/>
          </p:cNvSpPr>
          <p:nvPr/>
        </p:nvSpPr>
        <p:spPr bwMode="auto">
          <a:xfrm>
            <a:off x="899036" y="1853805"/>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56" name="Rectangle 4"/>
          <p:cNvSpPr>
            <a:spLocks noChangeArrowheads="1"/>
          </p:cNvSpPr>
          <p:nvPr/>
        </p:nvSpPr>
        <p:spPr bwMode="auto">
          <a:xfrm>
            <a:off x="899036" y="2682480"/>
            <a:ext cx="752482"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57" name="Text Box 5"/>
          <p:cNvSpPr txBox="1">
            <a:spLocks noChangeArrowheads="1"/>
          </p:cNvSpPr>
          <p:nvPr/>
        </p:nvSpPr>
        <p:spPr bwMode="auto">
          <a:xfrm>
            <a:off x="976427" y="1934767"/>
            <a:ext cx="617477"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HTTP</a:t>
            </a:r>
          </a:p>
        </p:txBody>
      </p:sp>
      <p:sp>
        <p:nvSpPr>
          <p:cNvPr id="151558" name="Text Box 6"/>
          <p:cNvSpPr txBox="1">
            <a:spLocks noChangeArrowheads="1"/>
          </p:cNvSpPr>
          <p:nvPr/>
        </p:nvSpPr>
        <p:spPr bwMode="auto">
          <a:xfrm>
            <a:off x="825218" y="2767014"/>
            <a:ext cx="938077" cy="300082"/>
          </a:xfrm>
          <a:prstGeom prst="rect">
            <a:avLst/>
          </a:prstGeom>
          <a:noFill/>
          <a:ln w="9525">
            <a:noFill/>
            <a:miter lim="800000"/>
            <a:headEnd/>
            <a:tailEnd/>
          </a:ln>
          <a:effectLst/>
        </p:spPr>
        <p:txBody>
          <a:bodyPr wrap="none">
            <a:prstTxWarp prst="textNoShape">
              <a:avLst/>
            </a:prstTxWarp>
            <a:spAutoFit/>
          </a:bodyPr>
          <a:lstStyle/>
          <a:p>
            <a:r>
              <a:rPr lang="en-US" sz="1350" dirty="0">
                <a:latin typeface="Helvetica Neue" panose="02000503000000020004" pitchFamily="2" charset="0"/>
                <a:ea typeface="Helvetica Neue" panose="02000503000000020004" pitchFamily="2" charset="0"/>
                <a:cs typeface="Helvetica Neue" panose="02000503000000020004" pitchFamily="2" charset="0"/>
              </a:rPr>
              <a:t>TCP/UDP</a:t>
            </a:r>
          </a:p>
        </p:txBody>
      </p:sp>
      <p:grpSp>
        <p:nvGrpSpPr>
          <p:cNvPr id="151559" name="Group 7"/>
          <p:cNvGrpSpPr>
            <a:grpSpLocks/>
          </p:cNvGrpSpPr>
          <p:nvPr/>
        </p:nvGrpSpPr>
        <p:grpSpPr bwMode="auto">
          <a:xfrm>
            <a:off x="900227" y="3582592"/>
            <a:ext cx="685800" cy="436960"/>
            <a:chOff x="323" y="2664"/>
            <a:chExt cx="576" cy="367"/>
          </a:xfrm>
        </p:grpSpPr>
        <p:sp>
          <p:nvSpPr>
            <p:cNvPr id="151560" name="Rectangle 8"/>
            <p:cNvSpPr>
              <a:spLocks noChangeArrowheads="1"/>
            </p:cNvSpPr>
            <p:nvPr/>
          </p:nvSpPr>
          <p:spPr bwMode="auto">
            <a:xfrm>
              <a:off x="323" y="2664"/>
              <a:ext cx="576" cy="367"/>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1" name="Text Box 9"/>
            <p:cNvSpPr txBox="1">
              <a:spLocks noChangeArrowheads="1"/>
            </p:cNvSpPr>
            <p:nvPr/>
          </p:nvSpPr>
          <p:spPr bwMode="auto">
            <a:xfrm>
              <a:off x="500" y="2729"/>
              <a:ext cx="287" cy="25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grpSp>
      <p:sp>
        <p:nvSpPr>
          <p:cNvPr id="151564" name="Text Box 12"/>
          <p:cNvSpPr txBox="1">
            <a:spLocks noChangeArrowheads="1"/>
          </p:cNvSpPr>
          <p:nvPr/>
        </p:nvSpPr>
        <p:spPr bwMode="auto">
          <a:xfrm>
            <a:off x="860971" y="4493420"/>
            <a:ext cx="780984" cy="424732"/>
          </a:xfrm>
          <a:prstGeom prst="rect">
            <a:avLst/>
          </a:prstGeom>
          <a:noFill/>
          <a:ln w="9525">
            <a:solidFill>
              <a:srgbClr val="008000"/>
            </a:solid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Ethernet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65" name="Line 13"/>
          <p:cNvSpPr>
            <a:spLocks noChangeShapeType="1"/>
          </p:cNvSpPr>
          <p:nvPr/>
        </p:nvSpPr>
        <p:spPr bwMode="auto">
          <a:xfrm>
            <a:off x="1232411" y="2290763"/>
            <a:ext cx="0" cy="395288"/>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6" name="Line 14"/>
          <p:cNvSpPr>
            <a:spLocks noChangeShapeType="1"/>
          </p:cNvSpPr>
          <p:nvPr/>
        </p:nvSpPr>
        <p:spPr bwMode="auto">
          <a:xfrm>
            <a:off x="1232411" y="3124201"/>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7" name="Line 15"/>
          <p:cNvSpPr>
            <a:spLocks noChangeShapeType="1"/>
          </p:cNvSpPr>
          <p:nvPr/>
        </p:nvSpPr>
        <p:spPr bwMode="auto">
          <a:xfrm>
            <a:off x="1232411" y="4018360"/>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8" name="Rectangle 16"/>
          <p:cNvSpPr>
            <a:spLocks noChangeArrowheads="1"/>
          </p:cNvSpPr>
          <p:nvPr/>
        </p:nvSpPr>
        <p:spPr bwMode="auto">
          <a:xfrm>
            <a:off x="775211" y="1637111"/>
            <a:ext cx="977504" cy="3636169"/>
          </a:xfrm>
          <a:prstGeom prst="rect">
            <a:avLst/>
          </a:prstGeom>
          <a:noFill/>
          <a:ln w="9525">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69" name="Rectangle 17"/>
          <p:cNvSpPr>
            <a:spLocks noChangeArrowheads="1"/>
          </p:cNvSpPr>
          <p:nvPr/>
        </p:nvSpPr>
        <p:spPr bwMode="auto">
          <a:xfrm>
            <a:off x="6352276" y="1853805"/>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0" name="Rectangle 18"/>
          <p:cNvSpPr>
            <a:spLocks noChangeArrowheads="1"/>
          </p:cNvSpPr>
          <p:nvPr/>
        </p:nvSpPr>
        <p:spPr bwMode="auto">
          <a:xfrm>
            <a:off x="6352276" y="2682480"/>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1" name="Rectangle 19"/>
          <p:cNvSpPr>
            <a:spLocks noChangeArrowheads="1"/>
          </p:cNvSpPr>
          <p:nvPr/>
        </p:nvSpPr>
        <p:spPr bwMode="auto">
          <a:xfrm>
            <a:off x="6353466" y="3582592"/>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2" name="Rectangle 20"/>
          <p:cNvSpPr>
            <a:spLocks noChangeArrowheads="1"/>
          </p:cNvSpPr>
          <p:nvPr/>
        </p:nvSpPr>
        <p:spPr bwMode="auto">
          <a:xfrm>
            <a:off x="6353466" y="4483895"/>
            <a:ext cx="685800" cy="436959"/>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3" name="Text Box 21"/>
          <p:cNvSpPr txBox="1">
            <a:spLocks noChangeArrowheads="1"/>
          </p:cNvSpPr>
          <p:nvPr/>
        </p:nvSpPr>
        <p:spPr bwMode="auto">
          <a:xfrm>
            <a:off x="6429666" y="1934767"/>
            <a:ext cx="617477"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HTTP</a:t>
            </a:r>
          </a:p>
        </p:txBody>
      </p:sp>
      <p:sp>
        <p:nvSpPr>
          <p:cNvPr id="151574" name="Text Box 22"/>
          <p:cNvSpPr txBox="1">
            <a:spLocks noChangeArrowheads="1"/>
          </p:cNvSpPr>
          <p:nvPr/>
        </p:nvSpPr>
        <p:spPr bwMode="auto">
          <a:xfrm>
            <a:off x="6278457" y="2756298"/>
            <a:ext cx="938077"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TCP/UDP</a:t>
            </a:r>
          </a:p>
        </p:txBody>
      </p:sp>
      <p:sp>
        <p:nvSpPr>
          <p:cNvPr id="151575" name="Text Box 23"/>
          <p:cNvSpPr txBox="1">
            <a:spLocks noChangeArrowheads="1"/>
          </p:cNvSpPr>
          <p:nvPr/>
        </p:nvSpPr>
        <p:spPr bwMode="auto">
          <a:xfrm>
            <a:off x="6564207" y="3659982"/>
            <a:ext cx="338554" cy="30008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sp>
        <p:nvSpPr>
          <p:cNvPr id="151576" name="Text Box 24"/>
          <p:cNvSpPr txBox="1">
            <a:spLocks noChangeArrowheads="1"/>
          </p:cNvSpPr>
          <p:nvPr/>
        </p:nvSpPr>
        <p:spPr bwMode="auto">
          <a:xfrm>
            <a:off x="6314209" y="4493420"/>
            <a:ext cx="780984" cy="424732"/>
          </a:xfrm>
          <a:prstGeom prst="rect">
            <a:avLst/>
          </a:prstGeom>
          <a:noFill/>
          <a:ln w="9525">
            <a:no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wireless</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77" name="Line 25"/>
          <p:cNvSpPr>
            <a:spLocks noChangeShapeType="1"/>
          </p:cNvSpPr>
          <p:nvPr/>
        </p:nvSpPr>
        <p:spPr bwMode="auto">
          <a:xfrm>
            <a:off x="6685651" y="2319338"/>
            <a:ext cx="0" cy="366713"/>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8" name="Line 26"/>
          <p:cNvSpPr>
            <a:spLocks noChangeShapeType="1"/>
          </p:cNvSpPr>
          <p:nvPr/>
        </p:nvSpPr>
        <p:spPr bwMode="auto">
          <a:xfrm>
            <a:off x="6685651" y="3124201"/>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79" name="Line 27"/>
          <p:cNvSpPr>
            <a:spLocks noChangeShapeType="1"/>
          </p:cNvSpPr>
          <p:nvPr/>
        </p:nvSpPr>
        <p:spPr bwMode="auto">
          <a:xfrm>
            <a:off x="6685651" y="4018360"/>
            <a:ext cx="0"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0" name="Rectangle 28"/>
          <p:cNvSpPr>
            <a:spLocks noChangeArrowheads="1"/>
          </p:cNvSpPr>
          <p:nvPr/>
        </p:nvSpPr>
        <p:spPr bwMode="auto">
          <a:xfrm>
            <a:off x="6228452" y="1637111"/>
            <a:ext cx="977503" cy="3636169"/>
          </a:xfrm>
          <a:prstGeom prst="rect">
            <a:avLst/>
          </a:prstGeom>
          <a:noFill/>
          <a:ln w="9525">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1" name="Line 29"/>
          <p:cNvSpPr>
            <a:spLocks noChangeShapeType="1"/>
          </p:cNvSpPr>
          <p:nvPr/>
        </p:nvSpPr>
        <p:spPr bwMode="auto">
          <a:xfrm>
            <a:off x="1232411" y="4920855"/>
            <a:ext cx="0" cy="279797"/>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2" name="Line 30"/>
          <p:cNvSpPr>
            <a:spLocks noChangeShapeType="1"/>
          </p:cNvSpPr>
          <p:nvPr/>
        </p:nvSpPr>
        <p:spPr bwMode="auto">
          <a:xfrm>
            <a:off x="1160861" y="5200651"/>
            <a:ext cx="1745456" cy="0"/>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51583" name="Group 31"/>
          <p:cNvGrpSpPr>
            <a:grpSpLocks/>
          </p:cNvGrpSpPr>
          <p:nvPr/>
        </p:nvGrpSpPr>
        <p:grpSpPr bwMode="auto">
          <a:xfrm>
            <a:off x="2739629" y="3604023"/>
            <a:ext cx="685800" cy="436960"/>
            <a:chOff x="323" y="2664"/>
            <a:chExt cx="576" cy="367"/>
          </a:xfrm>
        </p:grpSpPr>
        <p:sp>
          <p:nvSpPr>
            <p:cNvPr id="151584" name="Rectangle 32"/>
            <p:cNvSpPr>
              <a:spLocks noChangeArrowheads="1"/>
            </p:cNvSpPr>
            <p:nvPr/>
          </p:nvSpPr>
          <p:spPr bwMode="auto">
            <a:xfrm>
              <a:off x="323" y="2664"/>
              <a:ext cx="576" cy="367"/>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5" name="Text Box 33"/>
            <p:cNvSpPr txBox="1">
              <a:spLocks noChangeArrowheads="1"/>
            </p:cNvSpPr>
            <p:nvPr/>
          </p:nvSpPr>
          <p:spPr bwMode="auto">
            <a:xfrm>
              <a:off x="500" y="2729"/>
              <a:ext cx="287" cy="25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grpSp>
      <p:grpSp>
        <p:nvGrpSpPr>
          <p:cNvPr id="151586" name="Group 34"/>
          <p:cNvGrpSpPr>
            <a:grpSpLocks/>
          </p:cNvGrpSpPr>
          <p:nvPr/>
        </p:nvGrpSpPr>
        <p:grpSpPr bwMode="auto">
          <a:xfrm>
            <a:off x="4723210" y="3604023"/>
            <a:ext cx="685800" cy="436960"/>
            <a:chOff x="323" y="2664"/>
            <a:chExt cx="576" cy="367"/>
          </a:xfrm>
        </p:grpSpPr>
        <p:sp>
          <p:nvSpPr>
            <p:cNvPr id="151587" name="Rectangle 35"/>
            <p:cNvSpPr>
              <a:spLocks noChangeArrowheads="1"/>
            </p:cNvSpPr>
            <p:nvPr/>
          </p:nvSpPr>
          <p:spPr bwMode="auto">
            <a:xfrm>
              <a:off x="323" y="2664"/>
              <a:ext cx="576" cy="367"/>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88" name="Text Box 36"/>
            <p:cNvSpPr txBox="1">
              <a:spLocks noChangeArrowheads="1"/>
            </p:cNvSpPr>
            <p:nvPr/>
          </p:nvSpPr>
          <p:spPr bwMode="auto">
            <a:xfrm>
              <a:off x="500" y="2729"/>
              <a:ext cx="287" cy="252"/>
            </a:xfrm>
            <a:prstGeom prst="rect">
              <a:avLst/>
            </a:prstGeom>
            <a:noFill/>
            <a:ln w="9525">
              <a:noFill/>
              <a:miter lim="800000"/>
              <a:headEnd/>
              <a:tailEnd/>
            </a:ln>
            <a:effectLst/>
          </p:spPr>
          <p:txBody>
            <a:bodyPr wrap="none">
              <a:prstTxWarp prst="textNoShape">
                <a:avLst/>
              </a:prstTxWarp>
              <a:spAutoFit/>
            </a:bodyPr>
            <a:lstStyle/>
            <a:p>
              <a:r>
                <a:rPr lang="en-US" sz="1350">
                  <a:latin typeface="Helvetica Neue" panose="02000503000000020004" pitchFamily="2" charset="0"/>
                  <a:ea typeface="Helvetica Neue" panose="02000503000000020004" pitchFamily="2" charset="0"/>
                  <a:cs typeface="Helvetica Neue" panose="02000503000000020004" pitchFamily="2" charset="0"/>
                </a:rPr>
                <a:t>IP</a:t>
              </a:r>
            </a:p>
          </p:txBody>
        </p:sp>
      </p:grpSp>
      <p:sp>
        <p:nvSpPr>
          <p:cNvPr id="151591" name="Text Box 39"/>
          <p:cNvSpPr txBox="1">
            <a:spLocks noChangeArrowheads="1"/>
          </p:cNvSpPr>
          <p:nvPr/>
        </p:nvSpPr>
        <p:spPr bwMode="auto">
          <a:xfrm>
            <a:off x="2222932" y="4504136"/>
            <a:ext cx="780984" cy="424732"/>
          </a:xfrm>
          <a:prstGeom prst="rect">
            <a:avLst/>
          </a:prstGeom>
          <a:noFill/>
          <a:ln w="9525">
            <a:solidFill>
              <a:srgbClr val="008000"/>
            </a:solid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Ethernet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94" name="Text Box 42"/>
          <p:cNvSpPr txBox="1">
            <a:spLocks noChangeArrowheads="1"/>
          </p:cNvSpPr>
          <p:nvPr/>
        </p:nvSpPr>
        <p:spPr bwMode="auto">
          <a:xfrm>
            <a:off x="5163775" y="4504136"/>
            <a:ext cx="780984" cy="424732"/>
          </a:xfrm>
          <a:prstGeom prst="rect">
            <a:avLst/>
          </a:prstGeom>
          <a:noFill/>
          <a:ln w="9525">
            <a:solidFill>
              <a:srgbClr val="008000"/>
            </a:solidFill>
            <a:miter lim="800000"/>
            <a:headEnd/>
            <a:tailEnd/>
          </a:ln>
          <a:effectLst/>
        </p:spPr>
        <p:txBody>
          <a:bodyPr wrap="none">
            <a:prstTxWarp prst="textNoShape">
              <a:avLst/>
            </a:prstTxWarp>
            <a:spAutoFit/>
          </a:bodyPr>
          <a:lstStyle/>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Ethernet</a:t>
            </a:r>
          </a:p>
          <a:p>
            <a:pPr algn="ctr">
              <a:lnSpc>
                <a:spcPct val="90000"/>
              </a:lnSpc>
            </a:pPr>
            <a:r>
              <a:rPr lang="en-US" sz="120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595" name="Line 43"/>
          <p:cNvSpPr>
            <a:spLocks noChangeShapeType="1"/>
          </p:cNvSpPr>
          <p:nvPr/>
        </p:nvSpPr>
        <p:spPr bwMode="auto">
          <a:xfrm flipH="1">
            <a:off x="2613424" y="4942285"/>
            <a:ext cx="1190" cy="247650"/>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6" name="Line 44"/>
          <p:cNvSpPr>
            <a:spLocks noChangeShapeType="1"/>
          </p:cNvSpPr>
          <p:nvPr/>
        </p:nvSpPr>
        <p:spPr bwMode="auto">
          <a:xfrm flipH="1">
            <a:off x="2593181" y="4029076"/>
            <a:ext cx="406004"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7" name="Line 45"/>
          <p:cNvSpPr>
            <a:spLocks noChangeShapeType="1"/>
          </p:cNvSpPr>
          <p:nvPr/>
        </p:nvSpPr>
        <p:spPr bwMode="auto">
          <a:xfrm>
            <a:off x="3195637" y="4039791"/>
            <a:ext cx="406004"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8" name="Rectangle 46"/>
          <p:cNvSpPr>
            <a:spLocks noChangeArrowheads="1"/>
          </p:cNvSpPr>
          <p:nvPr/>
        </p:nvSpPr>
        <p:spPr bwMode="auto">
          <a:xfrm>
            <a:off x="3259931" y="4494611"/>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599" name="Text Box 47"/>
          <p:cNvSpPr txBox="1">
            <a:spLocks noChangeArrowheads="1"/>
          </p:cNvSpPr>
          <p:nvPr/>
        </p:nvSpPr>
        <p:spPr bwMode="auto">
          <a:xfrm>
            <a:off x="3220675" y="4504136"/>
            <a:ext cx="780984" cy="424732"/>
          </a:xfrm>
          <a:prstGeom prst="rect">
            <a:avLst/>
          </a:prstGeom>
          <a:noFill/>
          <a:ln w="9525">
            <a:noFill/>
            <a:miter lim="800000"/>
            <a:headEnd/>
            <a:tailEnd/>
          </a:ln>
          <a:effectLst/>
        </p:spPr>
        <p:txBody>
          <a:bodyPr wrap="none">
            <a:prstTxWarp prst="textNoShape">
              <a:avLst/>
            </a:prstTxWarp>
            <a:spAutoFit/>
          </a:bodyPr>
          <a:lstStyle/>
          <a:p>
            <a:pPr algn="ctr">
              <a:lnSpc>
                <a:spcPct val="90000"/>
              </a:lnSpc>
            </a:pPr>
            <a:r>
              <a:rPr lang="en-US" sz="1200" dirty="0">
                <a:latin typeface="Helvetica Neue" panose="02000503000000020004" pitchFamily="2" charset="0"/>
                <a:ea typeface="Helvetica Neue" panose="02000503000000020004" pitchFamily="2" charset="0"/>
                <a:cs typeface="Helvetica Neue" panose="02000503000000020004" pitchFamily="2" charset="0"/>
              </a:rPr>
              <a:t>fiber</a:t>
            </a:r>
          </a:p>
          <a:p>
            <a:pPr algn="ctr">
              <a:lnSpc>
                <a:spcPct val="90000"/>
              </a:lnSpc>
            </a:pPr>
            <a:r>
              <a:rPr lang="en-US" sz="1200" dirty="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600" name="Rectangle 48"/>
          <p:cNvSpPr>
            <a:spLocks noChangeArrowheads="1"/>
          </p:cNvSpPr>
          <p:nvPr/>
        </p:nvSpPr>
        <p:spPr bwMode="auto">
          <a:xfrm>
            <a:off x="4216004" y="4504136"/>
            <a:ext cx="685800" cy="43696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1" name="Text Box 49"/>
          <p:cNvSpPr txBox="1">
            <a:spLocks noChangeArrowheads="1"/>
          </p:cNvSpPr>
          <p:nvPr/>
        </p:nvSpPr>
        <p:spPr bwMode="auto">
          <a:xfrm>
            <a:off x="4176746" y="4513661"/>
            <a:ext cx="780984" cy="424732"/>
          </a:xfrm>
          <a:prstGeom prst="rect">
            <a:avLst/>
          </a:prstGeom>
          <a:noFill/>
          <a:ln w="9525">
            <a:noFill/>
            <a:miter lim="800000"/>
            <a:headEnd/>
            <a:tailEnd/>
          </a:ln>
          <a:effectLst/>
        </p:spPr>
        <p:txBody>
          <a:bodyPr wrap="none">
            <a:prstTxWarp prst="textNoShape">
              <a:avLst/>
            </a:prstTxWarp>
            <a:spAutoFit/>
          </a:bodyPr>
          <a:lstStyle/>
          <a:p>
            <a:pPr algn="ctr">
              <a:lnSpc>
                <a:spcPct val="90000"/>
              </a:lnSpc>
            </a:pPr>
            <a:r>
              <a:rPr lang="en-US" sz="1200" dirty="0">
                <a:latin typeface="Helvetica Neue" panose="02000503000000020004" pitchFamily="2" charset="0"/>
                <a:ea typeface="Helvetica Neue" panose="02000503000000020004" pitchFamily="2" charset="0"/>
                <a:cs typeface="Helvetica Neue" panose="02000503000000020004" pitchFamily="2" charset="0"/>
              </a:rPr>
              <a:t>fiber</a:t>
            </a:r>
          </a:p>
          <a:p>
            <a:pPr algn="ctr">
              <a:lnSpc>
                <a:spcPct val="90000"/>
              </a:lnSpc>
            </a:pPr>
            <a:r>
              <a:rPr lang="en-US" sz="1200" dirty="0">
                <a:latin typeface="Helvetica Neue" panose="02000503000000020004" pitchFamily="2" charset="0"/>
                <a:ea typeface="Helvetica Neue" panose="02000503000000020004" pitchFamily="2" charset="0"/>
                <a:cs typeface="Helvetica Neue" panose="02000503000000020004" pitchFamily="2" charset="0"/>
              </a:rPr>
              <a:t>interface</a:t>
            </a:r>
          </a:p>
        </p:txBody>
      </p:sp>
      <p:sp>
        <p:nvSpPr>
          <p:cNvPr id="151602" name="Line 50"/>
          <p:cNvSpPr>
            <a:spLocks noChangeShapeType="1"/>
          </p:cNvSpPr>
          <p:nvPr/>
        </p:nvSpPr>
        <p:spPr bwMode="auto">
          <a:xfrm flipH="1">
            <a:off x="5555456" y="4931570"/>
            <a:ext cx="0" cy="485775"/>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3" name="Line 51"/>
          <p:cNvSpPr>
            <a:spLocks noChangeShapeType="1"/>
          </p:cNvSpPr>
          <p:nvPr/>
        </p:nvSpPr>
        <p:spPr bwMode="auto">
          <a:xfrm flipH="1">
            <a:off x="5357812" y="5432822"/>
            <a:ext cx="757238" cy="0"/>
          </a:xfrm>
          <a:prstGeom prst="line">
            <a:avLst/>
          </a:prstGeom>
          <a:noFill/>
          <a:ln w="28575">
            <a:solidFill>
              <a:srgbClr val="008000"/>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4" name="Line 52"/>
          <p:cNvSpPr>
            <a:spLocks noChangeShapeType="1"/>
          </p:cNvSpPr>
          <p:nvPr/>
        </p:nvSpPr>
        <p:spPr bwMode="auto">
          <a:xfrm>
            <a:off x="6704702" y="4933951"/>
            <a:ext cx="1190" cy="247650"/>
          </a:xfrm>
          <a:prstGeom prst="line">
            <a:avLst/>
          </a:prstGeom>
          <a:noFill/>
          <a:ln w="9525">
            <a:solidFill>
              <a:schemeClr val="tx1"/>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5" name="Line 53"/>
          <p:cNvSpPr>
            <a:spLocks noChangeShapeType="1"/>
          </p:cNvSpPr>
          <p:nvPr/>
        </p:nvSpPr>
        <p:spPr bwMode="auto">
          <a:xfrm flipH="1">
            <a:off x="4525567" y="4049316"/>
            <a:ext cx="406003" cy="46672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6" name="Line 54"/>
          <p:cNvSpPr>
            <a:spLocks noChangeShapeType="1"/>
          </p:cNvSpPr>
          <p:nvPr/>
        </p:nvSpPr>
        <p:spPr bwMode="auto">
          <a:xfrm>
            <a:off x="5138737" y="4049317"/>
            <a:ext cx="395288" cy="446485"/>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7" name="Rectangle 55"/>
          <p:cNvSpPr>
            <a:spLocks noChangeArrowheads="1"/>
          </p:cNvSpPr>
          <p:nvPr/>
        </p:nvSpPr>
        <p:spPr bwMode="auto">
          <a:xfrm>
            <a:off x="2157412" y="3444480"/>
            <a:ext cx="1891904" cy="1621631"/>
          </a:xfrm>
          <a:prstGeom prst="rect">
            <a:avLst/>
          </a:prstGeom>
          <a:noFill/>
          <a:ln w="25400">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8" name="Rectangle 56"/>
          <p:cNvSpPr>
            <a:spLocks noChangeArrowheads="1"/>
          </p:cNvSpPr>
          <p:nvPr/>
        </p:nvSpPr>
        <p:spPr bwMode="auto">
          <a:xfrm>
            <a:off x="4131469" y="3444480"/>
            <a:ext cx="1891904" cy="1621631"/>
          </a:xfrm>
          <a:prstGeom prst="rect">
            <a:avLst/>
          </a:prstGeom>
          <a:noFill/>
          <a:ln w="25400">
            <a:solidFill>
              <a:srgbClr val="FF0000"/>
            </a:solidFill>
            <a:prstDash val="sysDot"/>
            <a:miter lim="800000"/>
            <a:headEnd/>
            <a:tailEnd/>
          </a:ln>
          <a:effectLst/>
        </p:spPr>
        <p:txBody>
          <a:bodyPr wrap="none" anchor="ct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09" name="Line 57"/>
          <p:cNvSpPr>
            <a:spLocks noChangeShapeType="1"/>
          </p:cNvSpPr>
          <p:nvPr/>
        </p:nvSpPr>
        <p:spPr bwMode="auto">
          <a:xfrm flipH="1">
            <a:off x="3593306" y="4942285"/>
            <a:ext cx="1191" cy="247650"/>
          </a:xfrm>
          <a:prstGeom prst="line">
            <a:avLst/>
          </a:prstGeom>
          <a:noFill/>
          <a:ln w="38100">
            <a:solidFill>
              <a:schemeClr val="tx1"/>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0" name="Line 58"/>
          <p:cNvSpPr>
            <a:spLocks noChangeShapeType="1"/>
          </p:cNvSpPr>
          <p:nvPr/>
        </p:nvSpPr>
        <p:spPr bwMode="auto">
          <a:xfrm flipH="1">
            <a:off x="4545806" y="4951810"/>
            <a:ext cx="1191" cy="247650"/>
          </a:xfrm>
          <a:prstGeom prst="line">
            <a:avLst/>
          </a:prstGeom>
          <a:noFill/>
          <a:ln w="38100">
            <a:solidFill>
              <a:schemeClr val="tx1"/>
            </a:solidFill>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1" name="Line 59"/>
          <p:cNvSpPr>
            <a:spLocks noChangeShapeType="1"/>
          </p:cNvSpPr>
          <p:nvPr/>
        </p:nvSpPr>
        <p:spPr bwMode="auto">
          <a:xfrm>
            <a:off x="3549253" y="5200651"/>
            <a:ext cx="1013222" cy="0"/>
          </a:xfrm>
          <a:prstGeom prst="line">
            <a:avLst/>
          </a:prstGeom>
          <a:noFill/>
          <a:ln w="38100">
            <a:solidFill>
              <a:schemeClr val="tx1"/>
            </a:solidFill>
            <a:prstDash val="lgDash"/>
            <a:round/>
            <a:headEnd/>
            <a:tailEn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2" name="Text Box 60"/>
          <p:cNvSpPr txBox="1">
            <a:spLocks noChangeArrowheads="1"/>
          </p:cNvSpPr>
          <p:nvPr/>
        </p:nvSpPr>
        <p:spPr bwMode="auto">
          <a:xfrm>
            <a:off x="1002621" y="1563292"/>
            <a:ext cx="521297"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host</a:t>
            </a:r>
          </a:p>
        </p:txBody>
      </p:sp>
      <p:sp>
        <p:nvSpPr>
          <p:cNvPr id="151613" name="Text Box 61"/>
          <p:cNvSpPr txBox="1">
            <a:spLocks noChangeArrowheads="1"/>
          </p:cNvSpPr>
          <p:nvPr/>
        </p:nvSpPr>
        <p:spPr bwMode="auto">
          <a:xfrm>
            <a:off x="6455859" y="1552576"/>
            <a:ext cx="521297"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host</a:t>
            </a:r>
          </a:p>
        </p:txBody>
      </p:sp>
      <p:sp>
        <p:nvSpPr>
          <p:cNvPr id="151614" name="Text Box 62"/>
          <p:cNvSpPr txBox="1">
            <a:spLocks noChangeArrowheads="1"/>
          </p:cNvSpPr>
          <p:nvPr/>
        </p:nvSpPr>
        <p:spPr bwMode="auto">
          <a:xfrm>
            <a:off x="2784873" y="3142060"/>
            <a:ext cx="639983"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router</a:t>
            </a:r>
          </a:p>
        </p:txBody>
      </p:sp>
      <p:sp>
        <p:nvSpPr>
          <p:cNvPr id="151615" name="Text Box 63"/>
          <p:cNvSpPr txBox="1">
            <a:spLocks noChangeArrowheads="1"/>
          </p:cNvSpPr>
          <p:nvPr/>
        </p:nvSpPr>
        <p:spPr bwMode="auto">
          <a:xfrm>
            <a:off x="4757739" y="3152776"/>
            <a:ext cx="639983" cy="300082"/>
          </a:xfrm>
          <a:prstGeom prst="rect">
            <a:avLst/>
          </a:prstGeom>
          <a:noFill/>
          <a:ln w="9525">
            <a:noFill/>
            <a:miter lim="800000"/>
            <a:headEnd/>
            <a:tailEnd/>
          </a:ln>
          <a:effectLst/>
        </p:spPr>
        <p:txBody>
          <a:bodyPr wrap="none">
            <a:prstTxWarp prst="textNoShape">
              <a:avLst/>
            </a:prstTxWarp>
            <a:spAutoFit/>
          </a:bodyPr>
          <a:lstStyle/>
          <a:p>
            <a:r>
              <a:rPr lang="en-US" sz="135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router</a:t>
            </a:r>
          </a:p>
        </p:txBody>
      </p:sp>
      <p:sp>
        <p:nvSpPr>
          <p:cNvPr id="151616" name="Line 64"/>
          <p:cNvSpPr>
            <a:spLocks noChangeShapeType="1"/>
          </p:cNvSpPr>
          <p:nvPr/>
        </p:nvSpPr>
        <p:spPr bwMode="auto">
          <a:xfrm>
            <a:off x="1586204" y="2082404"/>
            <a:ext cx="4707441" cy="0"/>
          </a:xfrm>
          <a:prstGeom prst="line">
            <a:avLst/>
          </a:prstGeom>
          <a:noFill/>
          <a:ln w="9525">
            <a:solidFill>
              <a:schemeClr val="tx1"/>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7" name="Line 65"/>
          <p:cNvSpPr>
            <a:spLocks noChangeShapeType="1"/>
          </p:cNvSpPr>
          <p:nvPr/>
        </p:nvSpPr>
        <p:spPr bwMode="auto">
          <a:xfrm>
            <a:off x="1698170" y="2903935"/>
            <a:ext cx="4616905" cy="0"/>
          </a:xfrm>
          <a:prstGeom prst="line">
            <a:avLst/>
          </a:prstGeom>
          <a:noFill/>
          <a:ln w="9525">
            <a:solidFill>
              <a:schemeClr val="tx1"/>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18" name="Text Box 66"/>
          <p:cNvSpPr txBox="1">
            <a:spLocks noChangeArrowheads="1"/>
          </p:cNvSpPr>
          <p:nvPr/>
        </p:nvSpPr>
        <p:spPr bwMode="auto">
          <a:xfrm>
            <a:off x="3227973" y="1818210"/>
            <a:ext cx="1952779" cy="276999"/>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HTTP message exchange</a:t>
            </a:r>
          </a:p>
        </p:txBody>
      </p:sp>
      <p:sp>
        <p:nvSpPr>
          <p:cNvPr id="151619" name="Text Box 67"/>
          <p:cNvSpPr txBox="1">
            <a:spLocks noChangeArrowheads="1"/>
          </p:cNvSpPr>
          <p:nvPr/>
        </p:nvSpPr>
        <p:spPr bwMode="auto">
          <a:xfrm>
            <a:off x="3313823" y="2638426"/>
            <a:ext cx="1696298" cy="276999"/>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TCP segment delivery</a:t>
            </a:r>
          </a:p>
        </p:txBody>
      </p:sp>
      <p:sp>
        <p:nvSpPr>
          <p:cNvPr id="151620" name="Line 68"/>
          <p:cNvSpPr>
            <a:spLocks noChangeShapeType="1"/>
          </p:cNvSpPr>
          <p:nvPr/>
        </p:nvSpPr>
        <p:spPr bwMode="auto">
          <a:xfrm flipV="1">
            <a:off x="1586204" y="3807620"/>
            <a:ext cx="1154615" cy="0"/>
          </a:xfrm>
          <a:prstGeom prst="line">
            <a:avLst/>
          </a:prstGeom>
          <a:noFill/>
          <a:ln w="9525">
            <a:solidFill>
              <a:schemeClr val="tx1"/>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21" name="Line 69"/>
          <p:cNvSpPr>
            <a:spLocks noChangeShapeType="1"/>
          </p:cNvSpPr>
          <p:nvPr/>
        </p:nvSpPr>
        <p:spPr bwMode="auto">
          <a:xfrm flipV="1">
            <a:off x="3437335" y="3818335"/>
            <a:ext cx="1308497" cy="0"/>
          </a:xfrm>
          <a:prstGeom prst="line">
            <a:avLst/>
          </a:prstGeom>
          <a:noFill/>
          <a:ln w="9525">
            <a:solidFill>
              <a:schemeClr val="tx1"/>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22" name="Line 70"/>
          <p:cNvSpPr>
            <a:spLocks noChangeShapeType="1"/>
          </p:cNvSpPr>
          <p:nvPr/>
        </p:nvSpPr>
        <p:spPr bwMode="auto">
          <a:xfrm flipV="1">
            <a:off x="5400675" y="3807620"/>
            <a:ext cx="882254" cy="0"/>
          </a:xfrm>
          <a:prstGeom prst="line">
            <a:avLst/>
          </a:prstGeom>
          <a:noFill/>
          <a:ln w="9525">
            <a:solidFill>
              <a:schemeClr val="tx1"/>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23" name="Text Box 71"/>
          <p:cNvSpPr txBox="1">
            <a:spLocks noChangeArrowheads="1"/>
          </p:cNvSpPr>
          <p:nvPr/>
        </p:nvSpPr>
        <p:spPr bwMode="auto">
          <a:xfrm>
            <a:off x="1881188" y="3562351"/>
            <a:ext cx="837089"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IP packet</a:t>
            </a:r>
          </a:p>
        </p:txBody>
      </p:sp>
      <p:sp>
        <p:nvSpPr>
          <p:cNvPr id="151624" name="Text Box 72"/>
          <p:cNvSpPr txBox="1">
            <a:spLocks noChangeArrowheads="1"/>
          </p:cNvSpPr>
          <p:nvPr/>
        </p:nvSpPr>
        <p:spPr bwMode="auto">
          <a:xfrm>
            <a:off x="5497117" y="3583783"/>
            <a:ext cx="837089"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IP packet</a:t>
            </a:r>
          </a:p>
        </p:txBody>
      </p:sp>
      <p:sp>
        <p:nvSpPr>
          <p:cNvPr id="151625" name="Text Box 73"/>
          <p:cNvSpPr txBox="1">
            <a:spLocks noChangeArrowheads="1"/>
          </p:cNvSpPr>
          <p:nvPr/>
        </p:nvSpPr>
        <p:spPr bwMode="auto">
          <a:xfrm>
            <a:off x="3699273" y="3573067"/>
            <a:ext cx="837089"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FF9900"/>
                </a:solidFill>
                <a:latin typeface="Helvetica Neue" panose="02000503000000020004" pitchFamily="2" charset="0"/>
                <a:ea typeface="Helvetica Neue" panose="02000503000000020004" pitchFamily="2" charset="0"/>
                <a:cs typeface="Helvetica Neue" panose="02000503000000020004" pitchFamily="2" charset="0"/>
              </a:rPr>
              <a:t>IP packet</a:t>
            </a:r>
          </a:p>
        </p:txBody>
      </p:sp>
      <p:sp>
        <p:nvSpPr>
          <p:cNvPr id="151626" name="Text Box 74"/>
          <p:cNvSpPr txBox="1">
            <a:spLocks noChangeArrowheads="1"/>
          </p:cNvSpPr>
          <p:nvPr/>
        </p:nvSpPr>
        <p:spPr bwMode="auto">
          <a:xfrm>
            <a:off x="1380912" y="5353514"/>
            <a:ext cx="1203727" cy="276999"/>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8080"/>
                </a:solidFill>
                <a:latin typeface="Helvetica Neue" panose="02000503000000020004" pitchFamily="2" charset="0"/>
                <a:ea typeface="Helvetica Neue" panose="02000503000000020004" pitchFamily="2" charset="0"/>
                <a:cs typeface="Helvetica Neue" panose="02000503000000020004" pitchFamily="2" charset="0"/>
              </a:rPr>
              <a:t>Ethernet frame</a:t>
            </a:r>
          </a:p>
        </p:txBody>
      </p:sp>
      <p:sp>
        <p:nvSpPr>
          <p:cNvPr id="151628" name="Text Box 76"/>
          <p:cNvSpPr txBox="1">
            <a:spLocks noChangeArrowheads="1"/>
          </p:cNvSpPr>
          <p:nvPr/>
        </p:nvSpPr>
        <p:spPr bwMode="auto">
          <a:xfrm>
            <a:off x="5506642" y="5435204"/>
            <a:ext cx="1244251" cy="253916"/>
          </a:xfrm>
          <a:prstGeom prst="rect">
            <a:avLst/>
          </a:prstGeom>
          <a:noFill/>
          <a:ln w="9525">
            <a:noFill/>
            <a:miter lim="800000"/>
            <a:headEnd/>
            <a:tailEnd/>
          </a:ln>
          <a:effectLst/>
        </p:spPr>
        <p:txBody>
          <a:bodyPr wrap="none">
            <a:prstTxWarp prst="textNoShape">
              <a:avLst/>
            </a:prstTxWarp>
            <a:spAutoFit/>
          </a:bodyPr>
          <a:lstStyle/>
          <a:p>
            <a:pPr eaLnBrk="1" hangingPunct="1"/>
            <a:r>
              <a:rPr lang="en-US" sz="1050">
                <a:latin typeface="Helvetica Neue" panose="02000503000000020004" pitchFamily="2" charset="0"/>
                <a:ea typeface="Helvetica Neue" panose="02000503000000020004" pitchFamily="2" charset="0"/>
                <a:cs typeface="Helvetica Neue" panose="02000503000000020004" pitchFamily="2" charset="0"/>
              </a:rPr>
              <a:t>Access point (AP)</a:t>
            </a:r>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51630" name="Picture 78" descr="31u_bnrz[1]"/>
          <p:cNvPicPr>
            <a:picLocks noChangeAspect="1" noChangeArrowheads="1"/>
          </p:cNvPicPr>
          <p:nvPr/>
        </p:nvPicPr>
        <p:blipFill>
          <a:blip r:embed="rId3"/>
          <a:srcRect/>
          <a:stretch>
            <a:fillRect/>
          </a:stretch>
        </p:blipFill>
        <p:spPr bwMode="auto">
          <a:xfrm rot="16200000">
            <a:off x="6037661" y="5322096"/>
            <a:ext cx="205978" cy="134540"/>
          </a:xfrm>
          <a:prstGeom prst="rect">
            <a:avLst/>
          </a:prstGeom>
          <a:noFill/>
        </p:spPr>
      </p:pic>
      <p:grpSp>
        <p:nvGrpSpPr>
          <p:cNvPr id="151648" name="Group 96"/>
          <p:cNvGrpSpPr>
            <a:grpSpLocks/>
          </p:cNvGrpSpPr>
          <p:nvPr/>
        </p:nvGrpSpPr>
        <p:grpSpPr bwMode="auto">
          <a:xfrm>
            <a:off x="5863828" y="5060158"/>
            <a:ext cx="452438" cy="234553"/>
            <a:chOff x="4317" y="3771"/>
            <a:chExt cx="380" cy="197"/>
          </a:xfrm>
        </p:grpSpPr>
        <p:sp>
          <p:nvSpPr>
            <p:cNvPr id="151632" name="Freeform 80"/>
            <p:cNvSpPr>
              <a:spLocks/>
            </p:cNvSpPr>
            <p:nvPr/>
          </p:nvSpPr>
          <p:spPr bwMode="auto">
            <a:xfrm>
              <a:off x="4418" y="3798"/>
              <a:ext cx="69" cy="83"/>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3" name="Freeform 81"/>
            <p:cNvSpPr>
              <a:spLocks/>
            </p:cNvSpPr>
            <p:nvPr/>
          </p:nvSpPr>
          <p:spPr bwMode="auto">
            <a:xfrm>
              <a:off x="4536" y="3797"/>
              <a:ext cx="43" cy="65"/>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4" name="Freeform 82"/>
            <p:cNvSpPr>
              <a:spLocks/>
            </p:cNvSpPr>
            <p:nvPr/>
          </p:nvSpPr>
          <p:spPr bwMode="auto">
            <a:xfrm>
              <a:off x="4375" y="3782"/>
              <a:ext cx="112" cy="135"/>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5" name="Freeform 83"/>
            <p:cNvSpPr>
              <a:spLocks/>
            </p:cNvSpPr>
            <p:nvPr/>
          </p:nvSpPr>
          <p:spPr bwMode="auto">
            <a:xfrm>
              <a:off x="4532" y="3777"/>
              <a:ext cx="97" cy="9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6" name="Freeform 84"/>
            <p:cNvSpPr>
              <a:spLocks/>
            </p:cNvSpPr>
            <p:nvPr/>
          </p:nvSpPr>
          <p:spPr bwMode="auto">
            <a:xfrm>
              <a:off x="4333" y="3818"/>
              <a:ext cx="40" cy="86"/>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7" name="Freeform 85"/>
            <p:cNvSpPr>
              <a:spLocks/>
            </p:cNvSpPr>
            <p:nvPr/>
          </p:nvSpPr>
          <p:spPr bwMode="auto">
            <a:xfrm>
              <a:off x="4612" y="3771"/>
              <a:ext cx="85" cy="111"/>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8" name="Freeform 86"/>
            <p:cNvSpPr>
              <a:spLocks/>
            </p:cNvSpPr>
            <p:nvPr/>
          </p:nvSpPr>
          <p:spPr bwMode="auto">
            <a:xfrm>
              <a:off x="4518" y="3901"/>
              <a:ext cx="29" cy="67"/>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39" name="Freeform 87"/>
            <p:cNvSpPr>
              <a:spLocks/>
            </p:cNvSpPr>
            <p:nvPr/>
          </p:nvSpPr>
          <p:spPr bwMode="auto">
            <a:xfrm>
              <a:off x="4506" y="3865"/>
              <a:ext cx="15" cy="34"/>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0" name="Freeform 88"/>
            <p:cNvSpPr>
              <a:spLocks/>
            </p:cNvSpPr>
            <p:nvPr/>
          </p:nvSpPr>
          <p:spPr bwMode="auto">
            <a:xfrm>
              <a:off x="4493" y="3840"/>
              <a:ext cx="14" cy="20"/>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1" name="Freeform 89"/>
            <p:cNvSpPr>
              <a:spLocks/>
            </p:cNvSpPr>
            <p:nvPr/>
          </p:nvSpPr>
          <p:spPr bwMode="auto">
            <a:xfrm>
              <a:off x="4482" y="3824"/>
              <a:ext cx="18" cy="13"/>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2" name="Freeform 90"/>
            <p:cNvSpPr>
              <a:spLocks/>
            </p:cNvSpPr>
            <p:nvPr/>
          </p:nvSpPr>
          <p:spPr bwMode="auto">
            <a:xfrm>
              <a:off x="4400" y="3803"/>
              <a:ext cx="67" cy="84"/>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3" name="Freeform 91"/>
            <p:cNvSpPr>
              <a:spLocks/>
            </p:cNvSpPr>
            <p:nvPr/>
          </p:nvSpPr>
          <p:spPr bwMode="auto">
            <a:xfrm>
              <a:off x="4517" y="3802"/>
              <a:ext cx="44" cy="65"/>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4" name="Freeform 92"/>
            <p:cNvSpPr>
              <a:spLocks/>
            </p:cNvSpPr>
            <p:nvPr/>
          </p:nvSpPr>
          <p:spPr bwMode="auto">
            <a:xfrm>
              <a:off x="4355" y="3787"/>
              <a:ext cx="111" cy="13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5" name="Freeform 93"/>
            <p:cNvSpPr>
              <a:spLocks/>
            </p:cNvSpPr>
            <p:nvPr/>
          </p:nvSpPr>
          <p:spPr bwMode="auto">
            <a:xfrm>
              <a:off x="4513" y="3783"/>
              <a:ext cx="97" cy="9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6" name="Freeform 94"/>
            <p:cNvSpPr>
              <a:spLocks/>
            </p:cNvSpPr>
            <p:nvPr/>
          </p:nvSpPr>
          <p:spPr bwMode="auto">
            <a:xfrm>
              <a:off x="4317" y="3832"/>
              <a:ext cx="40" cy="85"/>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47" name="Freeform 95"/>
            <p:cNvSpPr>
              <a:spLocks/>
            </p:cNvSpPr>
            <p:nvPr/>
          </p:nvSpPr>
          <p:spPr bwMode="auto">
            <a:xfrm>
              <a:off x="4593" y="3777"/>
              <a:ext cx="84" cy="111"/>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51649" name="Group 97"/>
          <p:cNvGrpSpPr>
            <a:grpSpLocks/>
          </p:cNvGrpSpPr>
          <p:nvPr/>
        </p:nvGrpSpPr>
        <p:grpSpPr bwMode="auto">
          <a:xfrm rot="10800000">
            <a:off x="6523725" y="5174458"/>
            <a:ext cx="452438" cy="234553"/>
            <a:chOff x="4317" y="3771"/>
            <a:chExt cx="380" cy="197"/>
          </a:xfrm>
        </p:grpSpPr>
        <p:sp>
          <p:nvSpPr>
            <p:cNvPr id="151650" name="Freeform 98"/>
            <p:cNvSpPr>
              <a:spLocks/>
            </p:cNvSpPr>
            <p:nvPr/>
          </p:nvSpPr>
          <p:spPr bwMode="auto">
            <a:xfrm>
              <a:off x="4418" y="3798"/>
              <a:ext cx="69" cy="83"/>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1" name="Freeform 99"/>
            <p:cNvSpPr>
              <a:spLocks/>
            </p:cNvSpPr>
            <p:nvPr/>
          </p:nvSpPr>
          <p:spPr bwMode="auto">
            <a:xfrm>
              <a:off x="4536" y="3797"/>
              <a:ext cx="43" cy="65"/>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2" name="Freeform 100"/>
            <p:cNvSpPr>
              <a:spLocks/>
            </p:cNvSpPr>
            <p:nvPr/>
          </p:nvSpPr>
          <p:spPr bwMode="auto">
            <a:xfrm>
              <a:off x="4375" y="3782"/>
              <a:ext cx="112" cy="135"/>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3" name="Freeform 101"/>
            <p:cNvSpPr>
              <a:spLocks/>
            </p:cNvSpPr>
            <p:nvPr/>
          </p:nvSpPr>
          <p:spPr bwMode="auto">
            <a:xfrm>
              <a:off x="4532" y="3777"/>
              <a:ext cx="97" cy="9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4" name="Freeform 102"/>
            <p:cNvSpPr>
              <a:spLocks/>
            </p:cNvSpPr>
            <p:nvPr/>
          </p:nvSpPr>
          <p:spPr bwMode="auto">
            <a:xfrm>
              <a:off x="4333" y="3818"/>
              <a:ext cx="40" cy="86"/>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5" name="Freeform 103"/>
            <p:cNvSpPr>
              <a:spLocks/>
            </p:cNvSpPr>
            <p:nvPr/>
          </p:nvSpPr>
          <p:spPr bwMode="auto">
            <a:xfrm>
              <a:off x="4612" y="3771"/>
              <a:ext cx="85" cy="111"/>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6" name="Freeform 104"/>
            <p:cNvSpPr>
              <a:spLocks/>
            </p:cNvSpPr>
            <p:nvPr/>
          </p:nvSpPr>
          <p:spPr bwMode="auto">
            <a:xfrm>
              <a:off x="4518" y="3901"/>
              <a:ext cx="29" cy="67"/>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7" name="Freeform 105"/>
            <p:cNvSpPr>
              <a:spLocks/>
            </p:cNvSpPr>
            <p:nvPr/>
          </p:nvSpPr>
          <p:spPr bwMode="auto">
            <a:xfrm>
              <a:off x="4506" y="3865"/>
              <a:ext cx="15" cy="34"/>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8" name="Freeform 106"/>
            <p:cNvSpPr>
              <a:spLocks/>
            </p:cNvSpPr>
            <p:nvPr/>
          </p:nvSpPr>
          <p:spPr bwMode="auto">
            <a:xfrm>
              <a:off x="4493" y="3840"/>
              <a:ext cx="14" cy="20"/>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59" name="Freeform 107"/>
            <p:cNvSpPr>
              <a:spLocks/>
            </p:cNvSpPr>
            <p:nvPr/>
          </p:nvSpPr>
          <p:spPr bwMode="auto">
            <a:xfrm>
              <a:off x="4482" y="3824"/>
              <a:ext cx="18" cy="13"/>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0" name="Freeform 108"/>
            <p:cNvSpPr>
              <a:spLocks/>
            </p:cNvSpPr>
            <p:nvPr/>
          </p:nvSpPr>
          <p:spPr bwMode="auto">
            <a:xfrm>
              <a:off x="4400" y="3803"/>
              <a:ext cx="67" cy="84"/>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1" name="Freeform 109"/>
            <p:cNvSpPr>
              <a:spLocks/>
            </p:cNvSpPr>
            <p:nvPr/>
          </p:nvSpPr>
          <p:spPr bwMode="auto">
            <a:xfrm>
              <a:off x="4517" y="3802"/>
              <a:ext cx="44" cy="65"/>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2" name="Freeform 110"/>
            <p:cNvSpPr>
              <a:spLocks/>
            </p:cNvSpPr>
            <p:nvPr/>
          </p:nvSpPr>
          <p:spPr bwMode="auto">
            <a:xfrm>
              <a:off x="4355" y="3787"/>
              <a:ext cx="111" cy="13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3" name="Freeform 111"/>
            <p:cNvSpPr>
              <a:spLocks/>
            </p:cNvSpPr>
            <p:nvPr/>
          </p:nvSpPr>
          <p:spPr bwMode="auto">
            <a:xfrm>
              <a:off x="4513" y="3783"/>
              <a:ext cx="97" cy="9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4" name="Freeform 112"/>
            <p:cNvSpPr>
              <a:spLocks/>
            </p:cNvSpPr>
            <p:nvPr/>
          </p:nvSpPr>
          <p:spPr bwMode="auto">
            <a:xfrm>
              <a:off x="4317" y="3832"/>
              <a:ext cx="40" cy="85"/>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1665" name="Freeform 113"/>
            <p:cNvSpPr>
              <a:spLocks/>
            </p:cNvSpPr>
            <p:nvPr/>
          </p:nvSpPr>
          <p:spPr bwMode="auto">
            <a:xfrm>
              <a:off x="4593" y="3777"/>
              <a:ext cx="84" cy="111"/>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08" name="Line 68">
            <a:extLst>
              <a:ext uri="{FF2B5EF4-FFF2-40B4-BE49-F238E27FC236}">
                <a16:creationId xmlns:a16="http://schemas.microsoft.com/office/drawing/2014/main" id="{7CF60496-D618-DD4D-BF47-E9772DB79E21}"/>
              </a:ext>
            </a:extLst>
          </p:cNvPr>
          <p:cNvSpPr>
            <a:spLocks noChangeShapeType="1"/>
          </p:cNvSpPr>
          <p:nvPr/>
        </p:nvSpPr>
        <p:spPr bwMode="auto">
          <a:xfrm flipV="1">
            <a:off x="1645299" y="4714326"/>
            <a:ext cx="592576" cy="0"/>
          </a:xfrm>
          <a:prstGeom prst="line">
            <a:avLst/>
          </a:prstGeom>
          <a:noFill/>
          <a:ln w="19050">
            <a:solidFill>
              <a:srgbClr val="008080"/>
            </a:solidFill>
            <a:prstDash val="dash"/>
            <a:round/>
            <a:headEnd type="arrow" w="med" len="med"/>
            <a:tailEnd type="arrow" w="med" len="med"/>
          </a:ln>
          <a:effectLst/>
        </p:spPr>
        <p:txBody>
          <a:bodyPr>
            <a:prstTxWarp prst="textNoShape">
              <a:avLst/>
            </a:prstTxWarp>
          </a:bodyPr>
          <a:lstStyle/>
          <a:p>
            <a:endParaRPr lang="en-US" sz="135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5" name="Straight Arrow Connector 4">
            <a:extLst>
              <a:ext uri="{FF2B5EF4-FFF2-40B4-BE49-F238E27FC236}">
                <a16:creationId xmlns:a16="http://schemas.microsoft.com/office/drawing/2014/main" id="{0CBE020A-73A4-CA48-AB0E-2AB3EA66AC30}"/>
              </a:ext>
            </a:extLst>
          </p:cNvPr>
          <p:cNvCxnSpPr>
            <a:cxnSpLocks/>
          </p:cNvCxnSpPr>
          <p:nvPr/>
        </p:nvCxnSpPr>
        <p:spPr bwMode="auto">
          <a:xfrm flipV="1">
            <a:off x="1982804" y="4740441"/>
            <a:ext cx="0" cy="717082"/>
          </a:xfrm>
          <a:prstGeom prst="straightConnector1">
            <a:avLst/>
          </a:prstGeom>
          <a:noFill/>
          <a:ln w="12700" cap="flat" cmpd="sng" algn="ctr">
            <a:solidFill>
              <a:schemeClr val="tx1"/>
            </a:solidFill>
            <a:prstDash val="solid"/>
            <a:round/>
            <a:headEnd type="none" w="med" len="med"/>
            <a:tailEnd type="triangle"/>
          </a:ln>
          <a:effectLst/>
        </p:spPr>
      </p:cxnSp>
      <p:sp>
        <p:nvSpPr>
          <p:cNvPr id="2" name="Rounded Rectangle 1">
            <a:extLst>
              <a:ext uri="{FF2B5EF4-FFF2-40B4-BE49-F238E27FC236}">
                <a16:creationId xmlns:a16="http://schemas.microsoft.com/office/drawing/2014/main" id="{BE4C7538-5060-5501-3284-F0B35E261BA5}"/>
              </a:ext>
            </a:extLst>
          </p:cNvPr>
          <p:cNvSpPr/>
          <p:nvPr/>
        </p:nvSpPr>
        <p:spPr bwMode="auto">
          <a:xfrm>
            <a:off x="609600" y="1360714"/>
            <a:ext cx="6792686" cy="2971801"/>
          </a:xfrm>
          <a:prstGeom prst="roundRect">
            <a:avLst/>
          </a:prstGeom>
          <a:solidFill>
            <a:schemeClr val="bg1">
              <a:alpha val="85248"/>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3" name="Rounded Rectangle 2">
            <a:extLst>
              <a:ext uri="{FF2B5EF4-FFF2-40B4-BE49-F238E27FC236}">
                <a16:creationId xmlns:a16="http://schemas.microsoft.com/office/drawing/2014/main" id="{E7F0548A-DFBB-14F8-64F9-058DFB73E0FF}"/>
              </a:ext>
            </a:extLst>
          </p:cNvPr>
          <p:cNvSpPr/>
          <p:nvPr/>
        </p:nvSpPr>
        <p:spPr bwMode="auto">
          <a:xfrm>
            <a:off x="3254829" y="4288970"/>
            <a:ext cx="4191000" cy="1404259"/>
          </a:xfrm>
          <a:prstGeom prst="round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4" name="Content Placeholder 5">
            <a:extLst>
              <a:ext uri="{FF2B5EF4-FFF2-40B4-BE49-F238E27FC236}">
                <a16:creationId xmlns:a16="http://schemas.microsoft.com/office/drawing/2014/main" id="{0EBAF81A-74F7-2CA0-8D04-3658EE4FB972}"/>
              </a:ext>
            </a:extLst>
          </p:cNvPr>
          <p:cNvSpPr txBox="1">
            <a:spLocks/>
          </p:cNvSpPr>
          <p:nvPr/>
        </p:nvSpPr>
        <p:spPr>
          <a:xfrm>
            <a:off x="163037" y="5638800"/>
            <a:ext cx="8915534" cy="1030285"/>
          </a:xfrm>
          <a:prstGeom prst="rect">
            <a:avLst/>
          </a:prstGeom>
          <a:solidFill>
            <a:schemeClr val="bg1"/>
          </a:solidFill>
        </p:spPr>
        <p:txBody>
          <a:bodyPr>
            <a:normAutofit fontScale="47500" lnSpcReduction="20000"/>
          </a:bodyPr>
          <a:lstStyle>
            <a:lvl1pPr marL="342900" indent="-342900" algn="l" rtl="0" eaLnBrk="1" fontAlgn="base" hangingPunct="1">
              <a:spcBef>
                <a:spcPts val="1200"/>
              </a:spcBef>
              <a:spcAft>
                <a:spcPts val="300"/>
              </a:spcAft>
              <a:buClr>
                <a:srgbClr val="000099"/>
              </a:buClr>
              <a:buFont typeface="Wingdings" pitchFamily="-65" charset="2"/>
              <a:buChar char="w"/>
              <a:defRPr sz="3200">
                <a:solidFill>
                  <a:schemeClr val="tx1"/>
                </a:solidFill>
                <a:latin typeface="Helvetica Neue"/>
                <a:ea typeface="+mn-ea"/>
                <a:cs typeface="Helvetica Neue"/>
              </a:defRPr>
            </a:lvl1pPr>
            <a:lvl2pPr marL="742950" indent="-285750" algn="l" rtl="0" eaLnBrk="1" fontAlgn="base" hangingPunct="1">
              <a:spcBef>
                <a:spcPts val="600"/>
              </a:spcBef>
              <a:spcAft>
                <a:spcPts val="0"/>
              </a:spcAft>
              <a:buClr>
                <a:srgbClr val="000099"/>
              </a:buClr>
              <a:buSzPct val="50000"/>
              <a:buFont typeface="Wingdings" pitchFamily="-65" charset="2"/>
              <a:buChar char="n"/>
              <a:defRPr sz="2800">
                <a:solidFill>
                  <a:schemeClr val="tx1"/>
                </a:solidFill>
                <a:latin typeface="Helvetica Neue"/>
                <a:ea typeface="ＭＳ Ｐゴシック" pitchFamily="-65" charset="-128"/>
                <a:cs typeface="Helvetica Neue"/>
              </a:defRPr>
            </a:lvl2pPr>
            <a:lvl3pPr marL="1143000" indent="-228600" algn="l" rtl="0" eaLnBrk="1" fontAlgn="base" hangingPunct="1">
              <a:spcBef>
                <a:spcPts val="600"/>
              </a:spcBef>
              <a:spcAft>
                <a:spcPct val="0"/>
              </a:spcAft>
              <a:buClr>
                <a:srgbClr val="000099"/>
              </a:buClr>
              <a:buSzPct val="60000"/>
              <a:buFont typeface="Wingdings" pitchFamily="-65" charset="2"/>
              <a:buChar char="l"/>
              <a:defRPr sz="2400">
                <a:solidFill>
                  <a:schemeClr val="tx1"/>
                </a:solidFill>
                <a:latin typeface="Helvetica Neue"/>
                <a:ea typeface="ＭＳ Ｐゴシック" pitchFamily="-65" charset="-128"/>
                <a:cs typeface="Helvetica Neue"/>
              </a:defRPr>
            </a:lvl3pPr>
            <a:lvl4pPr marL="1600200" indent="-228600" algn="l" rtl="0" eaLnBrk="1" fontAlgn="base" hangingPunct="1">
              <a:spcBef>
                <a:spcPct val="10000"/>
              </a:spcBef>
              <a:spcAft>
                <a:spcPct val="0"/>
              </a:spcAft>
              <a:buClr>
                <a:srgbClr val="000099"/>
              </a:buClr>
              <a:buSzPct val="50000"/>
              <a:buFont typeface="Monotype Sorts" pitchFamily="-65" charset="2"/>
              <a:buChar char="s"/>
              <a:defRPr sz="2000">
                <a:solidFill>
                  <a:schemeClr val="tx1"/>
                </a:solidFill>
                <a:latin typeface="Helvetica Neue"/>
                <a:ea typeface="ＭＳ Ｐゴシック" pitchFamily="-65" charset="-128"/>
                <a:cs typeface="Helvetica Neue"/>
              </a:defRPr>
            </a:lvl4pPr>
            <a:lvl5pPr marL="20574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Helvetica Neue"/>
                <a:ea typeface="ＭＳ Ｐゴシック" pitchFamily="-65" charset="-128"/>
                <a:cs typeface="Helvetica Neue"/>
              </a:defRPr>
            </a:lvl5pPr>
            <a:lvl6pPr marL="25146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9pPr>
          </a:lstStyle>
          <a:p>
            <a:pPr lvl="0">
              <a:defRPr/>
            </a:pPr>
            <a:r>
              <a:rPr lang="en-US" kern="0" dirty="0">
                <a:solidFill>
                  <a:srgbClr val="0029E7">
                    <a:lumMod val="75000"/>
                  </a:srgbClr>
                </a:solidFill>
              </a:rPr>
              <a:t>A link layer protocol delivers data frames between two physically connected nodes</a:t>
            </a:r>
          </a:p>
          <a:p>
            <a:pPr lvl="1" indent="-342900">
              <a:spcBef>
                <a:spcPts val="0"/>
              </a:spcBef>
              <a:buSzTx/>
              <a:buFont typeface="Wingdings" pitchFamily="-65" charset="2"/>
              <a:buChar char="w"/>
            </a:pPr>
            <a:r>
              <a:rPr lang="en-US" kern="0" dirty="0">
                <a:solidFill>
                  <a:srgbClr val="0029E7">
                    <a:lumMod val="75000"/>
                  </a:srgbClr>
                </a:solidFill>
              </a:rPr>
              <a:t>A link-layer header is added at sending node, removed by the receiving node</a:t>
            </a:r>
          </a:p>
          <a:p>
            <a:pPr lvl="1" indent="-342900">
              <a:spcBef>
                <a:spcPts val="0"/>
              </a:spcBef>
              <a:buSzTx/>
              <a:buFont typeface="Wingdings" pitchFamily="-65" charset="2"/>
              <a:buChar char="w"/>
            </a:pPr>
            <a:r>
              <a:rPr lang="en-US" kern="0">
                <a:solidFill>
                  <a:srgbClr val="0029E7">
                    <a:lumMod val="75000"/>
                  </a:srgbClr>
                </a:solidFill>
              </a:rPr>
              <a:t>When a packet moves through the network across </a:t>
            </a:r>
            <a:r>
              <a:rPr lang="en-US" u="sng" kern="0">
                <a:solidFill>
                  <a:srgbClr val="0029E7">
                    <a:lumMod val="75000"/>
                  </a:srgbClr>
                </a:solidFill>
              </a:rPr>
              <a:t>multiple</a:t>
            </a:r>
            <a:r>
              <a:rPr lang="en-US" kern="0">
                <a:solidFill>
                  <a:srgbClr val="0029E7">
                    <a:lumMod val="75000"/>
                  </a:srgbClr>
                </a:solidFill>
              </a:rPr>
              <a:t> hops: link-layer header is added and removed </a:t>
            </a:r>
            <a:r>
              <a:rPr lang="en-US" u="sng" kern="0">
                <a:solidFill>
                  <a:srgbClr val="0029E7">
                    <a:lumMod val="75000"/>
                  </a:srgbClr>
                </a:solidFill>
              </a:rPr>
              <a:t>multiple</a:t>
            </a:r>
            <a:r>
              <a:rPr lang="en-US" kern="0">
                <a:solidFill>
                  <a:srgbClr val="0029E7">
                    <a:lumMod val="75000"/>
                  </a:srgbClr>
                </a:solidFill>
              </a:rPr>
              <a:t> times</a:t>
            </a:r>
            <a:endParaRPr lang="en-US" kern="0" dirty="0">
              <a:solidFill>
                <a:srgbClr val="0029E7">
                  <a:lumMod val="75000"/>
                </a:srgbClr>
              </a:solidFill>
            </a:endParaRPr>
          </a:p>
        </p:txBody>
      </p:sp>
    </p:spTree>
    <p:extLst>
      <p:ext uri="{BB962C8B-B14F-4D97-AF65-F5344CB8AC3E}">
        <p14:creationId xmlns:p14="http://schemas.microsoft.com/office/powerpoint/2010/main" val="350342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90FBCD0F-4126-F384-6DF2-32673782F433}"/>
              </a:ext>
            </a:extLst>
          </p:cNvPr>
          <p:cNvCxnSpPr>
            <a:cxnSpLocks/>
          </p:cNvCxnSpPr>
          <p:nvPr/>
        </p:nvCxnSpPr>
        <p:spPr bwMode="auto">
          <a:xfrm>
            <a:off x="4077384" y="2708522"/>
            <a:ext cx="0" cy="745574"/>
          </a:xfrm>
          <a:prstGeom prst="line">
            <a:avLst/>
          </a:prstGeom>
          <a:noFill/>
          <a:ln w="12700" cap="flat" cmpd="sng" algn="ctr">
            <a:solidFill>
              <a:schemeClr val="tx1"/>
            </a:solidFill>
            <a:prstDash val="sysDot"/>
            <a:round/>
            <a:headEnd type="none" w="med" len="med"/>
            <a:tailEnd type="none" w="med" len="med"/>
          </a:ln>
          <a:effectLst/>
        </p:spPr>
      </p:cxnSp>
      <p:cxnSp>
        <p:nvCxnSpPr>
          <p:cNvPr id="12" name="Straight Connector 11">
            <a:extLst>
              <a:ext uri="{FF2B5EF4-FFF2-40B4-BE49-F238E27FC236}">
                <a16:creationId xmlns:a16="http://schemas.microsoft.com/office/drawing/2014/main" id="{CF1654AF-2483-3794-31FD-F0DE94E4AAE9}"/>
              </a:ext>
            </a:extLst>
          </p:cNvPr>
          <p:cNvCxnSpPr>
            <a:cxnSpLocks/>
          </p:cNvCxnSpPr>
          <p:nvPr/>
        </p:nvCxnSpPr>
        <p:spPr bwMode="auto">
          <a:xfrm>
            <a:off x="7517793" y="1062237"/>
            <a:ext cx="0" cy="2628216"/>
          </a:xfrm>
          <a:prstGeom prst="line">
            <a:avLst/>
          </a:prstGeom>
          <a:noFill/>
          <a:ln w="12700" cap="flat" cmpd="sng" algn="ctr">
            <a:solidFill>
              <a:schemeClr val="tx1"/>
            </a:solidFill>
            <a:prstDash val="sysDot"/>
            <a:round/>
            <a:headEnd type="none" w="med" len="med"/>
            <a:tailEnd type="none" w="med" len="med"/>
          </a:ln>
          <a:effectLst/>
        </p:spPr>
      </p:cxnSp>
      <p:cxnSp>
        <p:nvCxnSpPr>
          <p:cNvPr id="17" name="Straight Connector 16">
            <a:extLst>
              <a:ext uri="{FF2B5EF4-FFF2-40B4-BE49-F238E27FC236}">
                <a16:creationId xmlns:a16="http://schemas.microsoft.com/office/drawing/2014/main" id="{62E64859-06C7-B4AC-A67B-201662092E53}"/>
              </a:ext>
            </a:extLst>
          </p:cNvPr>
          <p:cNvCxnSpPr>
            <a:cxnSpLocks/>
          </p:cNvCxnSpPr>
          <p:nvPr/>
        </p:nvCxnSpPr>
        <p:spPr bwMode="auto">
          <a:xfrm>
            <a:off x="5436208" y="1055849"/>
            <a:ext cx="0" cy="745574"/>
          </a:xfrm>
          <a:prstGeom prst="line">
            <a:avLst/>
          </a:prstGeom>
          <a:noFill/>
          <a:ln w="12700" cap="flat" cmpd="sng" algn="ctr">
            <a:solidFill>
              <a:schemeClr val="tx1"/>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5DE4241A-722E-FB52-C09D-27DE110B439B}"/>
              </a:ext>
            </a:extLst>
          </p:cNvPr>
          <p:cNvCxnSpPr>
            <a:cxnSpLocks/>
          </p:cNvCxnSpPr>
          <p:nvPr/>
        </p:nvCxnSpPr>
        <p:spPr bwMode="auto">
          <a:xfrm>
            <a:off x="4701585" y="1761269"/>
            <a:ext cx="0" cy="1025735"/>
          </a:xfrm>
          <a:prstGeom prst="line">
            <a:avLst/>
          </a:prstGeom>
          <a:noFill/>
          <a:ln w="12700" cap="flat" cmpd="sng" algn="ctr">
            <a:solidFill>
              <a:schemeClr val="tx1"/>
            </a:solidFill>
            <a:prstDash val="sysDot"/>
            <a:round/>
            <a:headEnd type="none" w="med" len="med"/>
            <a:tailEnd type="none" w="med" len="med"/>
          </a:ln>
          <a:effectLst/>
        </p:spPr>
      </p:cxnSp>
      <p:sp>
        <p:nvSpPr>
          <p:cNvPr id="26649" name="Rectangle 25"/>
          <p:cNvSpPr>
            <a:spLocks noGrp="1" noChangeArrowheads="1"/>
          </p:cNvSpPr>
          <p:nvPr>
            <p:ph type="title"/>
          </p:nvPr>
        </p:nvSpPr>
        <p:spPr/>
        <p:txBody>
          <a:bodyPr/>
          <a:lstStyle/>
          <a:p>
            <a:r>
              <a:rPr lang="en-US" dirty="0"/>
              <a:t>Layered protocol implementation</a:t>
            </a:r>
          </a:p>
        </p:txBody>
      </p:sp>
      <p:sp>
        <p:nvSpPr>
          <p:cNvPr id="7" name="Content Placeholder 6">
            <a:extLst>
              <a:ext uri="{FF2B5EF4-FFF2-40B4-BE49-F238E27FC236}">
                <a16:creationId xmlns:a16="http://schemas.microsoft.com/office/drawing/2014/main" id="{10B6DBEC-A8E4-5643-C3E4-54268B654874}"/>
              </a:ext>
            </a:extLst>
          </p:cNvPr>
          <p:cNvSpPr>
            <a:spLocks noGrp="1"/>
          </p:cNvSpPr>
          <p:nvPr>
            <p:ph idx="1"/>
          </p:nvPr>
        </p:nvSpPr>
        <p:spPr>
          <a:xfrm>
            <a:off x="163037" y="4165599"/>
            <a:ext cx="8915534" cy="2503487"/>
          </a:xfrm>
        </p:spPr>
        <p:txBody>
          <a:bodyPr>
            <a:normAutofit lnSpcReduction="10000"/>
          </a:bodyPr>
          <a:lstStyle/>
          <a:p>
            <a:r>
              <a:rPr lang="en-US" dirty="0"/>
              <a:t>protocol header: contains the information one writes on the “envelope”</a:t>
            </a:r>
          </a:p>
          <a:p>
            <a:r>
              <a:rPr lang="en-US" sz="3200" dirty="0">
                <a:latin typeface="Arial" pitchFamily="-65" charset="0"/>
              </a:rPr>
              <a:t>all the information, and </a:t>
            </a:r>
            <a:r>
              <a:rPr lang="en-US" sz="3200" i="1" dirty="0">
                <a:latin typeface="Arial" pitchFamily="-65" charset="0"/>
              </a:rPr>
              <a:t>only</a:t>
            </a:r>
            <a:r>
              <a:rPr lang="en-US" sz="3200" dirty="0">
                <a:latin typeface="Arial" pitchFamily="-65" charset="0"/>
              </a:rPr>
              <a:t> the information, that’s needed to carry out the protocol’s functionality</a:t>
            </a:r>
            <a:endParaRPr lang="en-US" dirty="0"/>
          </a:p>
        </p:txBody>
      </p:sp>
      <p:sp>
        <p:nvSpPr>
          <p:cNvPr id="30" name="Slide Number Placeholder 5"/>
          <p:cNvSpPr>
            <a:spLocks noGrp="1"/>
          </p:cNvSpPr>
          <p:nvPr>
            <p:ph type="sldNum" sz="quarter" idx="12"/>
          </p:nvPr>
        </p:nvSpPr>
        <p:spPr/>
        <p:txBody>
          <a:bodyPr/>
          <a:lstStyle/>
          <a:p>
            <a:fld id="{FB5B893B-C3A3-6E4B-9BEC-BEE0D9CF5A69}" type="slidenum">
              <a:rPr lang="en-US"/>
              <a:pPr/>
              <a:t>43</a:t>
            </a:fld>
            <a:endParaRPr lang="en-US"/>
          </a:p>
        </p:txBody>
      </p:sp>
      <p:grpSp>
        <p:nvGrpSpPr>
          <p:cNvPr id="15" name="Group 14">
            <a:extLst>
              <a:ext uri="{FF2B5EF4-FFF2-40B4-BE49-F238E27FC236}">
                <a16:creationId xmlns:a16="http://schemas.microsoft.com/office/drawing/2014/main" id="{FD40E08A-A761-4024-59FE-F36DCF6B47C3}"/>
              </a:ext>
            </a:extLst>
          </p:cNvPr>
          <p:cNvGrpSpPr/>
          <p:nvPr/>
        </p:nvGrpSpPr>
        <p:grpSpPr>
          <a:xfrm>
            <a:off x="4037464" y="2187244"/>
            <a:ext cx="3490218" cy="598198"/>
            <a:chOff x="4026513" y="1957275"/>
            <a:chExt cx="3490218" cy="598198"/>
          </a:xfrm>
        </p:grpSpPr>
        <p:sp>
          <p:nvSpPr>
            <p:cNvPr id="26629" name="Rectangle 5"/>
            <p:cNvSpPr>
              <a:spLocks noChangeArrowheads="1"/>
            </p:cNvSpPr>
            <p:nvPr/>
          </p:nvSpPr>
          <p:spPr bwMode="auto">
            <a:xfrm>
              <a:off x="4068681" y="2241834"/>
              <a:ext cx="3448050" cy="294085"/>
            </a:xfrm>
            <a:prstGeom prst="rect">
              <a:avLst/>
            </a:prstGeom>
            <a:noFill/>
            <a:ln w="28575">
              <a:solidFill>
                <a:schemeClr val="accent2"/>
              </a:solidFill>
              <a:miter lim="800000"/>
              <a:headEnd/>
              <a:tailEnd/>
            </a:ln>
            <a:effectLst/>
          </p:spPr>
          <p:txBody>
            <a:bodyPr wrap="none" anchor="ctr">
              <a:prstTxWarp prst="textNoShape">
                <a:avLst/>
              </a:prstTxWarp>
            </a:bodyPr>
            <a:lstStyle/>
            <a:p>
              <a:endParaRPr lang="en-US" sz="1350"/>
            </a:p>
          </p:txBody>
        </p:sp>
        <p:sp>
          <p:nvSpPr>
            <p:cNvPr id="26633" name="Line 9"/>
            <p:cNvSpPr>
              <a:spLocks noChangeShapeType="1"/>
            </p:cNvSpPr>
            <p:nvPr/>
          </p:nvSpPr>
          <p:spPr bwMode="auto">
            <a:xfrm>
              <a:off x="4690188" y="2243024"/>
              <a:ext cx="0" cy="276225"/>
            </a:xfrm>
            <a:prstGeom prst="line">
              <a:avLst/>
            </a:prstGeom>
            <a:noFill/>
            <a:ln w="28575">
              <a:solidFill>
                <a:schemeClr val="accent2"/>
              </a:solidFill>
              <a:round/>
              <a:headEnd/>
              <a:tailEnd/>
            </a:ln>
            <a:effectLst/>
          </p:spPr>
          <p:txBody>
            <a:bodyPr wrap="none" anchor="ctr">
              <a:prstTxWarp prst="textNoShape">
                <a:avLst/>
              </a:prstTxWarp>
            </a:bodyPr>
            <a:lstStyle/>
            <a:p>
              <a:endParaRPr lang="en-US" sz="1350"/>
            </a:p>
          </p:txBody>
        </p:sp>
        <p:sp>
          <p:nvSpPr>
            <p:cNvPr id="26636" name="Rectangle 12"/>
            <p:cNvSpPr>
              <a:spLocks noChangeArrowheads="1"/>
            </p:cNvSpPr>
            <p:nvPr/>
          </p:nvSpPr>
          <p:spPr bwMode="auto">
            <a:xfrm>
              <a:off x="4026513" y="1957275"/>
              <a:ext cx="849688" cy="298160"/>
            </a:xfrm>
            <a:prstGeom prst="rect">
              <a:avLst/>
            </a:prstGeom>
            <a:noFill/>
            <a:ln w="28575">
              <a:noFill/>
              <a:miter lim="800000"/>
              <a:headEnd/>
              <a:tailEnd/>
            </a:ln>
            <a:effectLst/>
          </p:spPr>
          <p:txBody>
            <a:bodyPr wrap="none" lIns="67866" tIns="33338" rIns="67866" bIns="33338">
              <a:prstTxWarp prst="textNoShape">
                <a:avLst/>
              </a:prstTxWarp>
              <a:spAutoFit/>
            </a:bodyPr>
            <a:lstStyle/>
            <a:p>
              <a:r>
                <a:rPr lang="en-US" sz="1500" dirty="0">
                  <a:solidFill>
                    <a:schemeClr val="accent2"/>
                  </a:solidFill>
                  <a:latin typeface="Times New Roman" pitchFamily="-65" charset="0"/>
                </a:rPr>
                <a:t>IP packet</a:t>
              </a:r>
            </a:p>
          </p:txBody>
        </p:sp>
        <p:sp>
          <p:nvSpPr>
            <p:cNvPr id="26641" name="Rectangle 17"/>
            <p:cNvSpPr>
              <a:spLocks noChangeArrowheads="1"/>
            </p:cNvSpPr>
            <p:nvPr/>
          </p:nvSpPr>
          <p:spPr bwMode="auto">
            <a:xfrm>
              <a:off x="4063919" y="2257313"/>
              <a:ext cx="606032" cy="298160"/>
            </a:xfrm>
            <a:prstGeom prst="rect">
              <a:avLst/>
            </a:prstGeom>
            <a:noFill/>
            <a:ln w="28575">
              <a:noFill/>
              <a:miter lim="800000"/>
              <a:headEnd/>
              <a:tailEnd/>
            </a:ln>
            <a:effectLst/>
          </p:spPr>
          <p:txBody>
            <a:bodyPr wrap="none" lIns="67866" tIns="33338" rIns="67866" bIns="33338">
              <a:prstTxWarp prst="textNoShape">
                <a:avLst/>
              </a:prstTxWarp>
              <a:spAutoFit/>
            </a:bodyPr>
            <a:lstStyle/>
            <a:p>
              <a:r>
                <a:rPr lang="en-US" sz="1500">
                  <a:solidFill>
                    <a:schemeClr val="accent2"/>
                  </a:solidFill>
                  <a:latin typeface="Times New Roman" pitchFamily="-65" charset="0"/>
                </a:rPr>
                <a:t>IP hdr</a:t>
              </a:r>
              <a:endParaRPr lang="en-US" sz="1500">
                <a:latin typeface="Times New Roman" pitchFamily="-65" charset="0"/>
              </a:endParaRPr>
            </a:p>
          </p:txBody>
        </p:sp>
        <p:sp>
          <p:nvSpPr>
            <p:cNvPr id="26644" name="Rectangle 20"/>
            <p:cNvSpPr>
              <a:spLocks noChangeArrowheads="1"/>
            </p:cNvSpPr>
            <p:nvPr/>
          </p:nvSpPr>
          <p:spPr bwMode="auto">
            <a:xfrm>
              <a:off x="5926058" y="2220403"/>
              <a:ext cx="584937" cy="275076"/>
            </a:xfrm>
            <a:prstGeom prst="rect">
              <a:avLst/>
            </a:prstGeom>
            <a:noFill/>
            <a:ln w="28575">
              <a:noFill/>
              <a:miter lim="800000"/>
              <a:headEnd/>
              <a:tailEnd/>
            </a:ln>
            <a:effectLst/>
          </p:spPr>
          <p:txBody>
            <a:bodyPr wrap="none" lIns="67866" tIns="33338" rIns="67866" bIns="33338">
              <a:prstTxWarp prst="textNoShape">
                <a:avLst/>
              </a:prstTxWarp>
              <a:spAutoFit/>
            </a:bodyPr>
            <a:lstStyle/>
            <a:p>
              <a:r>
                <a:rPr lang="en-US" sz="1350">
                  <a:solidFill>
                    <a:schemeClr val="accent2"/>
                  </a:solidFill>
                  <a:latin typeface="Times New Roman" pitchFamily="-65" charset="0"/>
                </a:rPr>
                <a:t>DATA</a:t>
              </a:r>
              <a:endParaRPr lang="en-US" sz="1350">
                <a:latin typeface="Times New Roman" pitchFamily="-65" charset="0"/>
              </a:endParaRPr>
            </a:p>
          </p:txBody>
        </p:sp>
      </p:grpSp>
      <p:grpSp>
        <p:nvGrpSpPr>
          <p:cNvPr id="14" name="Group 13">
            <a:extLst>
              <a:ext uri="{FF2B5EF4-FFF2-40B4-BE49-F238E27FC236}">
                <a16:creationId xmlns:a16="http://schemas.microsoft.com/office/drawing/2014/main" id="{511C0A70-5E0F-F6F0-1D73-F027EB73C0AD}"/>
              </a:ext>
            </a:extLst>
          </p:cNvPr>
          <p:cNvGrpSpPr/>
          <p:nvPr/>
        </p:nvGrpSpPr>
        <p:grpSpPr>
          <a:xfrm>
            <a:off x="4629643" y="1439418"/>
            <a:ext cx="2892565" cy="641060"/>
            <a:chOff x="4624167" y="2600213"/>
            <a:chExt cx="2892565" cy="641060"/>
          </a:xfrm>
        </p:grpSpPr>
        <p:sp>
          <p:nvSpPr>
            <p:cNvPr id="26630" name="Rectangle 6"/>
            <p:cNvSpPr>
              <a:spLocks noChangeArrowheads="1"/>
            </p:cNvSpPr>
            <p:nvPr/>
          </p:nvSpPr>
          <p:spPr bwMode="auto">
            <a:xfrm>
              <a:off x="4703285" y="2919300"/>
              <a:ext cx="2813447" cy="302419"/>
            </a:xfrm>
            <a:prstGeom prst="rect">
              <a:avLst/>
            </a:prstGeom>
            <a:noFill/>
            <a:ln w="28575">
              <a:solidFill>
                <a:srgbClr val="CC9900"/>
              </a:solidFill>
              <a:miter lim="800000"/>
              <a:headEnd/>
              <a:tailEnd/>
            </a:ln>
            <a:effectLst/>
          </p:spPr>
          <p:txBody>
            <a:bodyPr wrap="none" anchor="ctr">
              <a:prstTxWarp prst="textNoShape">
                <a:avLst/>
              </a:prstTxWarp>
            </a:bodyPr>
            <a:lstStyle/>
            <a:p>
              <a:endParaRPr lang="en-US" sz="1350"/>
            </a:p>
          </p:txBody>
        </p:sp>
        <p:sp>
          <p:nvSpPr>
            <p:cNvPr id="26634" name="Line 10"/>
            <p:cNvSpPr>
              <a:spLocks noChangeShapeType="1"/>
            </p:cNvSpPr>
            <p:nvPr/>
          </p:nvSpPr>
          <p:spPr bwMode="auto">
            <a:xfrm>
              <a:off x="5431000" y="2928824"/>
              <a:ext cx="0" cy="276225"/>
            </a:xfrm>
            <a:prstGeom prst="line">
              <a:avLst/>
            </a:prstGeom>
            <a:noFill/>
            <a:ln w="9525">
              <a:solidFill>
                <a:srgbClr val="CC9900"/>
              </a:solidFill>
              <a:round/>
              <a:headEnd/>
              <a:tailEnd/>
            </a:ln>
            <a:effectLst/>
          </p:spPr>
          <p:txBody>
            <a:bodyPr wrap="none" anchor="ctr">
              <a:prstTxWarp prst="textNoShape">
                <a:avLst/>
              </a:prstTxWarp>
            </a:bodyPr>
            <a:lstStyle/>
            <a:p>
              <a:endParaRPr lang="en-US" sz="1350"/>
            </a:p>
          </p:txBody>
        </p:sp>
        <p:sp>
          <p:nvSpPr>
            <p:cNvPr id="26637" name="Rectangle 13"/>
            <p:cNvSpPr>
              <a:spLocks noChangeArrowheads="1"/>
            </p:cNvSpPr>
            <p:nvPr/>
          </p:nvSpPr>
          <p:spPr bwMode="auto">
            <a:xfrm>
              <a:off x="4624167" y="2600213"/>
              <a:ext cx="1170289" cy="298160"/>
            </a:xfrm>
            <a:prstGeom prst="rect">
              <a:avLst/>
            </a:prstGeom>
            <a:noFill/>
            <a:ln w="28575">
              <a:noFill/>
              <a:miter lim="800000"/>
              <a:headEnd/>
              <a:tailEnd/>
            </a:ln>
            <a:effectLst/>
          </p:spPr>
          <p:txBody>
            <a:bodyPr wrap="none" lIns="67866" tIns="33338" rIns="67866" bIns="33338">
              <a:prstTxWarp prst="textNoShape">
                <a:avLst/>
              </a:prstTxWarp>
              <a:spAutoFit/>
            </a:bodyPr>
            <a:lstStyle/>
            <a:p>
              <a:r>
                <a:rPr lang="en-US" sz="1500" dirty="0">
                  <a:solidFill>
                    <a:srgbClr val="CC9900"/>
                  </a:solidFill>
                  <a:latin typeface="Times New Roman" pitchFamily="-65" charset="0"/>
                </a:rPr>
                <a:t>TCP segment</a:t>
              </a:r>
            </a:p>
          </p:txBody>
        </p:sp>
        <p:sp>
          <p:nvSpPr>
            <p:cNvPr id="26642" name="Rectangle 18"/>
            <p:cNvSpPr>
              <a:spLocks noChangeArrowheads="1"/>
            </p:cNvSpPr>
            <p:nvPr/>
          </p:nvSpPr>
          <p:spPr bwMode="auto">
            <a:xfrm>
              <a:off x="4627085" y="2943113"/>
              <a:ext cx="787172" cy="298160"/>
            </a:xfrm>
            <a:prstGeom prst="rect">
              <a:avLst/>
            </a:prstGeom>
            <a:noFill/>
            <a:ln w="28575">
              <a:noFill/>
              <a:miter lim="800000"/>
              <a:headEnd/>
              <a:tailEnd/>
            </a:ln>
            <a:effectLst/>
          </p:spPr>
          <p:txBody>
            <a:bodyPr wrap="none" lIns="67866" tIns="33338" rIns="67866" bIns="33338">
              <a:prstTxWarp prst="textNoShape">
                <a:avLst/>
              </a:prstTxWarp>
              <a:spAutoFit/>
            </a:bodyPr>
            <a:lstStyle/>
            <a:p>
              <a:r>
                <a:rPr lang="en-US" sz="1500">
                  <a:solidFill>
                    <a:srgbClr val="CC9900"/>
                  </a:solidFill>
                  <a:latin typeface="Times New Roman" pitchFamily="-65" charset="0"/>
                </a:rPr>
                <a:t>TCP hdr</a:t>
              </a:r>
            </a:p>
          </p:txBody>
        </p:sp>
        <p:sp>
          <p:nvSpPr>
            <p:cNvPr id="26645" name="Rectangle 21"/>
            <p:cNvSpPr>
              <a:spLocks noChangeArrowheads="1"/>
            </p:cNvSpPr>
            <p:nvPr/>
          </p:nvSpPr>
          <p:spPr bwMode="auto">
            <a:xfrm>
              <a:off x="5922486" y="2881200"/>
              <a:ext cx="584937" cy="275076"/>
            </a:xfrm>
            <a:prstGeom prst="rect">
              <a:avLst/>
            </a:prstGeom>
            <a:noFill/>
            <a:ln w="28575">
              <a:noFill/>
              <a:miter lim="800000"/>
              <a:headEnd/>
              <a:tailEnd/>
            </a:ln>
            <a:effectLst/>
          </p:spPr>
          <p:txBody>
            <a:bodyPr wrap="none" lIns="67866" tIns="33338" rIns="67866" bIns="33338">
              <a:prstTxWarp prst="textNoShape">
                <a:avLst/>
              </a:prstTxWarp>
              <a:spAutoFit/>
            </a:bodyPr>
            <a:lstStyle/>
            <a:p>
              <a:r>
                <a:rPr lang="en-US" sz="1350" dirty="0">
                  <a:solidFill>
                    <a:srgbClr val="CC9900"/>
                  </a:solidFill>
                  <a:latin typeface="Times New Roman" pitchFamily="-65" charset="0"/>
                </a:rPr>
                <a:t>DATA</a:t>
              </a:r>
              <a:endParaRPr lang="en-US" sz="1350" dirty="0">
                <a:latin typeface="Times New Roman" pitchFamily="-65" charset="0"/>
              </a:endParaRPr>
            </a:p>
          </p:txBody>
        </p:sp>
      </p:grpSp>
      <p:grpSp>
        <p:nvGrpSpPr>
          <p:cNvPr id="13" name="Group 12">
            <a:extLst>
              <a:ext uri="{FF2B5EF4-FFF2-40B4-BE49-F238E27FC236}">
                <a16:creationId xmlns:a16="http://schemas.microsoft.com/office/drawing/2014/main" id="{B69D5A01-CCA7-A9F8-A970-3CAD27B3B775}"/>
              </a:ext>
            </a:extLst>
          </p:cNvPr>
          <p:cNvGrpSpPr/>
          <p:nvPr/>
        </p:nvGrpSpPr>
        <p:grpSpPr>
          <a:xfrm>
            <a:off x="5006510" y="740914"/>
            <a:ext cx="2510724" cy="652791"/>
            <a:chOff x="4995559" y="2766830"/>
            <a:chExt cx="2510724" cy="652791"/>
          </a:xfrm>
        </p:grpSpPr>
        <p:sp>
          <p:nvSpPr>
            <p:cNvPr id="26646" name="Rectangle 22"/>
            <p:cNvSpPr>
              <a:spLocks noChangeArrowheads="1"/>
            </p:cNvSpPr>
            <p:nvPr/>
          </p:nvSpPr>
          <p:spPr bwMode="auto">
            <a:xfrm>
              <a:off x="5423879" y="3116044"/>
              <a:ext cx="2082404" cy="295275"/>
            </a:xfrm>
            <a:prstGeom prst="rect">
              <a:avLst/>
            </a:prstGeom>
            <a:noFill/>
            <a:ln w="28575">
              <a:solidFill>
                <a:srgbClr val="CC0099"/>
              </a:solidFill>
              <a:miter lim="800000"/>
              <a:headEnd/>
              <a:tailEnd/>
            </a:ln>
            <a:effectLst/>
          </p:spPr>
          <p:txBody>
            <a:bodyPr wrap="none" anchor="ctr">
              <a:prstTxWarp prst="textNoShape">
                <a:avLst/>
              </a:prstTxWarp>
            </a:bodyPr>
            <a:lstStyle/>
            <a:p>
              <a:endParaRPr lang="en-US" sz="1350"/>
            </a:p>
          </p:txBody>
        </p:sp>
        <p:sp>
          <p:nvSpPr>
            <p:cNvPr id="26647" name="Text Box 23"/>
            <p:cNvSpPr txBox="1">
              <a:spLocks noChangeArrowheads="1"/>
            </p:cNvSpPr>
            <p:nvPr/>
          </p:nvSpPr>
          <p:spPr bwMode="auto">
            <a:xfrm>
              <a:off x="6193010" y="3119539"/>
              <a:ext cx="632545" cy="300082"/>
            </a:xfrm>
            <a:prstGeom prst="rect">
              <a:avLst/>
            </a:prstGeom>
            <a:noFill/>
            <a:ln w="12700">
              <a:noFill/>
              <a:miter lim="800000"/>
              <a:headEnd/>
              <a:tailEnd/>
            </a:ln>
            <a:effectLst/>
          </p:spPr>
          <p:txBody>
            <a:bodyPr wrap="none" anchor="ctr">
              <a:prstTxWarp prst="textNoShape">
                <a:avLst/>
              </a:prstTxWarp>
              <a:spAutoFit/>
            </a:bodyPr>
            <a:lstStyle/>
            <a:p>
              <a:pPr algn="ctr"/>
              <a:r>
                <a:rPr lang="en-US" sz="1350" dirty="0">
                  <a:solidFill>
                    <a:srgbClr val="CC0099"/>
                  </a:solidFill>
                  <a:latin typeface="Times New Roman" pitchFamily="-65" charset="0"/>
                </a:rPr>
                <a:t>DATA</a:t>
              </a:r>
            </a:p>
          </p:txBody>
        </p:sp>
        <p:sp>
          <p:nvSpPr>
            <p:cNvPr id="26648" name="Line 24"/>
            <p:cNvSpPr>
              <a:spLocks noChangeShapeType="1"/>
            </p:cNvSpPr>
            <p:nvPr/>
          </p:nvSpPr>
          <p:spPr bwMode="auto">
            <a:xfrm>
              <a:off x="5863776" y="3142872"/>
              <a:ext cx="0" cy="276225"/>
            </a:xfrm>
            <a:prstGeom prst="line">
              <a:avLst/>
            </a:prstGeom>
            <a:noFill/>
            <a:ln w="9525" cap="rnd">
              <a:solidFill>
                <a:srgbClr val="CC0099"/>
              </a:solidFill>
              <a:prstDash val="solid"/>
              <a:round/>
              <a:headEnd/>
              <a:tailEnd/>
            </a:ln>
            <a:effectLst/>
          </p:spPr>
          <p:txBody>
            <a:bodyPr wrap="none" anchor="ctr">
              <a:prstTxWarp prst="textNoShape">
                <a:avLst/>
              </a:prstTxWarp>
            </a:bodyPr>
            <a:lstStyle/>
            <a:p>
              <a:endParaRPr lang="en-US" sz="1350"/>
            </a:p>
          </p:txBody>
        </p:sp>
        <p:sp>
          <p:nvSpPr>
            <p:cNvPr id="3" name="TextBox 2">
              <a:extLst>
                <a:ext uri="{FF2B5EF4-FFF2-40B4-BE49-F238E27FC236}">
                  <a16:creationId xmlns:a16="http://schemas.microsoft.com/office/drawing/2014/main" id="{8C3F81C1-1EEE-D14F-AA0B-39B825293C7A}"/>
                </a:ext>
              </a:extLst>
            </p:cNvPr>
            <p:cNvSpPr txBox="1"/>
            <p:nvPr/>
          </p:nvSpPr>
          <p:spPr>
            <a:xfrm>
              <a:off x="4995559" y="2766830"/>
              <a:ext cx="1454244" cy="261610"/>
            </a:xfrm>
            <a:prstGeom prst="rect">
              <a:avLst/>
            </a:prstGeom>
            <a:noFill/>
          </p:spPr>
          <p:txBody>
            <a:bodyPr wrap="none" rtlCol="0">
              <a:spAutoFit/>
            </a:bodyPr>
            <a:lstStyle/>
            <a:p>
              <a:r>
                <a:rPr lang="en-US" sz="1100" dirty="0">
                  <a:solidFill>
                    <a:srgbClr val="CC0099"/>
                  </a:solidFill>
                </a:rPr>
                <a:t>App protocol header</a:t>
              </a:r>
            </a:p>
          </p:txBody>
        </p:sp>
        <p:cxnSp>
          <p:nvCxnSpPr>
            <p:cNvPr id="5" name="Straight Arrow Connector 4">
              <a:extLst>
                <a:ext uri="{FF2B5EF4-FFF2-40B4-BE49-F238E27FC236}">
                  <a16:creationId xmlns:a16="http://schemas.microsoft.com/office/drawing/2014/main" id="{E5F8659A-3741-1C4A-A65A-9EC2B6DC3B53}"/>
                </a:ext>
              </a:extLst>
            </p:cNvPr>
            <p:cNvCxnSpPr>
              <a:cxnSpLocks/>
            </p:cNvCxnSpPr>
            <p:nvPr/>
          </p:nvCxnSpPr>
          <p:spPr bwMode="auto">
            <a:xfrm>
              <a:off x="5647679" y="2908120"/>
              <a:ext cx="0" cy="285750"/>
            </a:xfrm>
            <a:prstGeom prst="straightConnector1">
              <a:avLst/>
            </a:prstGeom>
            <a:noFill/>
            <a:ln w="12700" cap="flat" cmpd="sng" algn="ctr">
              <a:solidFill>
                <a:srgbClr val="CC0099"/>
              </a:solidFill>
              <a:prstDash val="solid"/>
              <a:round/>
              <a:headEnd type="none" w="med" len="med"/>
              <a:tailEnd type="triangle"/>
            </a:ln>
            <a:effectLst/>
          </p:spPr>
        </p:cxnSp>
      </p:grpSp>
      <p:grpSp>
        <p:nvGrpSpPr>
          <p:cNvPr id="23" name="Group 22">
            <a:extLst>
              <a:ext uri="{FF2B5EF4-FFF2-40B4-BE49-F238E27FC236}">
                <a16:creationId xmlns:a16="http://schemas.microsoft.com/office/drawing/2014/main" id="{1B3DBC1D-5966-DEC1-C035-B8BC10008360}"/>
              </a:ext>
            </a:extLst>
          </p:cNvPr>
          <p:cNvGrpSpPr/>
          <p:nvPr/>
        </p:nvGrpSpPr>
        <p:grpSpPr>
          <a:xfrm>
            <a:off x="3348741" y="2840888"/>
            <a:ext cx="5579455" cy="686420"/>
            <a:chOff x="3332315" y="754742"/>
            <a:chExt cx="5579455" cy="686420"/>
          </a:xfrm>
        </p:grpSpPr>
        <p:sp>
          <p:nvSpPr>
            <p:cNvPr id="24" name="Rectangle 4">
              <a:extLst>
                <a:ext uri="{FF2B5EF4-FFF2-40B4-BE49-F238E27FC236}">
                  <a16:creationId xmlns:a16="http://schemas.microsoft.com/office/drawing/2014/main" id="{69AD64D0-7801-8CC2-720D-31C40EF2971D}"/>
                </a:ext>
              </a:extLst>
            </p:cNvPr>
            <p:cNvSpPr>
              <a:spLocks noChangeArrowheads="1"/>
            </p:cNvSpPr>
            <p:nvPr/>
          </p:nvSpPr>
          <p:spPr bwMode="auto">
            <a:xfrm>
              <a:off x="3400030" y="1092994"/>
              <a:ext cx="4854178" cy="319088"/>
            </a:xfrm>
            <a:prstGeom prst="rect">
              <a:avLst/>
            </a:prstGeom>
            <a:noFill/>
            <a:ln w="28575">
              <a:solidFill>
                <a:srgbClr val="0000CC"/>
              </a:solidFill>
              <a:miter lim="800000"/>
              <a:headEnd/>
              <a:tailEnd/>
            </a:ln>
            <a:effectLst/>
          </p:spPr>
          <p:txBody>
            <a:bodyPr wrap="none" anchor="ctr">
              <a:prstTxWarp prst="textNoShape">
                <a:avLst/>
              </a:prstTxWarp>
            </a:bodyPr>
            <a:lstStyle/>
            <a:p>
              <a:endParaRPr lang="en-US" sz="1350"/>
            </a:p>
          </p:txBody>
        </p:sp>
        <p:sp>
          <p:nvSpPr>
            <p:cNvPr id="25" name="Line 7">
              <a:extLst>
                <a:ext uri="{FF2B5EF4-FFF2-40B4-BE49-F238E27FC236}">
                  <a16:creationId xmlns:a16="http://schemas.microsoft.com/office/drawing/2014/main" id="{643BBAB0-1D3E-3E51-B48B-257A209CA675}"/>
                </a:ext>
              </a:extLst>
            </p:cNvPr>
            <p:cNvSpPr>
              <a:spLocks noChangeShapeType="1"/>
            </p:cNvSpPr>
            <p:nvPr/>
          </p:nvSpPr>
          <p:spPr bwMode="auto">
            <a:xfrm>
              <a:off x="4063590" y="1119188"/>
              <a:ext cx="0" cy="276225"/>
            </a:xfrm>
            <a:prstGeom prst="line">
              <a:avLst/>
            </a:prstGeom>
            <a:noFill/>
            <a:ln w="9525">
              <a:solidFill>
                <a:schemeClr val="accent6"/>
              </a:solidFill>
              <a:round/>
              <a:headEnd/>
              <a:tailEnd/>
            </a:ln>
            <a:effectLst/>
          </p:spPr>
          <p:txBody>
            <a:bodyPr wrap="none" anchor="ctr">
              <a:prstTxWarp prst="textNoShape">
                <a:avLst/>
              </a:prstTxWarp>
            </a:bodyPr>
            <a:lstStyle/>
            <a:p>
              <a:endParaRPr lang="en-US" sz="1350"/>
            </a:p>
          </p:txBody>
        </p:sp>
        <p:sp>
          <p:nvSpPr>
            <p:cNvPr id="26" name="Line 8">
              <a:extLst>
                <a:ext uri="{FF2B5EF4-FFF2-40B4-BE49-F238E27FC236}">
                  <a16:creationId xmlns:a16="http://schemas.microsoft.com/office/drawing/2014/main" id="{AAC9A54B-7B8E-0B19-BC60-66DFB16C229D}"/>
                </a:ext>
              </a:extLst>
            </p:cNvPr>
            <p:cNvSpPr>
              <a:spLocks noChangeShapeType="1"/>
            </p:cNvSpPr>
            <p:nvPr/>
          </p:nvSpPr>
          <p:spPr bwMode="auto">
            <a:xfrm>
              <a:off x="7516019" y="1135857"/>
              <a:ext cx="0" cy="276225"/>
            </a:xfrm>
            <a:prstGeom prst="line">
              <a:avLst/>
            </a:prstGeom>
            <a:noFill/>
            <a:ln w="28575">
              <a:solidFill>
                <a:schemeClr val="tx1"/>
              </a:solidFill>
              <a:round/>
              <a:headEnd/>
              <a:tailEnd/>
            </a:ln>
            <a:effectLst/>
          </p:spPr>
          <p:txBody>
            <a:bodyPr wrap="none" anchor="ctr">
              <a:prstTxWarp prst="textNoShape">
                <a:avLst/>
              </a:prstTxWarp>
            </a:bodyPr>
            <a:lstStyle/>
            <a:p>
              <a:endParaRPr lang="en-US" sz="1350"/>
            </a:p>
          </p:txBody>
        </p:sp>
        <p:sp>
          <p:nvSpPr>
            <p:cNvPr id="27" name="Rectangle 11">
              <a:extLst>
                <a:ext uri="{FF2B5EF4-FFF2-40B4-BE49-F238E27FC236}">
                  <a16:creationId xmlns:a16="http://schemas.microsoft.com/office/drawing/2014/main" id="{D2905251-B0F2-5833-76C3-197320F0175C}"/>
                </a:ext>
              </a:extLst>
            </p:cNvPr>
            <p:cNvSpPr>
              <a:spLocks noChangeArrowheads="1"/>
            </p:cNvSpPr>
            <p:nvPr/>
          </p:nvSpPr>
          <p:spPr bwMode="auto">
            <a:xfrm>
              <a:off x="3332315" y="804071"/>
              <a:ext cx="1281602" cy="298160"/>
            </a:xfrm>
            <a:prstGeom prst="rect">
              <a:avLst/>
            </a:prstGeom>
            <a:noFill/>
            <a:ln w="28575">
              <a:noFill/>
              <a:miter lim="800000"/>
              <a:headEnd/>
              <a:tailEnd/>
            </a:ln>
            <a:effectLst/>
          </p:spPr>
          <p:txBody>
            <a:bodyPr wrap="none" lIns="67866" tIns="33338" rIns="67866" bIns="33338">
              <a:prstTxWarp prst="textNoShape">
                <a:avLst/>
              </a:prstTxWarp>
              <a:spAutoFit/>
            </a:bodyPr>
            <a:lstStyle/>
            <a:p>
              <a:r>
                <a:rPr lang="en-US" sz="1500" dirty="0">
                  <a:latin typeface="Times New Roman" pitchFamily="-65" charset="0"/>
                </a:rPr>
                <a:t>Ethernet frame</a:t>
              </a:r>
            </a:p>
          </p:txBody>
        </p:sp>
        <p:sp>
          <p:nvSpPr>
            <p:cNvPr id="28" name="Rectangle 15">
              <a:extLst>
                <a:ext uri="{FF2B5EF4-FFF2-40B4-BE49-F238E27FC236}">
                  <a16:creationId xmlns:a16="http://schemas.microsoft.com/office/drawing/2014/main" id="{36703DA6-5A30-ADE1-D32F-260A5FEEE6A4}"/>
                </a:ext>
              </a:extLst>
            </p:cNvPr>
            <p:cNvSpPr>
              <a:spLocks noChangeArrowheads="1"/>
            </p:cNvSpPr>
            <p:nvPr/>
          </p:nvSpPr>
          <p:spPr bwMode="auto">
            <a:xfrm>
              <a:off x="3373835" y="1108473"/>
              <a:ext cx="648416" cy="298160"/>
            </a:xfrm>
            <a:prstGeom prst="rect">
              <a:avLst/>
            </a:prstGeom>
            <a:noFill/>
            <a:ln w="28575">
              <a:noFill/>
              <a:miter lim="800000"/>
              <a:headEnd/>
              <a:tailEnd/>
            </a:ln>
            <a:effectLst/>
          </p:spPr>
          <p:txBody>
            <a:bodyPr wrap="none" lIns="67866" tIns="33338" rIns="67866" bIns="33338">
              <a:prstTxWarp prst="textNoShape">
                <a:avLst/>
              </a:prstTxWarp>
              <a:spAutoFit/>
            </a:bodyPr>
            <a:lstStyle/>
            <a:p>
              <a:r>
                <a:rPr lang="en-US" sz="1500">
                  <a:latin typeface="Times New Roman" pitchFamily="-65" charset="0"/>
                </a:rPr>
                <a:t>header</a:t>
              </a:r>
            </a:p>
          </p:txBody>
        </p:sp>
        <p:sp>
          <p:nvSpPr>
            <p:cNvPr id="31" name="Rectangle 16">
              <a:extLst>
                <a:ext uri="{FF2B5EF4-FFF2-40B4-BE49-F238E27FC236}">
                  <a16:creationId xmlns:a16="http://schemas.microsoft.com/office/drawing/2014/main" id="{9CF0319E-7BDE-D140-ABC4-A9E7E67B3188}"/>
                </a:ext>
              </a:extLst>
            </p:cNvPr>
            <p:cNvSpPr>
              <a:spLocks noChangeArrowheads="1"/>
            </p:cNvSpPr>
            <p:nvPr/>
          </p:nvSpPr>
          <p:spPr bwMode="auto">
            <a:xfrm>
              <a:off x="7660086" y="1143002"/>
              <a:ext cx="380714" cy="298160"/>
            </a:xfrm>
            <a:prstGeom prst="rect">
              <a:avLst/>
            </a:prstGeom>
            <a:noFill/>
            <a:ln w="28575">
              <a:noFill/>
              <a:miter lim="800000"/>
              <a:headEnd/>
              <a:tailEnd/>
            </a:ln>
            <a:effectLst/>
          </p:spPr>
          <p:txBody>
            <a:bodyPr wrap="none" lIns="67866" tIns="33338" rIns="67866" bIns="33338">
              <a:prstTxWarp prst="textNoShape">
                <a:avLst/>
              </a:prstTxWarp>
              <a:spAutoFit/>
            </a:bodyPr>
            <a:lstStyle/>
            <a:p>
              <a:r>
                <a:rPr lang="en-US" sz="1500">
                  <a:latin typeface="Times New Roman" pitchFamily="-65" charset="0"/>
                </a:rPr>
                <a:t>tail</a:t>
              </a:r>
            </a:p>
          </p:txBody>
        </p:sp>
        <p:sp>
          <p:nvSpPr>
            <p:cNvPr id="32" name="Rectangle 19">
              <a:extLst>
                <a:ext uri="{FF2B5EF4-FFF2-40B4-BE49-F238E27FC236}">
                  <a16:creationId xmlns:a16="http://schemas.microsoft.com/office/drawing/2014/main" id="{95286714-71F3-81EA-7F24-A17086FBB095}"/>
                </a:ext>
              </a:extLst>
            </p:cNvPr>
            <p:cNvSpPr>
              <a:spLocks noChangeArrowheads="1"/>
            </p:cNvSpPr>
            <p:nvPr/>
          </p:nvSpPr>
          <p:spPr bwMode="auto">
            <a:xfrm>
              <a:off x="5911058" y="1085852"/>
              <a:ext cx="584937" cy="275076"/>
            </a:xfrm>
            <a:prstGeom prst="rect">
              <a:avLst/>
            </a:prstGeom>
            <a:noFill/>
            <a:ln w="28575">
              <a:noFill/>
              <a:miter lim="800000"/>
              <a:headEnd/>
              <a:tailEnd/>
            </a:ln>
            <a:effectLst/>
          </p:spPr>
          <p:txBody>
            <a:bodyPr wrap="none" lIns="67866" tIns="33338" rIns="67866" bIns="33338">
              <a:prstTxWarp prst="textNoShape">
                <a:avLst/>
              </a:prstTxWarp>
              <a:spAutoFit/>
            </a:bodyPr>
            <a:lstStyle/>
            <a:p>
              <a:r>
                <a:rPr lang="en-US" sz="1350">
                  <a:latin typeface="Times New Roman" pitchFamily="-65" charset="0"/>
                </a:rPr>
                <a:t>DATA</a:t>
              </a:r>
            </a:p>
          </p:txBody>
        </p:sp>
        <p:sp>
          <p:nvSpPr>
            <p:cNvPr id="33" name="TextBox 32">
              <a:extLst>
                <a:ext uri="{FF2B5EF4-FFF2-40B4-BE49-F238E27FC236}">
                  <a16:creationId xmlns:a16="http://schemas.microsoft.com/office/drawing/2014/main" id="{6C5865A0-A735-54C5-2786-E32A8548636F}"/>
                </a:ext>
              </a:extLst>
            </p:cNvPr>
            <p:cNvSpPr txBox="1"/>
            <p:nvPr/>
          </p:nvSpPr>
          <p:spPr>
            <a:xfrm>
              <a:off x="7525657" y="754742"/>
              <a:ext cx="1386113" cy="363176"/>
            </a:xfrm>
            <a:prstGeom prst="rect">
              <a:avLst/>
            </a:prstGeom>
            <a:noFill/>
          </p:spPr>
          <p:txBody>
            <a:bodyPr wrap="square" rtlCol="0">
              <a:spAutoFit/>
            </a:bodyPr>
            <a:lstStyle/>
            <a:p>
              <a:pPr>
                <a:lnSpc>
                  <a:spcPct val="80000"/>
                </a:lnSpc>
              </a:pPr>
              <a:r>
                <a:rPr lang="en-US" sz="1100" dirty="0"/>
                <a:t>not all link protocols have tail</a:t>
              </a:r>
            </a:p>
          </p:txBody>
        </p:sp>
      </p:grpSp>
      <p:sp>
        <p:nvSpPr>
          <p:cNvPr id="37" name="Rectangle 36">
            <a:extLst>
              <a:ext uri="{FF2B5EF4-FFF2-40B4-BE49-F238E27FC236}">
                <a16:creationId xmlns:a16="http://schemas.microsoft.com/office/drawing/2014/main" id="{7365326A-92DE-BEA6-2B06-0BA83CC1B0C1}"/>
              </a:ext>
            </a:extLst>
          </p:cNvPr>
          <p:cNvSpPr/>
          <p:nvPr/>
        </p:nvSpPr>
        <p:spPr bwMode="auto">
          <a:xfrm>
            <a:off x="3172950" y="2899043"/>
            <a:ext cx="5565876" cy="616352"/>
          </a:xfrm>
          <a:prstGeom prst="rect">
            <a:avLst/>
          </a:prstGeom>
          <a:solidFill>
            <a:schemeClr val="bg1">
              <a:alpha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38" name="Rectangle 37">
            <a:extLst>
              <a:ext uri="{FF2B5EF4-FFF2-40B4-BE49-F238E27FC236}">
                <a16:creationId xmlns:a16="http://schemas.microsoft.com/office/drawing/2014/main" id="{D6DE7218-6906-77F9-EA56-7BD5DBAFE64C}"/>
              </a:ext>
            </a:extLst>
          </p:cNvPr>
          <p:cNvSpPr/>
          <p:nvPr/>
        </p:nvSpPr>
        <p:spPr bwMode="auto">
          <a:xfrm>
            <a:off x="4069382" y="2218762"/>
            <a:ext cx="3578431" cy="672480"/>
          </a:xfrm>
          <a:prstGeom prst="rect">
            <a:avLst/>
          </a:prstGeom>
          <a:solidFill>
            <a:schemeClr val="bg1">
              <a:alpha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39" name="Rectangle 38">
            <a:extLst>
              <a:ext uri="{FF2B5EF4-FFF2-40B4-BE49-F238E27FC236}">
                <a16:creationId xmlns:a16="http://schemas.microsoft.com/office/drawing/2014/main" id="{B9599652-5748-6593-EB1B-C6A213C4C4E0}"/>
              </a:ext>
            </a:extLst>
          </p:cNvPr>
          <p:cNvSpPr/>
          <p:nvPr/>
        </p:nvSpPr>
        <p:spPr bwMode="auto">
          <a:xfrm>
            <a:off x="4152829" y="1433691"/>
            <a:ext cx="3578431" cy="672480"/>
          </a:xfrm>
          <a:prstGeom prst="rect">
            <a:avLst/>
          </a:prstGeom>
          <a:solidFill>
            <a:schemeClr val="bg1">
              <a:alpha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40" name="Rectangle 39">
            <a:extLst>
              <a:ext uri="{FF2B5EF4-FFF2-40B4-BE49-F238E27FC236}">
                <a16:creationId xmlns:a16="http://schemas.microsoft.com/office/drawing/2014/main" id="{27D96216-77C6-AE7C-165A-036947805CB1}"/>
              </a:ext>
            </a:extLst>
          </p:cNvPr>
          <p:cNvSpPr/>
          <p:nvPr/>
        </p:nvSpPr>
        <p:spPr bwMode="auto">
          <a:xfrm>
            <a:off x="4286319" y="754362"/>
            <a:ext cx="3578431" cy="916783"/>
          </a:xfrm>
          <a:prstGeom prst="rect">
            <a:avLst/>
          </a:prstGeom>
          <a:solidFill>
            <a:schemeClr val="bg1">
              <a:alpha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388439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8" grpId="1" animBg="1"/>
      <p:bldP spid="39" grpId="0" animBg="1"/>
      <p:bldP spid="39" grpId="1" animBg="1"/>
      <p:bldP spid="4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344D-61AF-9D2D-58A8-4C5369195026}"/>
              </a:ext>
            </a:extLst>
          </p:cNvPr>
          <p:cNvSpPr>
            <a:spLocks noGrp="1"/>
          </p:cNvSpPr>
          <p:nvPr>
            <p:ph type="title"/>
          </p:nvPr>
        </p:nvSpPr>
        <p:spPr/>
        <p:txBody>
          <a:bodyPr/>
          <a:lstStyle/>
          <a:p>
            <a:r>
              <a:rPr lang="en-US" dirty="0"/>
              <a:t>One more question: why 5 layers?</a:t>
            </a:r>
          </a:p>
        </p:txBody>
      </p:sp>
      <p:sp>
        <p:nvSpPr>
          <p:cNvPr id="14" name="Content Placeholder 13">
            <a:extLst>
              <a:ext uri="{FF2B5EF4-FFF2-40B4-BE49-F238E27FC236}">
                <a16:creationId xmlns:a16="http://schemas.microsoft.com/office/drawing/2014/main" id="{D78F658F-0D2A-99F7-489A-D75974ED4811}"/>
              </a:ext>
            </a:extLst>
          </p:cNvPr>
          <p:cNvSpPr>
            <a:spLocks noGrp="1"/>
          </p:cNvSpPr>
          <p:nvPr>
            <p:ph idx="1"/>
          </p:nvPr>
        </p:nvSpPr>
        <p:spPr>
          <a:xfrm>
            <a:off x="163037" y="935279"/>
            <a:ext cx="5744277" cy="5733808"/>
          </a:xfrm>
        </p:spPr>
        <p:txBody>
          <a:bodyPr>
            <a:normAutofit fontScale="92500"/>
          </a:bodyPr>
          <a:lstStyle/>
          <a:p>
            <a:r>
              <a:rPr lang="en-US" dirty="0"/>
              <a:t>Two layers are taken as given</a:t>
            </a:r>
          </a:p>
          <a:p>
            <a:pPr lvl="1">
              <a:spcBef>
                <a:spcPts val="0"/>
              </a:spcBef>
            </a:pPr>
            <a:r>
              <a:rPr lang="en-US" dirty="0"/>
              <a:t>Multiple different </a:t>
            </a:r>
            <a:r>
              <a:rPr lang="en-US" b="1" dirty="0"/>
              <a:t>application protocols</a:t>
            </a:r>
          </a:p>
          <a:p>
            <a:pPr lvl="1">
              <a:spcBef>
                <a:spcPts val="0"/>
              </a:spcBef>
            </a:pPr>
            <a:r>
              <a:rPr lang="en-US" dirty="0"/>
              <a:t>Multiple different </a:t>
            </a:r>
            <a:r>
              <a:rPr lang="en-US" b="1" dirty="0"/>
              <a:t>physical communication media types</a:t>
            </a:r>
          </a:p>
          <a:p>
            <a:r>
              <a:rPr lang="en-US" b="1" dirty="0"/>
              <a:t>IP</a:t>
            </a:r>
            <a:r>
              <a:rPr lang="en-US" dirty="0"/>
              <a:t>: the span layer</a:t>
            </a:r>
          </a:p>
          <a:p>
            <a:pPr lvl="1">
              <a:spcBef>
                <a:spcPts val="0"/>
              </a:spcBef>
            </a:pPr>
            <a:r>
              <a:rPr lang="en-US" dirty="0"/>
              <a:t>Connecting up all nodes</a:t>
            </a:r>
          </a:p>
          <a:p>
            <a:pPr>
              <a:spcBef>
                <a:spcPts val="600"/>
              </a:spcBef>
              <a:spcAft>
                <a:spcPts val="0"/>
              </a:spcAft>
            </a:pPr>
            <a:r>
              <a:rPr lang="en-US" b="1" dirty="0"/>
              <a:t>Link layer</a:t>
            </a:r>
            <a:r>
              <a:rPr lang="en-US" dirty="0"/>
              <a:t>: adaptation between IP and physical media</a:t>
            </a:r>
          </a:p>
          <a:p>
            <a:pPr>
              <a:spcBef>
                <a:spcPts val="600"/>
              </a:spcBef>
              <a:spcAft>
                <a:spcPts val="0"/>
              </a:spcAft>
            </a:pPr>
            <a:r>
              <a:rPr lang="en-US" b="1" dirty="0"/>
              <a:t>Transport</a:t>
            </a:r>
            <a:r>
              <a:rPr lang="en-US" dirty="0"/>
              <a:t>: adaptation between what apps want and what IP offers</a:t>
            </a:r>
          </a:p>
          <a:p>
            <a:endParaRPr lang="en-US" dirty="0"/>
          </a:p>
        </p:txBody>
      </p:sp>
      <p:sp>
        <p:nvSpPr>
          <p:cNvPr id="4" name="Slide Number Placeholder 3">
            <a:extLst>
              <a:ext uri="{FF2B5EF4-FFF2-40B4-BE49-F238E27FC236}">
                <a16:creationId xmlns:a16="http://schemas.microsoft.com/office/drawing/2014/main" id="{B92152F3-2328-D574-9E45-10D736A9BDA7}"/>
              </a:ext>
            </a:extLst>
          </p:cNvPr>
          <p:cNvSpPr>
            <a:spLocks noGrp="1"/>
          </p:cNvSpPr>
          <p:nvPr>
            <p:ph type="sldNum" sz="quarter" idx="12"/>
          </p:nvPr>
        </p:nvSpPr>
        <p:spPr/>
        <p:txBody>
          <a:bodyPr/>
          <a:lstStyle/>
          <a:p>
            <a:pPr>
              <a:defRPr/>
            </a:pPr>
            <a:fld id="{B846B7D9-7BDB-7541-8325-00A37CD224A3}" type="slidenum">
              <a:rPr lang="en-US" smtClean="0"/>
              <a:pPr>
                <a:defRPr/>
              </a:pPr>
              <a:t>44</a:t>
            </a:fld>
            <a:endParaRPr lang="en-US"/>
          </a:p>
        </p:txBody>
      </p:sp>
      <p:grpSp>
        <p:nvGrpSpPr>
          <p:cNvPr id="6" name="Group 5">
            <a:extLst>
              <a:ext uri="{FF2B5EF4-FFF2-40B4-BE49-F238E27FC236}">
                <a16:creationId xmlns:a16="http://schemas.microsoft.com/office/drawing/2014/main" id="{7B2BC4F4-381F-B3BB-457E-DEA633D54E27}"/>
              </a:ext>
            </a:extLst>
          </p:cNvPr>
          <p:cNvGrpSpPr/>
          <p:nvPr/>
        </p:nvGrpSpPr>
        <p:grpSpPr>
          <a:xfrm>
            <a:off x="5105400" y="1066800"/>
            <a:ext cx="4348604" cy="5480673"/>
            <a:chOff x="2433196" y="832206"/>
            <a:chExt cx="4348604" cy="5480673"/>
          </a:xfrm>
        </p:grpSpPr>
        <p:pic>
          <p:nvPicPr>
            <p:cNvPr id="10" name="Picture 9">
              <a:extLst>
                <a:ext uri="{FF2B5EF4-FFF2-40B4-BE49-F238E27FC236}">
                  <a16:creationId xmlns:a16="http://schemas.microsoft.com/office/drawing/2014/main" id="{D6544EDC-1C3D-AF06-D67B-B0D4E1C5E440}"/>
                </a:ext>
              </a:extLst>
            </p:cNvPr>
            <p:cNvPicPr>
              <a:picLocks noChangeAspect="1"/>
            </p:cNvPicPr>
            <p:nvPr/>
          </p:nvPicPr>
          <p:blipFill>
            <a:blip r:embed="rId3"/>
            <a:stretch>
              <a:fillRect/>
            </a:stretch>
          </p:blipFill>
          <p:spPr>
            <a:xfrm>
              <a:off x="2433196" y="832206"/>
              <a:ext cx="4348604" cy="5480673"/>
            </a:xfrm>
            <a:prstGeom prst="rect">
              <a:avLst/>
            </a:prstGeom>
          </p:spPr>
        </p:pic>
        <p:sp>
          <p:nvSpPr>
            <p:cNvPr id="11" name="TextBox 10">
              <a:extLst>
                <a:ext uri="{FF2B5EF4-FFF2-40B4-BE49-F238E27FC236}">
                  <a16:creationId xmlns:a16="http://schemas.microsoft.com/office/drawing/2014/main" id="{0FA29241-2284-3AF8-7F96-315AC88C6126}"/>
                </a:ext>
              </a:extLst>
            </p:cNvPr>
            <p:cNvSpPr txBox="1"/>
            <p:nvPr/>
          </p:nvSpPr>
          <p:spPr>
            <a:xfrm>
              <a:off x="3200400" y="1752600"/>
              <a:ext cx="2800959" cy="646331"/>
            </a:xfrm>
            <a:prstGeom prst="rect">
              <a:avLst/>
            </a:prstGeom>
            <a:noFill/>
          </p:spPr>
          <p:txBody>
            <a:bodyPr wrap="none" rtlCol="0">
              <a:spAutoFit/>
            </a:bodyPr>
            <a:lstStyle/>
            <a:p>
              <a:pPr algn="ctr"/>
              <a:r>
                <a:rPr lang="en-US" sz="2000" b="1"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Application protocols</a:t>
              </a:r>
            </a:p>
            <a:p>
              <a:pPr algn="ctr"/>
              <a:r>
                <a:rPr lang="en-US" sz="1600" dirty="0"/>
                <a:t>(HTTP, SMTP, FTP...)</a:t>
              </a:r>
            </a:p>
          </p:txBody>
        </p:sp>
        <p:sp>
          <p:nvSpPr>
            <p:cNvPr id="12" name="TextBox 11">
              <a:extLst>
                <a:ext uri="{FF2B5EF4-FFF2-40B4-BE49-F238E27FC236}">
                  <a16:creationId xmlns:a16="http://schemas.microsoft.com/office/drawing/2014/main" id="{738C25C6-FFFE-96DF-2BD7-667F8509F6BA}"/>
                </a:ext>
              </a:extLst>
            </p:cNvPr>
            <p:cNvSpPr txBox="1"/>
            <p:nvPr/>
          </p:nvSpPr>
          <p:spPr>
            <a:xfrm>
              <a:off x="4319098" y="3157675"/>
              <a:ext cx="628698"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IP</a:t>
              </a:r>
              <a:endParaRPr lang="en-US" sz="3600" dirty="0"/>
            </a:p>
          </p:txBody>
        </p:sp>
        <p:sp>
          <p:nvSpPr>
            <p:cNvPr id="13" name="TextBox 12">
              <a:extLst>
                <a:ext uri="{FF2B5EF4-FFF2-40B4-BE49-F238E27FC236}">
                  <a16:creationId xmlns:a16="http://schemas.microsoft.com/office/drawing/2014/main" id="{84751059-013C-E189-0479-A6FE919C2F14}"/>
                </a:ext>
              </a:extLst>
            </p:cNvPr>
            <p:cNvSpPr txBox="1"/>
            <p:nvPr/>
          </p:nvSpPr>
          <p:spPr>
            <a:xfrm>
              <a:off x="3294581" y="4509869"/>
              <a:ext cx="2725219" cy="929485"/>
            </a:xfrm>
            <a:prstGeom prst="rect">
              <a:avLst/>
            </a:prstGeom>
            <a:noFill/>
          </p:spPr>
          <p:txBody>
            <a:bodyPr wrap="square" rtlCol="0">
              <a:spAutoFit/>
            </a:bodyPr>
            <a:lstStyle/>
            <a:p>
              <a:pPr>
                <a:lnSpc>
                  <a:spcPct val="80000"/>
                </a:lnSpc>
              </a:pPr>
              <a:r>
                <a:rPr lang="en-US" b="1"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Communication media</a:t>
              </a:r>
            </a:p>
            <a:p>
              <a:r>
                <a:rPr lang="en-US" sz="1600" dirty="0">
                  <a:ea typeface="Helvetica Neue" panose="02000503000000020004" pitchFamily="2" charset="0"/>
                  <a:cs typeface="Helvetica Neue" panose="02000503000000020004" pitchFamily="2" charset="0"/>
                </a:rPr>
                <a:t>Wireless, fiber, satellite. ...</a:t>
              </a:r>
              <a:endParaRPr lang="en-US" sz="1600" dirty="0"/>
            </a:p>
          </p:txBody>
        </p:sp>
      </p:grpSp>
      <p:sp>
        <p:nvSpPr>
          <p:cNvPr id="7" name="TextBox 6">
            <a:extLst>
              <a:ext uri="{FF2B5EF4-FFF2-40B4-BE49-F238E27FC236}">
                <a16:creationId xmlns:a16="http://schemas.microsoft.com/office/drawing/2014/main" id="{7EB7C442-3874-423B-15CC-C5FA6500947D}"/>
              </a:ext>
            </a:extLst>
          </p:cNvPr>
          <p:cNvSpPr txBox="1"/>
          <p:nvPr/>
        </p:nvSpPr>
        <p:spPr>
          <a:xfrm>
            <a:off x="6101204" y="2667000"/>
            <a:ext cx="2326919" cy="461665"/>
          </a:xfrm>
          <a:prstGeom prst="rect">
            <a:avLst/>
          </a:prstGeom>
          <a:noFill/>
        </p:spPr>
        <p:txBody>
          <a:bodyPr wrap="none" rtlCol="0">
            <a:spAutoFit/>
          </a:bodyPr>
          <a:lstStyle/>
          <a:p>
            <a:r>
              <a:rPr lang="en-US" sz="2400" b="1" dirty="0">
                <a:solidFill>
                  <a:srgbClr val="C00000"/>
                </a:solidFill>
                <a:latin typeface="Gill Sans MT" panose="020B0502020104020203" pitchFamily="34" charset="77"/>
              </a:rPr>
              <a:t>transport layer</a:t>
            </a:r>
          </a:p>
        </p:txBody>
      </p:sp>
      <p:sp>
        <p:nvSpPr>
          <p:cNvPr id="8" name="TextBox 7">
            <a:extLst>
              <a:ext uri="{FF2B5EF4-FFF2-40B4-BE49-F238E27FC236}">
                <a16:creationId xmlns:a16="http://schemas.microsoft.com/office/drawing/2014/main" id="{83D7DCE3-A74F-E79E-D16D-36C0A3E7A64A}"/>
              </a:ext>
            </a:extLst>
          </p:cNvPr>
          <p:cNvSpPr txBox="1"/>
          <p:nvPr/>
        </p:nvSpPr>
        <p:spPr>
          <a:xfrm>
            <a:off x="6482204" y="4267200"/>
            <a:ext cx="1474378" cy="461665"/>
          </a:xfrm>
          <a:prstGeom prst="rect">
            <a:avLst/>
          </a:prstGeom>
          <a:noFill/>
        </p:spPr>
        <p:txBody>
          <a:bodyPr wrap="none" rtlCol="0">
            <a:spAutoFit/>
          </a:bodyPr>
          <a:lstStyle/>
          <a:p>
            <a:r>
              <a:rPr lang="en-US" sz="2400" b="1" dirty="0">
                <a:solidFill>
                  <a:srgbClr val="C00000"/>
                </a:solidFill>
                <a:latin typeface="Gill Sans MT" panose="020B0502020104020203" pitchFamily="34" charset="77"/>
              </a:rPr>
              <a:t>link layer</a:t>
            </a:r>
          </a:p>
        </p:txBody>
      </p:sp>
      <p:sp>
        <p:nvSpPr>
          <p:cNvPr id="9" name="Content Placeholder 1">
            <a:extLst>
              <a:ext uri="{FF2B5EF4-FFF2-40B4-BE49-F238E27FC236}">
                <a16:creationId xmlns:a16="http://schemas.microsoft.com/office/drawing/2014/main" id="{69585B92-4BFA-4AC8-8BD8-4D65BA964287}"/>
              </a:ext>
            </a:extLst>
          </p:cNvPr>
          <p:cNvSpPr txBox="1">
            <a:spLocks/>
          </p:cNvSpPr>
          <p:nvPr/>
        </p:nvSpPr>
        <p:spPr bwMode="auto">
          <a:xfrm>
            <a:off x="5965371" y="1219200"/>
            <a:ext cx="3078523" cy="473991"/>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fontScale="92500"/>
          </a:bodyPr>
          <a:lstStyle>
            <a:lvl1pPr marL="342900" indent="-342900" algn="l" rtl="0" eaLnBrk="1" fontAlgn="base" hangingPunct="1">
              <a:spcBef>
                <a:spcPts val="1200"/>
              </a:spcBef>
              <a:spcAft>
                <a:spcPts val="300"/>
              </a:spcAft>
              <a:buClr>
                <a:srgbClr val="000099"/>
              </a:buClr>
              <a:buFont typeface="Wingdings" pitchFamily="-65" charset="2"/>
              <a:buChar char="w"/>
              <a:defRPr sz="3200">
                <a:solidFill>
                  <a:schemeClr val="tx1"/>
                </a:solidFill>
                <a:latin typeface="Helvetica Neue"/>
                <a:ea typeface="+mn-ea"/>
                <a:cs typeface="Helvetica Neue"/>
              </a:defRPr>
            </a:lvl1pPr>
            <a:lvl2pPr marL="742950" indent="-285750" algn="l" rtl="0" eaLnBrk="1" fontAlgn="base" hangingPunct="1">
              <a:spcBef>
                <a:spcPts val="300"/>
              </a:spcBef>
              <a:spcAft>
                <a:spcPts val="0"/>
              </a:spcAft>
              <a:buClr>
                <a:srgbClr val="000099"/>
              </a:buClr>
              <a:buSzPct val="50000"/>
              <a:buFont typeface="Wingdings" pitchFamily="-65" charset="2"/>
              <a:buChar char="n"/>
              <a:defRPr sz="2800">
                <a:solidFill>
                  <a:schemeClr val="tx1"/>
                </a:solidFill>
                <a:latin typeface="Helvetica Neue"/>
                <a:ea typeface="ＭＳ Ｐゴシック" pitchFamily="-65" charset="-128"/>
                <a:cs typeface="Helvetica Neue"/>
              </a:defRPr>
            </a:lvl2pPr>
            <a:lvl3pPr marL="1143000" indent="-228600" algn="l" rtl="0" eaLnBrk="1" fontAlgn="base" hangingPunct="1">
              <a:spcBef>
                <a:spcPts val="600"/>
              </a:spcBef>
              <a:spcAft>
                <a:spcPct val="0"/>
              </a:spcAft>
              <a:buClr>
                <a:srgbClr val="000099"/>
              </a:buClr>
              <a:buSzPct val="60000"/>
              <a:buFont typeface="Wingdings" pitchFamily="-65" charset="2"/>
              <a:buChar char="l"/>
              <a:defRPr sz="2400">
                <a:solidFill>
                  <a:schemeClr val="tx1"/>
                </a:solidFill>
                <a:latin typeface="Helvetica Neue"/>
                <a:ea typeface="ＭＳ Ｐゴシック" pitchFamily="-65" charset="-128"/>
                <a:cs typeface="Helvetica Neue"/>
              </a:defRPr>
            </a:lvl3pPr>
            <a:lvl4pPr marL="1600200" indent="-228600" algn="l" rtl="0" eaLnBrk="1" fontAlgn="base" hangingPunct="1">
              <a:spcBef>
                <a:spcPct val="10000"/>
              </a:spcBef>
              <a:spcAft>
                <a:spcPct val="0"/>
              </a:spcAft>
              <a:buClr>
                <a:srgbClr val="000099"/>
              </a:buClr>
              <a:buSzPct val="50000"/>
              <a:buFont typeface="Monotype Sorts" pitchFamily="-65" charset="2"/>
              <a:buChar char="s"/>
              <a:defRPr sz="2000">
                <a:solidFill>
                  <a:schemeClr val="tx1"/>
                </a:solidFill>
                <a:latin typeface="Helvetica Neue"/>
                <a:ea typeface="ＭＳ Ｐゴシック" pitchFamily="-65" charset="-128"/>
                <a:cs typeface="Helvetica Neue"/>
              </a:defRPr>
            </a:lvl4pPr>
            <a:lvl5pPr marL="20574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Helvetica Neue"/>
                <a:ea typeface="ＭＳ Ｐゴシック" pitchFamily="-65" charset="-128"/>
                <a:cs typeface="Helvetica Neue"/>
              </a:defRPr>
            </a:lvl5pPr>
            <a:lvl6pPr marL="25146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9pPr>
          </a:lstStyle>
          <a:p>
            <a:pPr marL="0" indent="0" defTabSz="914400">
              <a:buFont typeface="Wingdings" pitchFamily="-65" charset="2"/>
              <a:buNone/>
            </a:pPr>
            <a:r>
              <a:rPr lang="en-US" sz="2400" b="1" kern="0" dirty="0"/>
              <a:t>5-year protocol stack </a:t>
            </a:r>
          </a:p>
        </p:txBody>
      </p:sp>
    </p:spTree>
    <p:extLst>
      <p:ext uri="{BB962C8B-B14F-4D97-AF65-F5344CB8AC3E}">
        <p14:creationId xmlns:p14="http://schemas.microsoft.com/office/powerpoint/2010/main" val="337261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BDDC3C-AB0B-D74F-8580-B3F676CD2D67}"/>
              </a:ext>
            </a:extLst>
          </p:cNvPr>
          <p:cNvSpPr>
            <a:spLocks noGrp="1"/>
          </p:cNvSpPr>
          <p:nvPr>
            <p:ph type="ctrTitle"/>
          </p:nvPr>
        </p:nvSpPr>
        <p:spPr>
          <a:xfrm>
            <a:off x="283779" y="1839312"/>
            <a:ext cx="8594835" cy="1771650"/>
          </a:xfrm>
        </p:spPr>
        <p:txBody>
          <a:bodyPr>
            <a:normAutofit/>
          </a:bodyPr>
          <a:lstStyle/>
          <a:p>
            <a:r>
              <a:rPr lang="en-US" dirty="0"/>
              <a:t>Network applications:</a:t>
            </a:r>
            <a:br>
              <a:rPr lang="en-US" dirty="0"/>
            </a:br>
            <a:r>
              <a:rPr lang="en-US" dirty="0"/>
              <a:t>how different parties reach each other</a:t>
            </a:r>
          </a:p>
        </p:txBody>
      </p:sp>
      <p:sp>
        <p:nvSpPr>
          <p:cNvPr id="7" name="Subtitle 6">
            <a:extLst>
              <a:ext uri="{FF2B5EF4-FFF2-40B4-BE49-F238E27FC236}">
                <a16:creationId xmlns:a16="http://schemas.microsoft.com/office/drawing/2014/main" id="{BBDFEA28-9366-1043-9796-A799D88892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697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dirty="0"/>
              <a:t>Some popular network applications</a:t>
            </a:r>
          </a:p>
        </p:txBody>
      </p:sp>
      <p:sp>
        <p:nvSpPr>
          <p:cNvPr id="36869" name="Rectangle 5"/>
          <p:cNvSpPr>
            <a:spLocks noGrp="1" noChangeArrowheads="1"/>
          </p:cNvSpPr>
          <p:nvPr>
            <p:ph sz="half" idx="1"/>
          </p:nvPr>
        </p:nvSpPr>
        <p:spPr>
          <a:xfrm>
            <a:off x="250825" y="984250"/>
            <a:ext cx="5071080" cy="4845655"/>
          </a:xfrm>
        </p:spPr>
        <p:txBody>
          <a:bodyPr>
            <a:normAutofit/>
          </a:bodyPr>
          <a:lstStyle/>
          <a:p>
            <a:pPr>
              <a:spcBef>
                <a:spcPts val="600"/>
              </a:spcBef>
              <a:spcAft>
                <a:spcPts val="0"/>
              </a:spcAft>
            </a:pPr>
            <a:r>
              <a:rPr lang="en-US" dirty="0"/>
              <a:t>Email</a:t>
            </a:r>
          </a:p>
          <a:p>
            <a:pPr>
              <a:spcBef>
                <a:spcPts val="600"/>
              </a:spcBef>
              <a:spcAft>
                <a:spcPts val="0"/>
              </a:spcAft>
            </a:pPr>
            <a:r>
              <a:rPr lang="en-US" dirty="0"/>
              <a:t>Web</a:t>
            </a:r>
          </a:p>
          <a:p>
            <a:pPr>
              <a:spcBef>
                <a:spcPts val="600"/>
              </a:spcBef>
              <a:spcAft>
                <a:spcPts val="0"/>
              </a:spcAft>
            </a:pPr>
            <a:r>
              <a:rPr lang="en-US" dirty="0"/>
              <a:t>WhatsApp</a:t>
            </a:r>
          </a:p>
          <a:p>
            <a:pPr>
              <a:spcBef>
                <a:spcPts val="600"/>
              </a:spcBef>
              <a:spcAft>
                <a:spcPts val="0"/>
              </a:spcAft>
            </a:pPr>
            <a:r>
              <a:rPr lang="en-US" dirty="0"/>
              <a:t>BitTorrent (P2P file sharing)</a:t>
            </a:r>
          </a:p>
          <a:p>
            <a:pPr>
              <a:spcBef>
                <a:spcPts val="600"/>
              </a:spcBef>
              <a:spcAft>
                <a:spcPts val="0"/>
              </a:spcAft>
            </a:pPr>
            <a:r>
              <a:rPr lang="en-US" dirty="0"/>
              <a:t>Online Games</a:t>
            </a:r>
          </a:p>
          <a:p>
            <a:pPr>
              <a:spcBef>
                <a:spcPts val="600"/>
              </a:spcBef>
              <a:spcAft>
                <a:spcPts val="0"/>
              </a:spcAft>
            </a:pPr>
            <a:r>
              <a:rPr lang="en-US" dirty="0"/>
              <a:t>YouTube</a:t>
            </a:r>
          </a:p>
          <a:p>
            <a:pPr>
              <a:spcBef>
                <a:spcPts val="600"/>
              </a:spcBef>
              <a:spcAft>
                <a:spcPts val="0"/>
              </a:spcAft>
            </a:pPr>
            <a:r>
              <a:rPr lang="en-US" dirty="0"/>
              <a:t>Virtual Conferencing</a:t>
            </a:r>
          </a:p>
        </p:txBody>
      </p:sp>
      <p:sp>
        <p:nvSpPr>
          <p:cNvPr id="378" name="Slide Number Placeholder 377"/>
          <p:cNvSpPr>
            <a:spLocks noGrp="1"/>
          </p:cNvSpPr>
          <p:nvPr>
            <p:ph type="sldNum" sz="quarter" idx="12"/>
          </p:nvPr>
        </p:nvSpPr>
        <p:spPr/>
        <p:txBody>
          <a:bodyPr/>
          <a:lstStyle/>
          <a:p>
            <a:pPr>
              <a:defRPr/>
            </a:pPr>
            <a:fld id="{2BB3E398-9B09-D048-8AEE-D2E409042061}" type="slidenum">
              <a:rPr lang="en-US" smtClean="0"/>
              <a:pPr>
                <a:defRPr/>
              </a:pPr>
              <a:t>46</a:t>
            </a:fld>
            <a:endParaRPr lang="en-US" dirty="0"/>
          </a:p>
        </p:txBody>
      </p:sp>
      <p:grpSp>
        <p:nvGrpSpPr>
          <p:cNvPr id="4" name="Group 3"/>
          <p:cNvGrpSpPr/>
          <p:nvPr/>
        </p:nvGrpSpPr>
        <p:grpSpPr>
          <a:xfrm>
            <a:off x="5040690" y="1330325"/>
            <a:ext cx="3694113" cy="4959350"/>
            <a:chOff x="5040690" y="1330325"/>
            <a:chExt cx="3694113" cy="4959350"/>
          </a:xfrm>
        </p:grpSpPr>
        <p:sp>
          <p:nvSpPr>
            <p:cNvPr id="8" name="Freeform 573"/>
            <p:cNvSpPr>
              <a:spLocks/>
            </p:cNvSpPr>
            <p:nvPr/>
          </p:nvSpPr>
          <p:spPr bwMode="auto">
            <a:xfrm>
              <a:off x="6761540" y="3938588"/>
              <a:ext cx="1314450" cy="674687"/>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 name="Freeform 574"/>
            <p:cNvSpPr>
              <a:spLocks/>
            </p:cNvSpPr>
            <p:nvPr/>
          </p:nvSpPr>
          <p:spPr bwMode="auto">
            <a:xfrm>
              <a:off x="6780590" y="2413000"/>
              <a:ext cx="1730375" cy="1044575"/>
            </a:xfrm>
            <a:custGeom>
              <a:avLst/>
              <a:gdLst>
                <a:gd name="T0" fmla="*/ 424 w 765"/>
                <a:gd name="T1" fmla="*/ 10 h 459"/>
                <a:gd name="T2" fmla="*/ 288 w 765"/>
                <a:gd name="T3" fmla="*/ 70 h 459"/>
                <a:gd name="T4" fmla="*/ 96 w 765"/>
                <a:gd name="T5" fmla="*/ 100 h 459"/>
                <a:gd name="T6" fmla="*/ 14 w 765"/>
                <a:gd name="T7" fmla="*/ 336 h 459"/>
                <a:gd name="T8" fmla="*/ 180 w 765"/>
                <a:gd name="T9" fmla="*/ 444 h 459"/>
                <a:gd name="T10" fmla="*/ 346 w 765"/>
                <a:gd name="T11" fmla="*/ 426 h 459"/>
                <a:gd name="T12" fmla="*/ 584 w 765"/>
                <a:gd name="T13" fmla="*/ 444 h 459"/>
                <a:gd name="T14" fmla="*/ 698 w 765"/>
                <a:gd name="T15" fmla="*/ 434 h 459"/>
                <a:gd name="T16" fmla="*/ 752 w 765"/>
                <a:gd name="T17" fmla="*/ 372 h 459"/>
                <a:gd name="T18" fmla="*/ 750 w 765"/>
                <a:gd name="T19" fmla="*/ 158 h 459"/>
                <a:gd name="T20" fmla="*/ 662 w 765"/>
                <a:gd name="T21" fmla="*/ 34 h 459"/>
                <a:gd name="T22" fmla="*/ 424 w 765"/>
                <a:gd name="T23" fmla="*/ 10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 name="Freeform 575"/>
            <p:cNvSpPr>
              <a:spLocks/>
            </p:cNvSpPr>
            <p:nvPr/>
          </p:nvSpPr>
          <p:spPr bwMode="auto">
            <a:xfrm>
              <a:off x="5040690" y="2120900"/>
              <a:ext cx="1644650" cy="1071563"/>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nvGrpSpPr>
            <p:cNvPr id="11" name="Group 576"/>
            <p:cNvGrpSpPr>
              <a:grpSpLocks/>
            </p:cNvGrpSpPr>
            <p:nvPr/>
          </p:nvGrpSpPr>
          <p:grpSpPr bwMode="auto">
            <a:xfrm>
              <a:off x="5128003" y="3455988"/>
              <a:ext cx="1458912" cy="933450"/>
              <a:chOff x="2889" y="1631"/>
              <a:chExt cx="980" cy="743"/>
            </a:xfrm>
          </p:grpSpPr>
          <p:sp>
            <p:nvSpPr>
              <p:cNvPr id="12" name="Rectangle 577"/>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13" name="AutoShape 578"/>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dirty="0">
                  <a:solidFill>
                    <a:srgbClr val="00CCFF"/>
                  </a:solidFill>
                  <a:latin typeface="Times New Roman" charset="0"/>
                </a:endParaRPr>
              </a:p>
            </p:txBody>
          </p:sp>
        </p:grpSp>
        <p:grpSp>
          <p:nvGrpSpPr>
            <p:cNvPr id="14" name="Group 579"/>
            <p:cNvGrpSpPr>
              <a:grpSpLocks/>
            </p:cNvGrpSpPr>
            <p:nvPr/>
          </p:nvGrpSpPr>
          <p:grpSpPr bwMode="auto">
            <a:xfrm>
              <a:off x="5829678" y="2312988"/>
              <a:ext cx="336550" cy="531812"/>
              <a:chOff x="3796" y="1043"/>
              <a:chExt cx="865" cy="1237"/>
            </a:xfrm>
          </p:grpSpPr>
          <p:sp>
            <p:nvSpPr>
              <p:cNvPr id="15" name="Line 580"/>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16" name="Line 581"/>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17" name="Line 582"/>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18" name="Line 583"/>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19" name="Line 584"/>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0" name="Line 585"/>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1" name="Line 586"/>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2" name="Line 587"/>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 name="Line 588"/>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4" name="Line 589"/>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5" name="Line 590"/>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6" name="Line 591"/>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7" name="Line 592"/>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8" name="Line 593"/>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9" name="Line 594"/>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grpSp>
            <p:nvGrpSpPr>
              <p:cNvPr id="30" name="Group 595"/>
              <p:cNvGrpSpPr>
                <a:grpSpLocks/>
              </p:cNvGrpSpPr>
              <p:nvPr/>
            </p:nvGrpSpPr>
            <p:grpSpPr bwMode="auto">
              <a:xfrm>
                <a:off x="4269" y="1415"/>
                <a:ext cx="392" cy="137"/>
                <a:chOff x="4227" y="1360"/>
                <a:chExt cx="863" cy="270"/>
              </a:xfrm>
            </p:grpSpPr>
            <p:sp>
              <p:nvSpPr>
                <p:cNvPr id="41" name="Line 596"/>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42" name="Line 597"/>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43" name="Line 598"/>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44" name="Line 599"/>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grpSp>
          <p:grpSp>
            <p:nvGrpSpPr>
              <p:cNvPr id="31" name="Group 600"/>
              <p:cNvGrpSpPr>
                <a:grpSpLocks/>
              </p:cNvGrpSpPr>
              <p:nvPr/>
            </p:nvGrpSpPr>
            <p:grpSpPr bwMode="auto">
              <a:xfrm rot="5700496">
                <a:off x="4053" y="1170"/>
                <a:ext cx="392" cy="137"/>
                <a:chOff x="4227" y="1360"/>
                <a:chExt cx="863" cy="270"/>
              </a:xfrm>
            </p:grpSpPr>
            <p:sp>
              <p:nvSpPr>
                <p:cNvPr id="37" name="Line 601"/>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38" name="Line 602"/>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39" name="Line 603"/>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40" name="Line 604"/>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grpSp>
          <p:grpSp>
            <p:nvGrpSpPr>
              <p:cNvPr id="32" name="Group 605"/>
              <p:cNvGrpSpPr>
                <a:grpSpLocks/>
              </p:cNvGrpSpPr>
              <p:nvPr/>
            </p:nvGrpSpPr>
            <p:grpSpPr bwMode="auto">
              <a:xfrm rot="10800000">
                <a:off x="3796" y="1402"/>
                <a:ext cx="392" cy="137"/>
                <a:chOff x="4227" y="1360"/>
                <a:chExt cx="863" cy="270"/>
              </a:xfrm>
            </p:grpSpPr>
            <p:sp>
              <p:nvSpPr>
                <p:cNvPr id="33" name="Line 606"/>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34" name="Line 607"/>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35" name="Line 608"/>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36" name="Line 609"/>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grpSp>
        </p:grpSp>
        <p:sp>
          <p:nvSpPr>
            <p:cNvPr id="45" name="Oval 610"/>
            <p:cNvSpPr>
              <a:spLocks noChangeArrowheads="1"/>
            </p:cNvSpPr>
            <p:nvPr/>
          </p:nvSpPr>
          <p:spPr bwMode="auto">
            <a:xfrm>
              <a:off x="6886953" y="4133850"/>
              <a:ext cx="358775" cy="95250"/>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46" name="Line 611"/>
            <p:cNvSpPr>
              <a:spLocks noChangeShapeType="1"/>
            </p:cNvSpPr>
            <p:nvPr/>
          </p:nvSpPr>
          <p:spPr bwMode="auto">
            <a:xfrm>
              <a:off x="6886953" y="4125913"/>
              <a:ext cx="0" cy="5873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7" name="Line 612"/>
            <p:cNvSpPr>
              <a:spLocks noChangeShapeType="1"/>
            </p:cNvSpPr>
            <p:nvPr/>
          </p:nvSpPr>
          <p:spPr bwMode="auto">
            <a:xfrm>
              <a:off x="7245728" y="4125913"/>
              <a:ext cx="0" cy="5873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8" name="Rectangle 613"/>
            <p:cNvSpPr>
              <a:spLocks noChangeArrowheads="1"/>
            </p:cNvSpPr>
            <p:nvPr/>
          </p:nvSpPr>
          <p:spPr bwMode="auto">
            <a:xfrm>
              <a:off x="6886953" y="4125913"/>
              <a:ext cx="355600" cy="5873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49" name="Oval 614"/>
            <p:cNvSpPr>
              <a:spLocks noChangeArrowheads="1"/>
            </p:cNvSpPr>
            <p:nvPr/>
          </p:nvSpPr>
          <p:spPr bwMode="auto">
            <a:xfrm>
              <a:off x="6883778" y="4057650"/>
              <a:ext cx="358775" cy="111125"/>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50" name="Group 615"/>
            <p:cNvGrpSpPr>
              <a:grpSpLocks/>
            </p:cNvGrpSpPr>
            <p:nvPr/>
          </p:nvGrpSpPr>
          <p:grpSpPr bwMode="auto">
            <a:xfrm>
              <a:off x="6969503" y="4081463"/>
              <a:ext cx="179387" cy="65087"/>
              <a:chOff x="2848" y="848"/>
              <a:chExt cx="140" cy="98"/>
            </a:xfrm>
          </p:grpSpPr>
          <p:sp>
            <p:nvSpPr>
              <p:cNvPr id="51" name="Line 6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52" name="Line 6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53" name="Line 6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54" name="Group 619"/>
            <p:cNvGrpSpPr>
              <a:grpSpLocks/>
            </p:cNvGrpSpPr>
            <p:nvPr/>
          </p:nvGrpSpPr>
          <p:grpSpPr bwMode="auto">
            <a:xfrm flipV="1">
              <a:off x="6969503" y="4081463"/>
              <a:ext cx="179387" cy="65087"/>
              <a:chOff x="2848" y="848"/>
              <a:chExt cx="140" cy="98"/>
            </a:xfrm>
          </p:grpSpPr>
          <p:sp>
            <p:nvSpPr>
              <p:cNvPr id="55" name="Line 62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56" name="Line 62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57" name="Line 62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58" name="Oval 623"/>
            <p:cNvSpPr>
              <a:spLocks noChangeArrowheads="1"/>
            </p:cNvSpPr>
            <p:nvPr/>
          </p:nvSpPr>
          <p:spPr bwMode="auto">
            <a:xfrm>
              <a:off x="7242553" y="4413250"/>
              <a:ext cx="358775" cy="95250"/>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59" name="Line 624"/>
            <p:cNvSpPr>
              <a:spLocks noChangeShapeType="1"/>
            </p:cNvSpPr>
            <p:nvPr/>
          </p:nvSpPr>
          <p:spPr bwMode="auto">
            <a:xfrm>
              <a:off x="7242553" y="4405313"/>
              <a:ext cx="0" cy="5873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60" name="Line 625"/>
            <p:cNvSpPr>
              <a:spLocks noChangeShapeType="1"/>
            </p:cNvSpPr>
            <p:nvPr/>
          </p:nvSpPr>
          <p:spPr bwMode="auto">
            <a:xfrm>
              <a:off x="7601328" y="4405313"/>
              <a:ext cx="0" cy="5873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61" name="Rectangle 626"/>
            <p:cNvSpPr>
              <a:spLocks noChangeArrowheads="1"/>
            </p:cNvSpPr>
            <p:nvPr/>
          </p:nvSpPr>
          <p:spPr bwMode="auto">
            <a:xfrm>
              <a:off x="7242553" y="4405313"/>
              <a:ext cx="355600" cy="5873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62" name="Oval 627"/>
            <p:cNvSpPr>
              <a:spLocks noChangeArrowheads="1"/>
            </p:cNvSpPr>
            <p:nvPr/>
          </p:nvSpPr>
          <p:spPr bwMode="auto">
            <a:xfrm>
              <a:off x="7239378" y="4337050"/>
              <a:ext cx="358775" cy="111125"/>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63" name="Group 628"/>
            <p:cNvGrpSpPr>
              <a:grpSpLocks/>
            </p:cNvGrpSpPr>
            <p:nvPr/>
          </p:nvGrpSpPr>
          <p:grpSpPr bwMode="auto">
            <a:xfrm>
              <a:off x="7325103" y="4360863"/>
              <a:ext cx="179387" cy="65087"/>
              <a:chOff x="2848" y="848"/>
              <a:chExt cx="140" cy="98"/>
            </a:xfrm>
          </p:grpSpPr>
          <p:sp>
            <p:nvSpPr>
              <p:cNvPr id="64" name="Line 6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65" name="Line 6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66" name="Line 6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67" name="Group 632"/>
            <p:cNvGrpSpPr>
              <a:grpSpLocks/>
            </p:cNvGrpSpPr>
            <p:nvPr/>
          </p:nvGrpSpPr>
          <p:grpSpPr bwMode="auto">
            <a:xfrm flipV="1">
              <a:off x="7325103" y="4360863"/>
              <a:ext cx="179387" cy="65087"/>
              <a:chOff x="2848" y="848"/>
              <a:chExt cx="140" cy="98"/>
            </a:xfrm>
          </p:grpSpPr>
          <p:sp>
            <p:nvSpPr>
              <p:cNvPr id="68" name="Line 63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69" name="Line 63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0" name="Line 63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71" name="Oval 636"/>
            <p:cNvSpPr>
              <a:spLocks noChangeArrowheads="1"/>
            </p:cNvSpPr>
            <p:nvPr/>
          </p:nvSpPr>
          <p:spPr bwMode="auto">
            <a:xfrm>
              <a:off x="7521953" y="4146550"/>
              <a:ext cx="358775" cy="95250"/>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72" name="Line 637"/>
            <p:cNvSpPr>
              <a:spLocks noChangeShapeType="1"/>
            </p:cNvSpPr>
            <p:nvPr/>
          </p:nvSpPr>
          <p:spPr bwMode="auto">
            <a:xfrm>
              <a:off x="7521953" y="4138613"/>
              <a:ext cx="0" cy="5873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3" name="Line 638"/>
            <p:cNvSpPr>
              <a:spLocks noChangeShapeType="1"/>
            </p:cNvSpPr>
            <p:nvPr/>
          </p:nvSpPr>
          <p:spPr bwMode="auto">
            <a:xfrm>
              <a:off x="7880728" y="4138613"/>
              <a:ext cx="0" cy="5873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 name="Rectangle 639"/>
            <p:cNvSpPr>
              <a:spLocks noChangeArrowheads="1"/>
            </p:cNvSpPr>
            <p:nvPr/>
          </p:nvSpPr>
          <p:spPr bwMode="auto">
            <a:xfrm>
              <a:off x="7521953" y="4138613"/>
              <a:ext cx="355600" cy="5873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75" name="Oval 640"/>
            <p:cNvSpPr>
              <a:spLocks noChangeArrowheads="1"/>
            </p:cNvSpPr>
            <p:nvPr/>
          </p:nvSpPr>
          <p:spPr bwMode="auto">
            <a:xfrm>
              <a:off x="7518778" y="4070350"/>
              <a:ext cx="358775" cy="111125"/>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76" name="Group 641"/>
            <p:cNvGrpSpPr>
              <a:grpSpLocks/>
            </p:cNvGrpSpPr>
            <p:nvPr/>
          </p:nvGrpSpPr>
          <p:grpSpPr bwMode="auto">
            <a:xfrm>
              <a:off x="7604503" y="4094163"/>
              <a:ext cx="179387" cy="65087"/>
              <a:chOff x="2848" y="848"/>
              <a:chExt cx="140" cy="98"/>
            </a:xfrm>
          </p:grpSpPr>
          <p:sp>
            <p:nvSpPr>
              <p:cNvPr id="77" name="Line 6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8" name="Line 6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9" name="Line 6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80" name="Group 645"/>
            <p:cNvGrpSpPr>
              <a:grpSpLocks/>
            </p:cNvGrpSpPr>
            <p:nvPr/>
          </p:nvGrpSpPr>
          <p:grpSpPr bwMode="auto">
            <a:xfrm flipV="1">
              <a:off x="7604503" y="4094163"/>
              <a:ext cx="179387" cy="65087"/>
              <a:chOff x="2848" y="848"/>
              <a:chExt cx="140" cy="98"/>
            </a:xfrm>
          </p:grpSpPr>
          <p:sp>
            <p:nvSpPr>
              <p:cNvPr id="81" name="Line 64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82" name="Line 64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83" name="Line 64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84" name="Oval 649"/>
            <p:cNvSpPr>
              <a:spLocks noChangeArrowheads="1"/>
            </p:cNvSpPr>
            <p:nvPr/>
          </p:nvSpPr>
          <p:spPr bwMode="auto">
            <a:xfrm>
              <a:off x="6986965" y="2984500"/>
              <a:ext cx="347663" cy="88900"/>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85" name="Line 650"/>
            <p:cNvSpPr>
              <a:spLocks noChangeShapeType="1"/>
            </p:cNvSpPr>
            <p:nvPr/>
          </p:nvSpPr>
          <p:spPr bwMode="auto">
            <a:xfrm>
              <a:off x="6986965" y="2976563"/>
              <a:ext cx="0" cy="55562"/>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86" name="Line 651"/>
            <p:cNvSpPr>
              <a:spLocks noChangeShapeType="1"/>
            </p:cNvSpPr>
            <p:nvPr/>
          </p:nvSpPr>
          <p:spPr bwMode="auto">
            <a:xfrm>
              <a:off x="7334628" y="2976563"/>
              <a:ext cx="0" cy="55562"/>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87" name="Rectangle 652"/>
            <p:cNvSpPr>
              <a:spLocks noChangeArrowheads="1"/>
            </p:cNvSpPr>
            <p:nvPr/>
          </p:nvSpPr>
          <p:spPr bwMode="auto">
            <a:xfrm>
              <a:off x="6986965" y="2976563"/>
              <a:ext cx="344488"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88" name="Oval 653"/>
            <p:cNvSpPr>
              <a:spLocks noChangeArrowheads="1"/>
            </p:cNvSpPr>
            <p:nvPr/>
          </p:nvSpPr>
          <p:spPr bwMode="auto">
            <a:xfrm>
              <a:off x="6983790" y="2913063"/>
              <a:ext cx="347663" cy="103187"/>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89" name="Group 654"/>
            <p:cNvGrpSpPr>
              <a:grpSpLocks/>
            </p:cNvGrpSpPr>
            <p:nvPr/>
          </p:nvGrpSpPr>
          <p:grpSpPr bwMode="auto">
            <a:xfrm>
              <a:off x="7067928" y="2935288"/>
              <a:ext cx="171450" cy="61912"/>
              <a:chOff x="2848" y="848"/>
              <a:chExt cx="140" cy="98"/>
            </a:xfrm>
          </p:grpSpPr>
          <p:sp>
            <p:nvSpPr>
              <p:cNvPr id="90" name="Line 6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91" name="Line 6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92" name="Line 6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93" name="Group 658"/>
            <p:cNvGrpSpPr>
              <a:grpSpLocks/>
            </p:cNvGrpSpPr>
            <p:nvPr/>
          </p:nvGrpSpPr>
          <p:grpSpPr bwMode="auto">
            <a:xfrm flipV="1">
              <a:off x="7067928" y="2935288"/>
              <a:ext cx="171450" cy="60325"/>
              <a:chOff x="2848" y="848"/>
              <a:chExt cx="140" cy="98"/>
            </a:xfrm>
          </p:grpSpPr>
          <p:sp>
            <p:nvSpPr>
              <p:cNvPr id="94" name="Line 65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95" name="Line 66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96" name="Line 66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97" name="Oval 662"/>
            <p:cNvSpPr>
              <a:spLocks noChangeArrowheads="1"/>
            </p:cNvSpPr>
            <p:nvPr/>
          </p:nvSpPr>
          <p:spPr bwMode="auto">
            <a:xfrm>
              <a:off x="6985378" y="3244850"/>
              <a:ext cx="358775" cy="95250"/>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98" name="Line 663"/>
            <p:cNvSpPr>
              <a:spLocks noChangeShapeType="1"/>
            </p:cNvSpPr>
            <p:nvPr/>
          </p:nvSpPr>
          <p:spPr bwMode="auto">
            <a:xfrm>
              <a:off x="6985378" y="3236913"/>
              <a:ext cx="0" cy="5873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99" name="Line 664"/>
            <p:cNvSpPr>
              <a:spLocks noChangeShapeType="1"/>
            </p:cNvSpPr>
            <p:nvPr/>
          </p:nvSpPr>
          <p:spPr bwMode="auto">
            <a:xfrm>
              <a:off x="7344153" y="3236913"/>
              <a:ext cx="0" cy="5873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00" name="Rectangle 665"/>
            <p:cNvSpPr>
              <a:spLocks noChangeArrowheads="1"/>
            </p:cNvSpPr>
            <p:nvPr/>
          </p:nvSpPr>
          <p:spPr bwMode="auto">
            <a:xfrm>
              <a:off x="6985378" y="3236913"/>
              <a:ext cx="355600" cy="5873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101" name="Oval 666"/>
            <p:cNvSpPr>
              <a:spLocks noChangeArrowheads="1"/>
            </p:cNvSpPr>
            <p:nvPr/>
          </p:nvSpPr>
          <p:spPr bwMode="auto">
            <a:xfrm>
              <a:off x="6982203" y="3168650"/>
              <a:ext cx="358775" cy="111125"/>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102" name="Group 667"/>
            <p:cNvGrpSpPr>
              <a:grpSpLocks/>
            </p:cNvGrpSpPr>
            <p:nvPr/>
          </p:nvGrpSpPr>
          <p:grpSpPr bwMode="auto">
            <a:xfrm>
              <a:off x="7067928" y="3192463"/>
              <a:ext cx="179387" cy="65087"/>
              <a:chOff x="2848" y="848"/>
              <a:chExt cx="140" cy="98"/>
            </a:xfrm>
          </p:grpSpPr>
          <p:sp>
            <p:nvSpPr>
              <p:cNvPr id="103" name="Line 66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04" name="Line 66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05" name="Line 67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106" name="Group 671"/>
            <p:cNvGrpSpPr>
              <a:grpSpLocks/>
            </p:cNvGrpSpPr>
            <p:nvPr/>
          </p:nvGrpSpPr>
          <p:grpSpPr bwMode="auto">
            <a:xfrm flipV="1">
              <a:off x="7067928" y="3192463"/>
              <a:ext cx="179387" cy="65087"/>
              <a:chOff x="2848" y="848"/>
              <a:chExt cx="140" cy="98"/>
            </a:xfrm>
          </p:grpSpPr>
          <p:sp>
            <p:nvSpPr>
              <p:cNvPr id="107" name="Line 67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08" name="Line 67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09" name="Line 67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110" name="Oval 675"/>
            <p:cNvSpPr>
              <a:spLocks noChangeArrowheads="1"/>
            </p:cNvSpPr>
            <p:nvPr/>
          </p:nvSpPr>
          <p:spPr bwMode="auto">
            <a:xfrm>
              <a:off x="7461628" y="2886075"/>
              <a:ext cx="330200" cy="85725"/>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111" name="Line 676"/>
            <p:cNvSpPr>
              <a:spLocks noChangeShapeType="1"/>
            </p:cNvSpPr>
            <p:nvPr/>
          </p:nvSpPr>
          <p:spPr bwMode="auto">
            <a:xfrm>
              <a:off x="7461628" y="2879725"/>
              <a:ext cx="0" cy="5238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12" name="Line 677"/>
            <p:cNvSpPr>
              <a:spLocks noChangeShapeType="1"/>
            </p:cNvSpPr>
            <p:nvPr/>
          </p:nvSpPr>
          <p:spPr bwMode="auto">
            <a:xfrm>
              <a:off x="7791828" y="2879725"/>
              <a:ext cx="0" cy="5238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13" name="Rectangle 678"/>
            <p:cNvSpPr>
              <a:spLocks noChangeArrowheads="1"/>
            </p:cNvSpPr>
            <p:nvPr/>
          </p:nvSpPr>
          <p:spPr bwMode="auto">
            <a:xfrm>
              <a:off x="7461628" y="2879725"/>
              <a:ext cx="327025" cy="5238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solidFill>
                  <a:schemeClr val="bg2"/>
                </a:solidFill>
                <a:latin typeface="Times New Roman" charset="0"/>
              </a:endParaRPr>
            </a:p>
          </p:txBody>
        </p:sp>
        <p:sp>
          <p:nvSpPr>
            <p:cNvPr id="114" name="Oval 679"/>
            <p:cNvSpPr>
              <a:spLocks noChangeArrowheads="1"/>
            </p:cNvSpPr>
            <p:nvPr/>
          </p:nvSpPr>
          <p:spPr bwMode="auto">
            <a:xfrm>
              <a:off x="7458453" y="2817813"/>
              <a:ext cx="330200" cy="100012"/>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115" name="Group 680"/>
            <p:cNvGrpSpPr>
              <a:grpSpLocks/>
            </p:cNvGrpSpPr>
            <p:nvPr/>
          </p:nvGrpSpPr>
          <p:grpSpPr bwMode="auto">
            <a:xfrm>
              <a:off x="7537828" y="2840038"/>
              <a:ext cx="163512" cy="57150"/>
              <a:chOff x="2848" y="848"/>
              <a:chExt cx="140" cy="98"/>
            </a:xfrm>
          </p:grpSpPr>
          <p:sp>
            <p:nvSpPr>
              <p:cNvPr id="116" name="Line 68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17" name="Line 68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18" name="Line 68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119" name="Group 684"/>
            <p:cNvGrpSpPr>
              <a:grpSpLocks/>
            </p:cNvGrpSpPr>
            <p:nvPr/>
          </p:nvGrpSpPr>
          <p:grpSpPr bwMode="auto">
            <a:xfrm flipV="1">
              <a:off x="7537828" y="2838450"/>
              <a:ext cx="163512" cy="58738"/>
              <a:chOff x="2848" y="848"/>
              <a:chExt cx="140" cy="98"/>
            </a:xfrm>
          </p:grpSpPr>
          <p:sp>
            <p:nvSpPr>
              <p:cNvPr id="120" name="Line 68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21" name="Line 68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22" name="Line 68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123" name="Oval 688"/>
            <p:cNvSpPr>
              <a:spLocks noChangeArrowheads="1"/>
            </p:cNvSpPr>
            <p:nvPr/>
          </p:nvSpPr>
          <p:spPr bwMode="auto">
            <a:xfrm>
              <a:off x="7547353" y="3244850"/>
              <a:ext cx="358775" cy="95250"/>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124" name="Line 689"/>
            <p:cNvSpPr>
              <a:spLocks noChangeShapeType="1"/>
            </p:cNvSpPr>
            <p:nvPr/>
          </p:nvSpPr>
          <p:spPr bwMode="auto">
            <a:xfrm>
              <a:off x="7547353" y="3236913"/>
              <a:ext cx="0" cy="5873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25" name="Line 690"/>
            <p:cNvSpPr>
              <a:spLocks noChangeShapeType="1"/>
            </p:cNvSpPr>
            <p:nvPr/>
          </p:nvSpPr>
          <p:spPr bwMode="auto">
            <a:xfrm>
              <a:off x="7906128" y="3236913"/>
              <a:ext cx="0" cy="5873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26" name="Rectangle 691"/>
            <p:cNvSpPr>
              <a:spLocks noChangeArrowheads="1"/>
            </p:cNvSpPr>
            <p:nvPr/>
          </p:nvSpPr>
          <p:spPr bwMode="auto">
            <a:xfrm>
              <a:off x="7547353" y="3236913"/>
              <a:ext cx="355600" cy="5873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127" name="Oval 692"/>
            <p:cNvSpPr>
              <a:spLocks noChangeArrowheads="1"/>
            </p:cNvSpPr>
            <p:nvPr/>
          </p:nvSpPr>
          <p:spPr bwMode="auto">
            <a:xfrm>
              <a:off x="7544178" y="3168650"/>
              <a:ext cx="358775" cy="111125"/>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128" name="Group 693"/>
            <p:cNvGrpSpPr>
              <a:grpSpLocks/>
            </p:cNvGrpSpPr>
            <p:nvPr/>
          </p:nvGrpSpPr>
          <p:grpSpPr bwMode="auto">
            <a:xfrm>
              <a:off x="7629903" y="3192463"/>
              <a:ext cx="179387" cy="65087"/>
              <a:chOff x="2848" y="848"/>
              <a:chExt cx="140" cy="98"/>
            </a:xfrm>
          </p:grpSpPr>
          <p:sp>
            <p:nvSpPr>
              <p:cNvPr id="129" name="Line 69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30" name="Line 69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31" name="Line 69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132" name="Group 697"/>
            <p:cNvGrpSpPr>
              <a:grpSpLocks/>
            </p:cNvGrpSpPr>
            <p:nvPr/>
          </p:nvGrpSpPr>
          <p:grpSpPr bwMode="auto">
            <a:xfrm flipV="1">
              <a:off x="7629903" y="3192463"/>
              <a:ext cx="179387" cy="65087"/>
              <a:chOff x="2848" y="848"/>
              <a:chExt cx="140" cy="98"/>
            </a:xfrm>
          </p:grpSpPr>
          <p:sp>
            <p:nvSpPr>
              <p:cNvPr id="133" name="Line 69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34" name="Line 69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35" name="Line 70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136" name="Oval 701"/>
            <p:cNvSpPr>
              <a:spLocks noChangeArrowheads="1"/>
            </p:cNvSpPr>
            <p:nvPr/>
          </p:nvSpPr>
          <p:spPr bwMode="auto">
            <a:xfrm>
              <a:off x="6137653" y="2979738"/>
              <a:ext cx="346075" cy="87312"/>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137" name="Line 702"/>
            <p:cNvSpPr>
              <a:spLocks noChangeShapeType="1"/>
            </p:cNvSpPr>
            <p:nvPr/>
          </p:nvSpPr>
          <p:spPr bwMode="auto">
            <a:xfrm>
              <a:off x="6137653" y="2971800"/>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38" name="Line 703"/>
            <p:cNvSpPr>
              <a:spLocks noChangeShapeType="1"/>
            </p:cNvSpPr>
            <p:nvPr/>
          </p:nvSpPr>
          <p:spPr bwMode="auto">
            <a:xfrm>
              <a:off x="6483728" y="2971800"/>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39" name="Rectangle 704"/>
            <p:cNvSpPr>
              <a:spLocks noChangeArrowheads="1"/>
            </p:cNvSpPr>
            <p:nvPr/>
          </p:nvSpPr>
          <p:spPr bwMode="auto">
            <a:xfrm>
              <a:off x="6137653" y="2971800"/>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140" name="Oval 705"/>
            <p:cNvSpPr>
              <a:spLocks noChangeArrowheads="1"/>
            </p:cNvSpPr>
            <p:nvPr/>
          </p:nvSpPr>
          <p:spPr bwMode="auto">
            <a:xfrm>
              <a:off x="6134478" y="2908300"/>
              <a:ext cx="346075" cy="103188"/>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141" name="Group 706"/>
            <p:cNvGrpSpPr>
              <a:grpSpLocks/>
            </p:cNvGrpSpPr>
            <p:nvPr/>
          </p:nvGrpSpPr>
          <p:grpSpPr bwMode="auto">
            <a:xfrm>
              <a:off x="6218615" y="2930525"/>
              <a:ext cx="171450" cy="60325"/>
              <a:chOff x="2848" y="848"/>
              <a:chExt cx="140" cy="98"/>
            </a:xfrm>
          </p:grpSpPr>
          <p:sp>
            <p:nvSpPr>
              <p:cNvPr id="142" name="Line 70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43" name="Line 70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44" name="Line 70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145" name="Group 710"/>
            <p:cNvGrpSpPr>
              <a:grpSpLocks/>
            </p:cNvGrpSpPr>
            <p:nvPr/>
          </p:nvGrpSpPr>
          <p:grpSpPr bwMode="auto">
            <a:xfrm flipV="1">
              <a:off x="6218615" y="2930525"/>
              <a:ext cx="171450" cy="58738"/>
              <a:chOff x="2848" y="848"/>
              <a:chExt cx="140" cy="98"/>
            </a:xfrm>
          </p:grpSpPr>
          <p:sp>
            <p:nvSpPr>
              <p:cNvPr id="146" name="Line 71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47" name="Line 71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48" name="Line 71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149" name="Oval 714"/>
            <p:cNvSpPr>
              <a:spLocks noChangeArrowheads="1"/>
            </p:cNvSpPr>
            <p:nvPr/>
          </p:nvSpPr>
          <p:spPr bwMode="auto">
            <a:xfrm>
              <a:off x="5831265" y="4129088"/>
              <a:ext cx="346075" cy="87312"/>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150" name="Line 715"/>
            <p:cNvSpPr>
              <a:spLocks noChangeShapeType="1"/>
            </p:cNvSpPr>
            <p:nvPr/>
          </p:nvSpPr>
          <p:spPr bwMode="auto">
            <a:xfrm>
              <a:off x="5831265" y="4121150"/>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51" name="Line 716"/>
            <p:cNvSpPr>
              <a:spLocks noChangeShapeType="1"/>
            </p:cNvSpPr>
            <p:nvPr/>
          </p:nvSpPr>
          <p:spPr bwMode="auto">
            <a:xfrm>
              <a:off x="6177340" y="4121150"/>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52" name="Rectangle 717"/>
            <p:cNvSpPr>
              <a:spLocks noChangeArrowheads="1"/>
            </p:cNvSpPr>
            <p:nvPr/>
          </p:nvSpPr>
          <p:spPr bwMode="auto">
            <a:xfrm>
              <a:off x="5831265" y="4121150"/>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153" name="Oval 718"/>
            <p:cNvSpPr>
              <a:spLocks noChangeArrowheads="1"/>
            </p:cNvSpPr>
            <p:nvPr/>
          </p:nvSpPr>
          <p:spPr bwMode="auto">
            <a:xfrm>
              <a:off x="5828090" y="4057650"/>
              <a:ext cx="346075" cy="103188"/>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154" name="Group 719"/>
            <p:cNvGrpSpPr>
              <a:grpSpLocks/>
            </p:cNvGrpSpPr>
            <p:nvPr/>
          </p:nvGrpSpPr>
          <p:grpSpPr bwMode="auto">
            <a:xfrm>
              <a:off x="5912228" y="4079875"/>
              <a:ext cx="171450" cy="60325"/>
              <a:chOff x="2848" y="848"/>
              <a:chExt cx="140" cy="98"/>
            </a:xfrm>
          </p:grpSpPr>
          <p:sp>
            <p:nvSpPr>
              <p:cNvPr id="155" name="Line 72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56" name="Line 72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57" name="Line 72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158" name="Group 723"/>
            <p:cNvGrpSpPr>
              <a:grpSpLocks/>
            </p:cNvGrpSpPr>
            <p:nvPr/>
          </p:nvGrpSpPr>
          <p:grpSpPr bwMode="auto">
            <a:xfrm flipV="1">
              <a:off x="5912228" y="4079875"/>
              <a:ext cx="171450" cy="58738"/>
              <a:chOff x="2848" y="848"/>
              <a:chExt cx="140" cy="98"/>
            </a:xfrm>
          </p:grpSpPr>
          <p:sp>
            <p:nvSpPr>
              <p:cNvPr id="159" name="Line 72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60" name="Line 72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61" name="Line 72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162" name="Line 727"/>
            <p:cNvSpPr>
              <a:spLocks noChangeShapeType="1"/>
            </p:cNvSpPr>
            <p:nvPr/>
          </p:nvSpPr>
          <p:spPr bwMode="auto">
            <a:xfrm flipV="1">
              <a:off x="7029828" y="4486275"/>
              <a:ext cx="227012" cy="43656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63" name="Line 728"/>
            <p:cNvSpPr>
              <a:spLocks noChangeShapeType="1"/>
            </p:cNvSpPr>
            <p:nvPr/>
          </p:nvSpPr>
          <p:spPr bwMode="auto">
            <a:xfrm>
              <a:off x="7153653" y="4224338"/>
              <a:ext cx="163512"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64" name="Line 729"/>
            <p:cNvSpPr>
              <a:spLocks noChangeShapeType="1"/>
            </p:cNvSpPr>
            <p:nvPr/>
          </p:nvSpPr>
          <p:spPr bwMode="auto">
            <a:xfrm>
              <a:off x="7250490" y="4144963"/>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65" name="Line 730"/>
            <p:cNvSpPr>
              <a:spLocks noChangeShapeType="1"/>
            </p:cNvSpPr>
            <p:nvPr/>
          </p:nvSpPr>
          <p:spPr bwMode="auto">
            <a:xfrm flipV="1">
              <a:off x="7487028" y="4230688"/>
              <a:ext cx="134937"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66" name="Line 731"/>
            <p:cNvSpPr>
              <a:spLocks noChangeShapeType="1"/>
            </p:cNvSpPr>
            <p:nvPr/>
          </p:nvSpPr>
          <p:spPr bwMode="auto">
            <a:xfrm>
              <a:off x="6185278" y="4151313"/>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67" name="Line 732"/>
            <p:cNvSpPr>
              <a:spLocks noChangeShapeType="1"/>
            </p:cNvSpPr>
            <p:nvPr/>
          </p:nvSpPr>
          <p:spPr bwMode="auto">
            <a:xfrm>
              <a:off x="6480553" y="2998788"/>
              <a:ext cx="509587"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68" name="Line 733"/>
            <p:cNvSpPr>
              <a:spLocks noChangeShapeType="1"/>
            </p:cNvSpPr>
            <p:nvPr/>
          </p:nvSpPr>
          <p:spPr bwMode="auto">
            <a:xfrm>
              <a:off x="6047165" y="2827338"/>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69" name="Freeform 734"/>
            <p:cNvSpPr>
              <a:spLocks/>
            </p:cNvSpPr>
            <p:nvPr/>
          </p:nvSpPr>
          <p:spPr bwMode="auto">
            <a:xfrm>
              <a:off x="5367715" y="4833938"/>
              <a:ext cx="2979738" cy="1455737"/>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70" name="Line 735"/>
            <p:cNvSpPr>
              <a:spLocks noChangeShapeType="1"/>
            </p:cNvSpPr>
            <p:nvPr/>
          </p:nvSpPr>
          <p:spPr bwMode="auto">
            <a:xfrm rot="16200000">
              <a:off x="7602915" y="5570538"/>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71" name="Line 736"/>
            <p:cNvSpPr>
              <a:spLocks noChangeShapeType="1"/>
            </p:cNvSpPr>
            <p:nvPr/>
          </p:nvSpPr>
          <p:spPr bwMode="auto">
            <a:xfrm rot="5400000" flipV="1">
              <a:off x="7748965" y="5851525"/>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72" name="Line 737"/>
            <p:cNvSpPr>
              <a:spLocks noChangeShapeType="1"/>
            </p:cNvSpPr>
            <p:nvPr/>
          </p:nvSpPr>
          <p:spPr bwMode="auto">
            <a:xfrm rot="16200000">
              <a:off x="7934703" y="5527675"/>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nvGrpSpPr>
            <p:cNvPr id="173" name="Group 738"/>
            <p:cNvGrpSpPr>
              <a:grpSpLocks/>
            </p:cNvGrpSpPr>
            <p:nvPr/>
          </p:nvGrpSpPr>
          <p:grpSpPr bwMode="auto">
            <a:xfrm>
              <a:off x="7514015" y="5237163"/>
              <a:ext cx="501650" cy="234950"/>
              <a:chOff x="4701" y="2996"/>
              <a:chExt cx="316" cy="148"/>
            </a:xfrm>
          </p:grpSpPr>
          <p:sp>
            <p:nvSpPr>
              <p:cNvPr id="174" name="Oval 739"/>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175" name="Line 740"/>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76" name="Line 741"/>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77" name="Rectangle 742"/>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178" name="Oval 743"/>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179" name="Group 744"/>
              <p:cNvGrpSpPr>
                <a:grpSpLocks/>
              </p:cNvGrpSpPr>
              <p:nvPr/>
            </p:nvGrpSpPr>
            <p:grpSpPr bwMode="auto">
              <a:xfrm>
                <a:off x="4776" y="3017"/>
                <a:ext cx="156" cy="56"/>
                <a:chOff x="2848" y="848"/>
                <a:chExt cx="140" cy="98"/>
              </a:xfrm>
            </p:grpSpPr>
            <p:sp>
              <p:nvSpPr>
                <p:cNvPr id="184" name="Line 74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85" name="Line 74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86" name="Line 74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180" name="Group 748"/>
              <p:cNvGrpSpPr>
                <a:grpSpLocks/>
              </p:cNvGrpSpPr>
              <p:nvPr/>
            </p:nvGrpSpPr>
            <p:grpSpPr bwMode="auto">
              <a:xfrm flipV="1">
                <a:off x="4776" y="3016"/>
                <a:ext cx="156" cy="56"/>
                <a:chOff x="2848" y="848"/>
                <a:chExt cx="140" cy="98"/>
              </a:xfrm>
            </p:grpSpPr>
            <p:sp>
              <p:nvSpPr>
                <p:cNvPr id="181" name="Line 74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82" name="Line 75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83" name="Line 75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grpSp>
          <p:nvGrpSpPr>
            <p:cNvPr id="187" name="Group 752"/>
            <p:cNvGrpSpPr>
              <a:grpSpLocks/>
            </p:cNvGrpSpPr>
            <p:nvPr/>
          </p:nvGrpSpPr>
          <p:grpSpPr bwMode="auto">
            <a:xfrm>
              <a:off x="6698040" y="4960938"/>
              <a:ext cx="501650" cy="234950"/>
              <a:chOff x="3600" y="219"/>
              <a:chExt cx="360" cy="175"/>
            </a:xfrm>
          </p:grpSpPr>
          <p:sp>
            <p:nvSpPr>
              <p:cNvPr id="188" name="Oval 753"/>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p>
            </p:txBody>
          </p:sp>
          <p:sp>
            <p:nvSpPr>
              <p:cNvPr id="189" name="Line 754"/>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90" name="Line 755"/>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91" name="Rectangle 756"/>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192" name="Oval 757"/>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p>
            </p:txBody>
          </p:sp>
          <p:grpSp>
            <p:nvGrpSpPr>
              <p:cNvPr id="193" name="Group 758"/>
              <p:cNvGrpSpPr>
                <a:grpSpLocks/>
              </p:cNvGrpSpPr>
              <p:nvPr/>
            </p:nvGrpSpPr>
            <p:grpSpPr bwMode="auto">
              <a:xfrm>
                <a:off x="3686" y="244"/>
                <a:ext cx="177" cy="66"/>
                <a:chOff x="2848" y="848"/>
                <a:chExt cx="140" cy="98"/>
              </a:xfrm>
            </p:grpSpPr>
            <p:sp>
              <p:nvSpPr>
                <p:cNvPr id="198" name="Line 759"/>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99" name="Line 760"/>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0" name="Line 761"/>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194" name="Group 762"/>
              <p:cNvGrpSpPr>
                <a:grpSpLocks/>
              </p:cNvGrpSpPr>
              <p:nvPr/>
            </p:nvGrpSpPr>
            <p:grpSpPr bwMode="auto">
              <a:xfrm flipV="1">
                <a:off x="3686" y="243"/>
                <a:ext cx="177" cy="66"/>
                <a:chOff x="2848" y="848"/>
                <a:chExt cx="140" cy="98"/>
              </a:xfrm>
            </p:grpSpPr>
            <p:sp>
              <p:nvSpPr>
                <p:cNvPr id="195" name="Line 76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96" name="Line 76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97" name="Line 76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grpSp>
          <p:nvGrpSpPr>
            <p:cNvPr id="201" name="Group 766"/>
            <p:cNvGrpSpPr>
              <a:grpSpLocks/>
            </p:cNvGrpSpPr>
            <p:nvPr/>
          </p:nvGrpSpPr>
          <p:grpSpPr bwMode="auto">
            <a:xfrm>
              <a:off x="6032878" y="5265738"/>
              <a:ext cx="501650" cy="234950"/>
              <a:chOff x="3600" y="219"/>
              <a:chExt cx="360" cy="175"/>
            </a:xfrm>
          </p:grpSpPr>
          <p:sp>
            <p:nvSpPr>
              <p:cNvPr id="202" name="Oval 767"/>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p>
            </p:txBody>
          </p:sp>
          <p:sp>
            <p:nvSpPr>
              <p:cNvPr id="203" name="Line 768"/>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4" name="Line 769"/>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5" name="Rectangle 770"/>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06" name="Oval 771"/>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p>
            </p:txBody>
          </p:sp>
          <p:grpSp>
            <p:nvGrpSpPr>
              <p:cNvPr id="207" name="Group 772"/>
              <p:cNvGrpSpPr>
                <a:grpSpLocks/>
              </p:cNvGrpSpPr>
              <p:nvPr/>
            </p:nvGrpSpPr>
            <p:grpSpPr bwMode="auto">
              <a:xfrm>
                <a:off x="3686" y="244"/>
                <a:ext cx="177" cy="66"/>
                <a:chOff x="2848" y="848"/>
                <a:chExt cx="140" cy="98"/>
              </a:xfrm>
            </p:grpSpPr>
            <p:sp>
              <p:nvSpPr>
                <p:cNvPr id="212" name="Line 77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3" name="Line 77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4" name="Line 77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08" name="Group 776"/>
              <p:cNvGrpSpPr>
                <a:grpSpLocks/>
              </p:cNvGrpSpPr>
              <p:nvPr/>
            </p:nvGrpSpPr>
            <p:grpSpPr bwMode="auto">
              <a:xfrm flipV="1">
                <a:off x="3686" y="243"/>
                <a:ext cx="177" cy="66"/>
                <a:chOff x="2848" y="848"/>
                <a:chExt cx="140" cy="98"/>
              </a:xfrm>
            </p:grpSpPr>
            <p:sp>
              <p:nvSpPr>
                <p:cNvPr id="209" name="Line 77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0" name="Line 77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1" name="Line 77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sp>
          <p:nvSpPr>
            <p:cNvPr id="215" name="Line 780"/>
            <p:cNvSpPr>
              <a:spLocks noChangeShapeType="1"/>
            </p:cNvSpPr>
            <p:nvPr/>
          </p:nvSpPr>
          <p:spPr bwMode="auto">
            <a:xfrm>
              <a:off x="7147303" y="5172075"/>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6" name="Line 781"/>
            <p:cNvSpPr>
              <a:spLocks noChangeShapeType="1"/>
            </p:cNvSpPr>
            <p:nvPr/>
          </p:nvSpPr>
          <p:spPr bwMode="auto">
            <a:xfrm flipV="1">
              <a:off x="6494840" y="5184775"/>
              <a:ext cx="277813" cy="10953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7" name="Line 782"/>
            <p:cNvSpPr>
              <a:spLocks noChangeShapeType="1"/>
            </p:cNvSpPr>
            <p:nvPr/>
          </p:nvSpPr>
          <p:spPr bwMode="auto">
            <a:xfrm flipV="1">
              <a:off x="6537703" y="5387975"/>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8" name="Line 783"/>
            <p:cNvSpPr>
              <a:spLocks noChangeShapeType="1"/>
            </p:cNvSpPr>
            <p:nvPr/>
          </p:nvSpPr>
          <p:spPr bwMode="auto">
            <a:xfrm flipH="1">
              <a:off x="5832853" y="5133975"/>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9" name="Line 784"/>
            <p:cNvSpPr>
              <a:spLocks noChangeShapeType="1"/>
            </p:cNvSpPr>
            <p:nvPr/>
          </p:nvSpPr>
          <p:spPr bwMode="auto">
            <a:xfrm>
              <a:off x="5858253" y="5184775"/>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20" name="Line 785"/>
            <p:cNvSpPr>
              <a:spLocks noChangeShapeType="1"/>
            </p:cNvSpPr>
            <p:nvPr/>
          </p:nvSpPr>
          <p:spPr bwMode="auto">
            <a:xfrm>
              <a:off x="5718553" y="5521325"/>
              <a:ext cx="15398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21" name="Line 786"/>
            <p:cNvSpPr>
              <a:spLocks noChangeShapeType="1"/>
            </p:cNvSpPr>
            <p:nvPr/>
          </p:nvSpPr>
          <p:spPr bwMode="auto">
            <a:xfrm>
              <a:off x="5970965" y="5600700"/>
              <a:ext cx="49053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22" name="Line 787"/>
            <p:cNvSpPr>
              <a:spLocks noChangeShapeType="1"/>
            </p:cNvSpPr>
            <p:nvPr/>
          </p:nvSpPr>
          <p:spPr bwMode="auto">
            <a:xfrm flipH="1">
              <a:off x="6210678" y="5508625"/>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23" name="Line 788"/>
            <p:cNvSpPr>
              <a:spLocks noChangeShapeType="1"/>
            </p:cNvSpPr>
            <p:nvPr/>
          </p:nvSpPr>
          <p:spPr bwMode="auto">
            <a:xfrm>
              <a:off x="6023353" y="5597525"/>
              <a:ext cx="1587"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24" name="Line 789"/>
            <p:cNvSpPr>
              <a:spLocks noChangeShapeType="1"/>
            </p:cNvSpPr>
            <p:nvPr/>
          </p:nvSpPr>
          <p:spPr bwMode="auto">
            <a:xfrm flipH="1" flipV="1">
              <a:off x="6420228" y="5605463"/>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25" name="Line 790"/>
            <p:cNvSpPr>
              <a:spLocks noChangeShapeType="1"/>
            </p:cNvSpPr>
            <p:nvPr/>
          </p:nvSpPr>
          <p:spPr bwMode="auto">
            <a:xfrm>
              <a:off x="6501190" y="5464175"/>
              <a:ext cx="503238"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26" name="Line 791"/>
            <p:cNvSpPr>
              <a:spLocks noChangeShapeType="1"/>
            </p:cNvSpPr>
            <p:nvPr/>
          </p:nvSpPr>
          <p:spPr bwMode="auto">
            <a:xfrm>
              <a:off x="5950328" y="5399088"/>
              <a:ext cx="80962"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nvGrpSpPr>
            <p:cNvPr id="227" name="Group 792"/>
            <p:cNvGrpSpPr>
              <a:grpSpLocks/>
            </p:cNvGrpSpPr>
            <p:nvPr/>
          </p:nvGrpSpPr>
          <p:grpSpPr bwMode="auto">
            <a:xfrm>
              <a:off x="5135940" y="2159000"/>
              <a:ext cx="3021013" cy="3981450"/>
              <a:chOff x="-1203" y="1352"/>
              <a:chExt cx="1903" cy="2508"/>
            </a:xfrm>
          </p:grpSpPr>
          <p:grpSp>
            <p:nvGrpSpPr>
              <p:cNvPr id="228" name="Group 793"/>
              <p:cNvGrpSpPr>
                <a:grpSpLocks/>
              </p:cNvGrpSpPr>
              <p:nvPr/>
            </p:nvGrpSpPr>
            <p:grpSpPr bwMode="auto">
              <a:xfrm>
                <a:off x="-1203" y="1647"/>
                <a:ext cx="436" cy="114"/>
                <a:chOff x="3072" y="739"/>
                <a:chExt cx="652" cy="146"/>
              </a:xfrm>
            </p:grpSpPr>
            <p:pic>
              <p:nvPicPr>
                <p:cNvPr id="265" name="Picture 794"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 name="Line 795"/>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67" name="Line 796"/>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pic>
            <p:nvPicPr>
              <p:cNvPr id="229" name="Picture 797"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0" name="Group 798"/>
              <p:cNvGrpSpPr>
                <a:grpSpLocks/>
              </p:cNvGrpSpPr>
              <p:nvPr/>
            </p:nvGrpSpPr>
            <p:grpSpPr bwMode="auto">
              <a:xfrm>
                <a:off x="-546" y="1352"/>
                <a:ext cx="256" cy="269"/>
                <a:chOff x="2870" y="1518"/>
                <a:chExt cx="292" cy="320"/>
              </a:xfrm>
            </p:grpSpPr>
            <p:graphicFrame>
              <p:nvGraphicFramePr>
                <p:cNvPr id="263" name="Object 79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5" imgW="827508" imgH="841085" progId="MS_ClipArt_Gallery.2">
                        <p:embed/>
                      </p:oleObj>
                    </mc:Choice>
                    <mc:Fallback>
                      <p:oleObj name="Clip" r:id="rId5" imgW="827508" imgH="841085" progId="MS_ClipArt_Gallery.2">
                        <p:embed/>
                        <p:pic>
                          <p:nvPicPr>
                            <p:cNvPr id="263" name="Object 7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4" name="Object 80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7" imgW="1268977" imgH="1200107" progId="MS_ClipArt_Gallery.2">
                        <p:embed/>
                      </p:oleObj>
                    </mc:Choice>
                    <mc:Fallback>
                      <p:oleObj name="Clip" r:id="rId7" imgW="1268977" imgH="1200107" progId="MS_ClipArt_Gallery.2">
                        <p:embed/>
                        <p:pic>
                          <p:nvPicPr>
                            <p:cNvPr id="264" name="Object 8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31" name="Group 801"/>
              <p:cNvGrpSpPr>
                <a:grpSpLocks/>
              </p:cNvGrpSpPr>
              <p:nvPr/>
            </p:nvGrpSpPr>
            <p:grpSpPr bwMode="auto">
              <a:xfrm>
                <a:off x="-1002" y="2262"/>
                <a:ext cx="209" cy="224"/>
                <a:chOff x="2870" y="1518"/>
                <a:chExt cx="292" cy="320"/>
              </a:xfrm>
            </p:grpSpPr>
            <p:graphicFrame>
              <p:nvGraphicFramePr>
                <p:cNvPr id="261" name="Object 80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9" imgW="827508" imgH="841085" progId="MS_ClipArt_Gallery.2">
                        <p:embed/>
                      </p:oleObj>
                    </mc:Choice>
                    <mc:Fallback>
                      <p:oleObj name="Clip" r:id="rId9" imgW="827508" imgH="841085" progId="MS_ClipArt_Gallery.2">
                        <p:embed/>
                        <p:pic>
                          <p:nvPicPr>
                            <p:cNvPr id="261" name="Object 8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2" name="Object 80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0" imgW="1268977" imgH="1200107" progId="MS_ClipArt_Gallery.2">
                        <p:embed/>
                      </p:oleObj>
                    </mc:Choice>
                    <mc:Fallback>
                      <p:oleObj name="Clip" r:id="rId10" imgW="1268977" imgH="1200107" progId="MS_ClipArt_Gallery.2">
                        <p:embed/>
                        <p:pic>
                          <p:nvPicPr>
                            <p:cNvPr id="262" name="Object 8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32" name="Object 804"/>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name="Clip" r:id="rId11" imgW="1305000" imgH="1085760" progId="MS_ClipArt_Gallery.2">
                      <p:embed/>
                    </p:oleObj>
                  </mc:Choice>
                  <mc:Fallback>
                    <p:oleObj name="Clip" r:id="rId11" imgW="1305000" imgH="1085760" progId="MS_ClipArt_Gallery.2">
                      <p:embed/>
                      <p:pic>
                        <p:nvPicPr>
                          <p:cNvPr id="232" name="Object 8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33" name="Group 805"/>
              <p:cNvGrpSpPr>
                <a:grpSpLocks/>
              </p:cNvGrpSpPr>
              <p:nvPr/>
            </p:nvGrpSpPr>
            <p:grpSpPr bwMode="auto">
              <a:xfrm>
                <a:off x="310" y="3575"/>
                <a:ext cx="125" cy="230"/>
                <a:chOff x="4180" y="783"/>
                <a:chExt cx="150" cy="307"/>
              </a:xfrm>
            </p:grpSpPr>
            <p:sp>
              <p:nvSpPr>
                <p:cNvPr id="253" name="AutoShape 80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254" name="Rectangle 80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255" name="Rectangle 80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p>
              </p:txBody>
            </p:sp>
            <p:sp>
              <p:nvSpPr>
                <p:cNvPr id="256" name="AutoShape 80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p>
              </p:txBody>
            </p:sp>
            <p:sp>
              <p:nvSpPr>
                <p:cNvPr id="257" name="Line 8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58" name="Line 8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59" name="Rectangle 8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60" name="Rectangle 8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grpSp>
          <p:graphicFrame>
            <p:nvGraphicFramePr>
              <p:cNvPr id="234" name="Object 814"/>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name="Clip" r:id="rId13" imgW="1305000" imgH="1085760" progId="MS_ClipArt_Gallery.2">
                      <p:embed/>
                    </p:oleObj>
                  </mc:Choice>
                  <mc:Fallback>
                    <p:oleObj name="Clip" r:id="rId13" imgW="1305000" imgH="1085760" progId="MS_ClipArt_Gallery.2">
                      <p:embed/>
                      <p:pic>
                        <p:nvPicPr>
                          <p:cNvPr id="234" name="Object 8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 name="Object 815"/>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name="Clip" r:id="rId14" imgW="1305000" imgH="1085760" progId="MS_ClipArt_Gallery.2">
                      <p:embed/>
                    </p:oleObj>
                  </mc:Choice>
                  <mc:Fallback>
                    <p:oleObj name="Clip" r:id="rId14" imgW="1305000" imgH="1085760" progId="MS_ClipArt_Gallery.2">
                      <p:embed/>
                      <p:pic>
                        <p:nvPicPr>
                          <p:cNvPr id="235" name="Object 8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6" name="Object 816"/>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name="Clip" r:id="rId15" imgW="1305000" imgH="1085760" progId="MS_ClipArt_Gallery.2">
                      <p:embed/>
                    </p:oleObj>
                  </mc:Choice>
                  <mc:Fallback>
                    <p:oleObj name="Clip" r:id="rId15" imgW="1305000" imgH="1085760" progId="MS_ClipArt_Gallery.2">
                      <p:embed/>
                      <p:pic>
                        <p:nvPicPr>
                          <p:cNvPr id="236" name="Object 8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7" name="Object 817"/>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name="Clip" r:id="rId15" imgW="1305000" imgH="1085760" progId="MS_ClipArt_Gallery.2">
                      <p:embed/>
                    </p:oleObj>
                  </mc:Choice>
                  <mc:Fallback>
                    <p:oleObj name="Clip" r:id="rId15" imgW="1305000" imgH="1085760" progId="MS_ClipArt_Gallery.2">
                      <p:embed/>
                      <p:pic>
                        <p:nvPicPr>
                          <p:cNvPr id="237" name="Object 8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38" name="Group 818"/>
              <p:cNvGrpSpPr>
                <a:grpSpLocks/>
              </p:cNvGrpSpPr>
              <p:nvPr/>
            </p:nvGrpSpPr>
            <p:grpSpPr bwMode="auto">
              <a:xfrm>
                <a:off x="83" y="3625"/>
                <a:ext cx="172" cy="215"/>
                <a:chOff x="2870" y="1518"/>
                <a:chExt cx="292" cy="320"/>
              </a:xfrm>
            </p:grpSpPr>
            <p:graphicFrame>
              <p:nvGraphicFramePr>
                <p:cNvPr id="251" name="Object 81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6" imgW="827508" imgH="841085" progId="MS_ClipArt_Gallery.2">
                        <p:embed/>
                      </p:oleObj>
                    </mc:Choice>
                    <mc:Fallback>
                      <p:oleObj name="Clip" r:id="rId16" imgW="827508" imgH="841085" progId="MS_ClipArt_Gallery.2">
                        <p:embed/>
                        <p:pic>
                          <p:nvPicPr>
                            <p:cNvPr id="251" name="Object 8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2" name="Object 82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7" imgW="1268977" imgH="1200107" progId="MS_ClipArt_Gallery.2">
                        <p:embed/>
                      </p:oleObj>
                    </mc:Choice>
                    <mc:Fallback>
                      <p:oleObj name="Clip" r:id="rId17" imgW="1268977" imgH="1200107" progId="MS_ClipArt_Gallery.2">
                        <p:embed/>
                        <p:pic>
                          <p:nvPicPr>
                            <p:cNvPr id="252" name="Object 8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39" name="Group 821"/>
              <p:cNvGrpSpPr>
                <a:grpSpLocks/>
              </p:cNvGrpSpPr>
              <p:nvPr/>
            </p:nvGrpSpPr>
            <p:grpSpPr bwMode="auto">
              <a:xfrm>
                <a:off x="-201" y="3657"/>
                <a:ext cx="220" cy="203"/>
                <a:chOff x="2870" y="1518"/>
                <a:chExt cx="292" cy="320"/>
              </a:xfrm>
            </p:grpSpPr>
            <p:graphicFrame>
              <p:nvGraphicFramePr>
                <p:cNvPr id="249" name="Object 8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6" imgW="827508" imgH="841085" progId="MS_ClipArt_Gallery.2">
                        <p:embed/>
                      </p:oleObj>
                    </mc:Choice>
                    <mc:Fallback>
                      <p:oleObj name="Clip" r:id="rId16" imgW="827508" imgH="841085" progId="MS_ClipArt_Gallery.2">
                        <p:embed/>
                        <p:pic>
                          <p:nvPicPr>
                            <p:cNvPr id="249" name="Object 8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0" name="Object 8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8" imgW="1268977" imgH="1200107" progId="MS_ClipArt_Gallery.2">
                        <p:embed/>
                      </p:oleObj>
                    </mc:Choice>
                    <mc:Fallback>
                      <p:oleObj name="Clip" r:id="rId18" imgW="1268977" imgH="1200107" progId="MS_ClipArt_Gallery.2">
                        <p:embed/>
                        <p:pic>
                          <p:nvPicPr>
                            <p:cNvPr id="250" name="Object 8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40" name="Group 824"/>
              <p:cNvGrpSpPr>
                <a:grpSpLocks/>
              </p:cNvGrpSpPr>
              <p:nvPr/>
            </p:nvGrpSpPr>
            <p:grpSpPr bwMode="auto">
              <a:xfrm>
                <a:off x="569" y="3419"/>
                <a:ext cx="131" cy="258"/>
                <a:chOff x="4180" y="783"/>
                <a:chExt cx="150" cy="307"/>
              </a:xfrm>
            </p:grpSpPr>
            <p:sp>
              <p:nvSpPr>
                <p:cNvPr id="241" name="AutoShape 82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242" name="Rectangle 82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243" name="Rectangle 82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p>
              </p:txBody>
            </p:sp>
            <p:sp>
              <p:nvSpPr>
                <p:cNvPr id="244" name="AutoShape 82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p>
              </p:txBody>
            </p:sp>
            <p:sp>
              <p:nvSpPr>
                <p:cNvPr id="245" name="Line 82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46" name="Line 83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47" name="Rectangle 83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48" name="Rectangle 83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grpSp>
        </p:grpSp>
        <p:sp>
          <p:nvSpPr>
            <p:cNvPr id="268" name="Line 833"/>
            <p:cNvSpPr>
              <a:spLocks noChangeShapeType="1"/>
            </p:cNvSpPr>
            <p:nvPr/>
          </p:nvSpPr>
          <p:spPr bwMode="auto">
            <a:xfrm flipH="1">
              <a:off x="6039228" y="3921125"/>
              <a:ext cx="3175" cy="14446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69" name="Line 834"/>
            <p:cNvSpPr>
              <a:spLocks noChangeShapeType="1"/>
            </p:cNvSpPr>
            <p:nvPr/>
          </p:nvSpPr>
          <p:spPr bwMode="auto">
            <a:xfrm flipV="1">
              <a:off x="7336215" y="2903538"/>
              <a:ext cx="123825" cy="8731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70" name="Line 835"/>
            <p:cNvSpPr>
              <a:spLocks noChangeShapeType="1"/>
            </p:cNvSpPr>
            <p:nvPr/>
          </p:nvSpPr>
          <p:spPr bwMode="auto">
            <a:xfrm>
              <a:off x="7163178" y="3076575"/>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71" name="Line 836"/>
            <p:cNvSpPr>
              <a:spLocks noChangeShapeType="1"/>
            </p:cNvSpPr>
            <p:nvPr/>
          </p:nvSpPr>
          <p:spPr bwMode="auto">
            <a:xfrm flipV="1">
              <a:off x="7334628" y="2973388"/>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72" name="Line 837"/>
            <p:cNvSpPr>
              <a:spLocks noChangeShapeType="1"/>
            </p:cNvSpPr>
            <p:nvPr/>
          </p:nvSpPr>
          <p:spPr bwMode="auto">
            <a:xfrm>
              <a:off x="7699753" y="2971800"/>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73" name="Line 838"/>
            <p:cNvSpPr>
              <a:spLocks noChangeShapeType="1"/>
            </p:cNvSpPr>
            <p:nvPr/>
          </p:nvSpPr>
          <p:spPr bwMode="auto">
            <a:xfrm>
              <a:off x="7353678" y="3278188"/>
              <a:ext cx="188912"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74" name="Line 839"/>
            <p:cNvSpPr>
              <a:spLocks noChangeShapeType="1"/>
            </p:cNvSpPr>
            <p:nvPr/>
          </p:nvSpPr>
          <p:spPr bwMode="auto">
            <a:xfrm flipV="1">
              <a:off x="5648703" y="4144963"/>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75" name="Line 840"/>
            <p:cNvSpPr>
              <a:spLocks noChangeShapeType="1"/>
            </p:cNvSpPr>
            <p:nvPr/>
          </p:nvSpPr>
          <p:spPr bwMode="auto">
            <a:xfrm flipV="1">
              <a:off x="7768015" y="2671763"/>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76" name="Line 841"/>
            <p:cNvSpPr>
              <a:spLocks noChangeShapeType="1"/>
            </p:cNvSpPr>
            <p:nvPr/>
          </p:nvSpPr>
          <p:spPr bwMode="auto">
            <a:xfrm>
              <a:off x="7907715" y="3268663"/>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77" name="Line 842"/>
            <p:cNvSpPr>
              <a:spLocks noChangeShapeType="1"/>
            </p:cNvSpPr>
            <p:nvPr/>
          </p:nvSpPr>
          <p:spPr bwMode="auto">
            <a:xfrm flipH="1">
              <a:off x="7053640" y="3344863"/>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78" name="Line 843"/>
            <p:cNvSpPr>
              <a:spLocks noChangeShapeType="1"/>
            </p:cNvSpPr>
            <p:nvPr/>
          </p:nvSpPr>
          <p:spPr bwMode="auto">
            <a:xfrm flipH="1">
              <a:off x="7644190" y="3344863"/>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nvGrpSpPr>
            <p:cNvPr id="279" name="Group 844"/>
            <p:cNvGrpSpPr>
              <a:grpSpLocks/>
            </p:cNvGrpSpPr>
            <p:nvPr/>
          </p:nvGrpSpPr>
          <p:grpSpPr bwMode="auto">
            <a:xfrm>
              <a:off x="6696453" y="4962525"/>
              <a:ext cx="501650" cy="234950"/>
              <a:chOff x="4701" y="2996"/>
              <a:chExt cx="316" cy="148"/>
            </a:xfrm>
          </p:grpSpPr>
          <p:sp>
            <p:nvSpPr>
              <p:cNvPr id="280" name="Oval 845"/>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281" name="Line 846"/>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82" name="Line 847"/>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83" name="Rectangle 848"/>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84" name="Oval 849"/>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285" name="Group 850"/>
              <p:cNvGrpSpPr>
                <a:grpSpLocks/>
              </p:cNvGrpSpPr>
              <p:nvPr/>
            </p:nvGrpSpPr>
            <p:grpSpPr bwMode="auto">
              <a:xfrm>
                <a:off x="4776" y="3017"/>
                <a:ext cx="156" cy="56"/>
                <a:chOff x="2848" y="848"/>
                <a:chExt cx="140" cy="98"/>
              </a:xfrm>
            </p:grpSpPr>
            <p:sp>
              <p:nvSpPr>
                <p:cNvPr id="290" name="Line 8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91" name="Line 8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92" name="Line 8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86" name="Group 854"/>
              <p:cNvGrpSpPr>
                <a:grpSpLocks/>
              </p:cNvGrpSpPr>
              <p:nvPr/>
            </p:nvGrpSpPr>
            <p:grpSpPr bwMode="auto">
              <a:xfrm flipV="1">
                <a:off x="4776" y="3016"/>
                <a:ext cx="156" cy="56"/>
                <a:chOff x="2848" y="848"/>
                <a:chExt cx="140" cy="98"/>
              </a:xfrm>
            </p:grpSpPr>
            <p:sp>
              <p:nvSpPr>
                <p:cNvPr id="287" name="Line 8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88" name="Line 8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89" name="Line 8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grpSp>
          <p:nvGrpSpPr>
            <p:cNvPr id="293" name="Group 858"/>
            <p:cNvGrpSpPr>
              <a:grpSpLocks/>
            </p:cNvGrpSpPr>
            <p:nvPr/>
          </p:nvGrpSpPr>
          <p:grpSpPr bwMode="auto">
            <a:xfrm>
              <a:off x="6031290" y="5264150"/>
              <a:ext cx="501650" cy="234950"/>
              <a:chOff x="4701" y="2996"/>
              <a:chExt cx="316" cy="148"/>
            </a:xfrm>
          </p:grpSpPr>
          <p:sp>
            <p:nvSpPr>
              <p:cNvPr id="294" name="Oval 859"/>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295" name="Line 860"/>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96" name="Line 861"/>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97" name="Rectangle 862"/>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98" name="Oval 863"/>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299" name="Group 864"/>
              <p:cNvGrpSpPr>
                <a:grpSpLocks/>
              </p:cNvGrpSpPr>
              <p:nvPr/>
            </p:nvGrpSpPr>
            <p:grpSpPr bwMode="auto">
              <a:xfrm>
                <a:off x="4776" y="3017"/>
                <a:ext cx="156" cy="56"/>
                <a:chOff x="2848" y="848"/>
                <a:chExt cx="140" cy="98"/>
              </a:xfrm>
            </p:grpSpPr>
            <p:sp>
              <p:nvSpPr>
                <p:cNvPr id="304" name="Line 86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05" name="Line 86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06" name="Line 86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300" name="Group 868"/>
              <p:cNvGrpSpPr>
                <a:grpSpLocks/>
              </p:cNvGrpSpPr>
              <p:nvPr/>
            </p:nvGrpSpPr>
            <p:grpSpPr bwMode="auto">
              <a:xfrm flipV="1">
                <a:off x="4776" y="3016"/>
                <a:ext cx="156" cy="56"/>
                <a:chOff x="2848" y="848"/>
                <a:chExt cx="140" cy="98"/>
              </a:xfrm>
            </p:grpSpPr>
            <p:sp>
              <p:nvSpPr>
                <p:cNvPr id="301" name="Line 86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02" name="Line 87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03" name="Line 87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grpSp>
          <p:nvGrpSpPr>
            <p:cNvPr id="307" name="Group 872"/>
            <p:cNvGrpSpPr>
              <a:grpSpLocks/>
            </p:cNvGrpSpPr>
            <p:nvPr/>
          </p:nvGrpSpPr>
          <p:grpSpPr bwMode="auto">
            <a:xfrm>
              <a:off x="6861553" y="5449888"/>
              <a:ext cx="290512" cy="404812"/>
              <a:chOff x="4290" y="3130"/>
              <a:chExt cx="183" cy="255"/>
            </a:xfrm>
          </p:grpSpPr>
          <p:pic>
            <p:nvPicPr>
              <p:cNvPr id="308" name="Picture 873" descr="31u_bnrz[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09" name="Freeform 874"/>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0" name="Freeform 875"/>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1" name="Freeform 876"/>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2" name="Freeform 877"/>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3" name="Freeform 878"/>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4" name="Freeform 879"/>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5" name="Freeform 880"/>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6" name="Freeform 881"/>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7" name="Freeform 882"/>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8" name="Freeform 883"/>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9" name="Freeform 884"/>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p>
            </p:txBody>
          </p:sp>
          <p:sp>
            <p:nvSpPr>
              <p:cNvPr id="320" name="Freeform 885"/>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p>
            </p:txBody>
          </p:sp>
          <p:sp>
            <p:nvSpPr>
              <p:cNvPr id="321" name="Freeform 886"/>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p>
            </p:txBody>
          </p:sp>
          <p:sp>
            <p:nvSpPr>
              <p:cNvPr id="322" name="Freeform 887"/>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p>
            </p:txBody>
          </p:sp>
          <p:sp>
            <p:nvSpPr>
              <p:cNvPr id="323" name="Freeform 888"/>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p>
            </p:txBody>
          </p:sp>
          <p:sp>
            <p:nvSpPr>
              <p:cNvPr id="324" name="Freeform 889"/>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p>
            </p:txBody>
          </p:sp>
          <p:sp>
            <p:nvSpPr>
              <p:cNvPr id="325" name="Freeform 89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p>
            </p:txBody>
          </p:sp>
        </p:grpSp>
        <p:grpSp>
          <p:nvGrpSpPr>
            <p:cNvPr id="326" name="Group 891"/>
            <p:cNvGrpSpPr>
              <a:grpSpLocks/>
            </p:cNvGrpSpPr>
            <p:nvPr/>
          </p:nvGrpSpPr>
          <p:grpSpPr bwMode="auto">
            <a:xfrm>
              <a:off x="5418515" y="3911600"/>
              <a:ext cx="290513" cy="404813"/>
              <a:chOff x="4290" y="3130"/>
              <a:chExt cx="183" cy="255"/>
            </a:xfrm>
          </p:grpSpPr>
          <p:pic>
            <p:nvPicPr>
              <p:cNvPr id="327" name="Picture 892" descr="31u_bnrz[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28" name="Freeform 893"/>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29" name="Freeform 894"/>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0" name="Freeform 895"/>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1" name="Freeform 896"/>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2" name="Freeform 897"/>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3" name="Freeform 898"/>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4" name="Freeform 899"/>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5" name="Freeform 900"/>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6" name="Freeform 901"/>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7" name="Freeform 902"/>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8" name="Freeform 903"/>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p>
            </p:txBody>
          </p:sp>
          <p:sp>
            <p:nvSpPr>
              <p:cNvPr id="339" name="Freeform 904"/>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p>
            </p:txBody>
          </p:sp>
          <p:sp>
            <p:nvSpPr>
              <p:cNvPr id="340" name="Freeform 905"/>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p>
            </p:txBody>
          </p:sp>
          <p:sp>
            <p:nvSpPr>
              <p:cNvPr id="341" name="Freeform 906"/>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p>
            </p:txBody>
          </p:sp>
          <p:sp>
            <p:nvSpPr>
              <p:cNvPr id="342" name="Freeform 907"/>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p>
            </p:txBody>
          </p:sp>
          <p:sp>
            <p:nvSpPr>
              <p:cNvPr id="343" name="Freeform 908"/>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p>
            </p:txBody>
          </p:sp>
          <p:sp>
            <p:nvSpPr>
              <p:cNvPr id="344" name="Freeform 90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p>
            </p:txBody>
          </p:sp>
        </p:grpSp>
        <p:grpSp>
          <p:nvGrpSpPr>
            <p:cNvPr id="347" name="Group 918"/>
            <p:cNvGrpSpPr>
              <a:grpSpLocks/>
            </p:cNvGrpSpPr>
            <p:nvPr/>
          </p:nvGrpSpPr>
          <p:grpSpPr bwMode="auto">
            <a:xfrm>
              <a:off x="6494840" y="1330325"/>
              <a:ext cx="1063625" cy="965200"/>
              <a:chOff x="4076" y="518"/>
              <a:chExt cx="670" cy="608"/>
            </a:xfrm>
          </p:grpSpPr>
          <p:grpSp>
            <p:nvGrpSpPr>
              <p:cNvPr id="348" name="Group 226"/>
              <p:cNvGrpSpPr>
                <a:grpSpLocks/>
              </p:cNvGrpSpPr>
              <p:nvPr/>
            </p:nvGrpSpPr>
            <p:grpSpPr bwMode="auto">
              <a:xfrm>
                <a:off x="4233" y="518"/>
                <a:ext cx="513" cy="541"/>
                <a:chOff x="2938" y="2925"/>
                <a:chExt cx="513" cy="541"/>
              </a:xfrm>
            </p:grpSpPr>
            <p:sp>
              <p:nvSpPr>
                <p:cNvPr id="350" name="Rectangle 227"/>
                <p:cNvSpPr>
                  <a:spLocks noChangeArrowheads="1"/>
                </p:cNvSpPr>
                <p:nvPr/>
              </p:nvSpPr>
              <p:spPr bwMode="auto">
                <a:xfrm>
                  <a:off x="3000" y="2925"/>
                  <a:ext cx="426" cy="48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351" name="Rectangle 228"/>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en-US" dirty="0"/>
                </a:p>
              </p:txBody>
            </p:sp>
            <p:sp>
              <p:nvSpPr>
                <p:cNvPr id="352" name="Rectangle 229"/>
                <p:cNvSpPr>
                  <a:spLocks noChangeArrowheads="1"/>
                </p:cNvSpPr>
                <p:nvPr/>
              </p:nvSpPr>
              <p:spPr bwMode="auto">
                <a:xfrm>
                  <a:off x="2982" y="2943"/>
                  <a:ext cx="426" cy="126"/>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353" name="Text Box 230"/>
                <p:cNvSpPr txBox="1">
                  <a:spLocks noChangeArrowheads="1"/>
                </p:cNvSpPr>
                <p:nvPr/>
              </p:nvSpPr>
              <p:spPr bwMode="auto">
                <a:xfrm>
                  <a:off x="2938" y="2928"/>
                  <a:ext cx="513" cy="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000" dirty="0">
                      <a:solidFill>
                        <a:schemeClr val="bg1"/>
                      </a:solidFill>
                    </a:rPr>
                    <a:t>application</a:t>
                  </a:r>
                  <a:endParaRPr lang="en-US" sz="1000" dirty="0"/>
                </a:p>
                <a:p>
                  <a:pPr algn="ctr">
                    <a:spcBef>
                      <a:spcPct val="0"/>
                    </a:spcBef>
                    <a:buClrTx/>
                    <a:buSzTx/>
                    <a:buFontTx/>
                    <a:buNone/>
                  </a:pPr>
                  <a:r>
                    <a:rPr lang="en-US" sz="1000" dirty="0"/>
                    <a:t>transport</a:t>
                  </a:r>
                </a:p>
                <a:p>
                  <a:pPr algn="ctr">
                    <a:spcBef>
                      <a:spcPct val="0"/>
                    </a:spcBef>
                    <a:buClrTx/>
                    <a:buSzTx/>
                    <a:buFontTx/>
                    <a:buNone/>
                  </a:pPr>
                  <a:r>
                    <a:rPr lang="en-US" sz="1000" dirty="0"/>
                    <a:t>network</a:t>
                  </a:r>
                </a:p>
                <a:p>
                  <a:pPr algn="ctr">
                    <a:spcBef>
                      <a:spcPct val="0"/>
                    </a:spcBef>
                    <a:buClrTx/>
                    <a:buSzTx/>
                    <a:buFontTx/>
                    <a:buNone/>
                  </a:pPr>
                  <a:r>
                    <a:rPr lang="en-US" sz="1000" dirty="0"/>
                    <a:t>data link</a:t>
                  </a:r>
                </a:p>
                <a:p>
                  <a:pPr algn="ctr">
                    <a:spcBef>
                      <a:spcPct val="0"/>
                    </a:spcBef>
                    <a:buClrTx/>
                    <a:buSzTx/>
                    <a:buFontTx/>
                    <a:buNone/>
                  </a:pPr>
                  <a:r>
                    <a:rPr lang="en-US" sz="1000" dirty="0"/>
                    <a:t>physical</a:t>
                  </a:r>
                  <a:endParaRPr lang="en-US" dirty="0">
                    <a:latin typeface="Times New Roman" charset="0"/>
                  </a:endParaRPr>
                </a:p>
              </p:txBody>
            </p:sp>
            <p:sp>
              <p:nvSpPr>
                <p:cNvPr id="354" name="Line 231"/>
                <p:cNvSpPr>
                  <a:spLocks noChangeShapeType="1"/>
                </p:cNvSpPr>
                <p:nvPr/>
              </p:nvSpPr>
              <p:spPr bwMode="auto">
                <a:xfrm>
                  <a:off x="2979" y="3156"/>
                  <a:ext cx="435" cy="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55" name="Line 232"/>
                <p:cNvSpPr>
                  <a:spLocks noChangeShapeType="1"/>
                </p:cNvSpPr>
                <p:nvPr/>
              </p:nvSpPr>
              <p:spPr bwMode="auto">
                <a:xfrm>
                  <a:off x="2985" y="3243"/>
                  <a:ext cx="435" cy="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56" name="Line 233"/>
                <p:cNvSpPr>
                  <a:spLocks noChangeShapeType="1"/>
                </p:cNvSpPr>
                <p:nvPr/>
              </p:nvSpPr>
              <p:spPr bwMode="auto">
                <a:xfrm>
                  <a:off x="2985" y="3330"/>
                  <a:ext cx="435" cy="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349" name="Freeform 917"/>
              <p:cNvSpPr>
                <a:spLocks/>
              </p:cNvSpPr>
              <p:nvPr/>
            </p:nvSpPr>
            <p:spPr bwMode="auto">
              <a:xfrm>
                <a:off x="4076" y="532"/>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a:solidFill>
                  <a:srgbClr val="FF0000"/>
                </a:solidFill>
                <a:round/>
                <a:headEnd/>
                <a:tailEnd/>
              </a:ln>
            </p:spPr>
            <p:txBody>
              <a:bodyPr/>
              <a:lstStyle/>
              <a:p>
                <a:endParaRPr lang="en-US" dirty="0"/>
              </a:p>
            </p:txBody>
          </p:sp>
        </p:grpSp>
        <p:grpSp>
          <p:nvGrpSpPr>
            <p:cNvPr id="357" name="Group 919"/>
            <p:cNvGrpSpPr>
              <a:grpSpLocks/>
            </p:cNvGrpSpPr>
            <p:nvPr/>
          </p:nvGrpSpPr>
          <p:grpSpPr bwMode="auto">
            <a:xfrm>
              <a:off x="7671178" y="4725988"/>
              <a:ext cx="1063625" cy="965200"/>
              <a:chOff x="4076" y="518"/>
              <a:chExt cx="670" cy="608"/>
            </a:xfrm>
          </p:grpSpPr>
          <p:grpSp>
            <p:nvGrpSpPr>
              <p:cNvPr id="358" name="Group 920"/>
              <p:cNvGrpSpPr>
                <a:grpSpLocks/>
              </p:cNvGrpSpPr>
              <p:nvPr/>
            </p:nvGrpSpPr>
            <p:grpSpPr bwMode="auto">
              <a:xfrm>
                <a:off x="4233" y="518"/>
                <a:ext cx="513" cy="541"/>
                <a:chOff x="2938" y="2925"/>
                <a:chExt cx="513" cy="541"/>
              </a:xfrm>
            </p:grpSpPr>
            <p:sp>
              <p:nvSpPr>
                <p:cNvPr id="360" name="Rectangle 921"/>
                <p:cNvSpPr>
                  <a:spLocks noChangeArrowheads="1"/>
                </p:cNvSpPr>
                <p:nvPr/>
              </p:nvSpPr>
              <p:spPr bwMode="auto">
                <a:xfrm>
                  <a:off x="3000" y="2925"/>
                  <a:ext cx="426" cy="48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361" name="Rectangle 922"/>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en-US" dirty="0"/>
                </a:p>
              </p:txBody>
            </p:sp>
            <p:sp>
              <p:nvSpPr>
                <p:cNvPr id="362" name="Rectangle 923"/>
                <p:cNvSpPr>
                  <a:spLocks noChangeArrowheads="1"/>
                </p:cNvSpPr>
                <p:nvPr/>
              </p:nvSpPr>
              <p:spPr bwMode="auto">
                <a:xfrm>
                  <a:off x="2982" y="2943"/>
                  <a:ext cx="426" cy="126"/>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363" name="Text Box 924"/>
                <p:cNvSpPr txBox="1">
                  <a:spLocks noChangeArrowheads="1"/>
                </p:cNvSpPr>
                <p:nvPr/>
              </p:nvSpPr>
              <p:spPr bwMode="auto">
                <a:xfrm>
                  <a:off x="2938" y="2928"/>
                  <a:ext cx="513" cy="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000" dirty="0">
                      <a:solidFill>
                        <a:schemeClr val="bg1"/>
                      </a:solidFill>
                    </a:rPr>
                    <a:t>application</a:t>
                  </a:r>
                  <a:endParaRPr lang="en-US" sz="1000" dirty="0"/>
                </a:p>
                <a:p>
                  <a:pPr algn="ctr">
                    <a:spcBef>
                      <a:spcPct val="0"/>
                    </a:spcBef>
                    <a:buClrTx/>
                    <a:buSzTx/>
                    <a:buFontTx/>
                    <a:buNone/>
                  </a:pPr>
                  <a:r>
                    <a:rPr lang="en-US" sz="1000" dirty="0"/>
                    <a:t>transport</a:t>
                  </a:r>
                </a:p>
                <a:p>
                  <a:pPr algn="ctr">
                    <a:spcBef>
                      <a:spcPct val="0"/>
                    </a:spcBef>
                    <a:buClrTx/>
                    <a:buSzTx/>
                    <a:buFontTx/>
                    <a:buNone/>
                  </a:pPr>
                  <a:r>
                    <a:rPr lang="en-US" sz="1000" dirty="0"/>
                    <a:t>network</a:t>
                  </a:r>
                </a:p>
                <a:p>
                  <a:pPr algn="ctr">
                    <a:spcBef>
                      <a:spcPct val="0"/>
                    </a:spcBef>
                    <a:buClrTx/>
                    <a:buSzTx/>
                    <a:buFontTx/>
                    <a:buNone/>
                  </a:pPr>
                  <a:r>
                    <a:rPr lang="en-US" sz="1000" dirty="0"/>
                    <a:t>data link</a:t>
                  </a:r>
                </a:p>
                <a:p>
                  <a:pPr algn="ctr">
                    <a:spcBef>
                      <a:spcPct val="0"/>
                    </a:spcBef>
                    <a:buClrTx/>
                    <a:buSzTx/>
                    <a:buFontTx/>
                    <a:buNone/>
                  </a:pPr>
                  <a:r>
                    <a:rPr lang="en-US" sz="1000" dirty="0"/>
                    <a:t>physical</a:t>
                  </a:r>
                  <a:endParaRPr lang="en-US" dirty="0">
                    <a:latin typeface="Times New Roman" charset="0"/>
                  </a:endParaRPr>
                </a:p>
              </p:txBody>
            </p:sp>
            <p:sp>
              <p:nvSpPr>
                <p:cNvPr id="364" name="Line 925"/>
                <p:cNvSpPr>
                  <a:spLocks noChangeShapeType="1"/>
                </p:cNvSpPr>
                <p:nvPr/>
              </p:nvSpPr>
              <p:spPr bwMode="auto">
                <a:xfrm>
                  <a:off x="2979" y="3156"/>
                  <a:ext cx="435" cy="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65" name="Line 926"/>
                <p:cNvSpPr>
                  <a:spLocks noChangeShapeType="1"/>
                </p:cNvSpPr>
                <p:nvPr/>
              </p:nvSpPr>
              <p:spPr bwMode="auto">
                <a:xfrm>
                  <a:off x="2985" y="3243"/>
                  <a:ext cx="435" cy="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66" name="Line 927"/>
                <p:cNvSpPr>
                  <a:spLocks noChangeShapeType="1"/>
                </p:cNvSpPr>
                <p:nvPr/>
              </p:nvSpPr>
              <p:spPr bwMode="auto">
                <a:xfrm>
                  <a:off x="2985" y="3330"/>
                  <a:ext cx="435" cy="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359" name="Freeform 928"/>
              <p:cNvSpPr>
                <a:spLocks/>
              </p:cNvSpPr>
              <p:nvPr/>
            </p:nvSpPr>
            <p:spPr bwMode="auto">
              <a:xfrm>
                <a:off x="4076" y="532"/>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a:solidFill>
                  <a:srgbClr val="FF0000"/>
                </a:solidFill>
                <a:round/>
                <a:headEnd/>
                <a:tailEnd/>
              </a:ln>
            </p:spPr>
            <p:txBody>
              <a:bodyPr/>
              <a:lstStyle/>
              <a:p>
                <a:endParaRPr lang="en-US" dirty="0"/>
              </a:p>
            </p:txBody>
          </p:sp>
        </p:grpSp>
        <p:grpSp>
          <p:nvGrpSpPr>
            <p:cNvPr id="367" name="Group 929"/>
            <p:cNvGrpSpPr>
              <a:grpSpLocks/>
            </p:cNvGrpSpPr>
            <p:nvPr/>
          </p:nvGrpSpPr>
          <p:grpSpPr bwMode="auto">
            <a:xfrm>
              <a:off x="5924928" y="4186238"/>
              <a:ext cx="1063625" cy="965200"/>
              <a:chOff x="4076" y="518"/>
              <a:chExt cx="670" cy="608"/>
            </a:xfrm>
          </p:grpSpPr>
          <p:grpSp>
            <p:nvGrpSpPr>
              <p:cNvPr id="368" name="Group 930"/>
              <p:cNvGrpSpPr>
                <a:grpSpLocks/>
              </p:cNvGrpSpPr>
              <p:nvPr/>
            </p:nvGrpSpPr>
            <p:grpSpPr bwMode="auto">
              <a:xfrm>
                <a:off x="4233" y="518"/>
                <a:ext cx="513" cy="541"/>
                <a:chOff x="2938" y="2925"/>
                <a:chExt cx="513" cy="541"/>
              </a:xfrm>
            </p:grpSpPr>
            <p:sp>
              <p:nvSpPr>
                <p:cNvPr id="370" name="Rectangle 931"/>
                <p:cNvSpPr>
                  <a:spLocks noChangeArrowheads="1"/>
                </p:cNvSpPr>
                <p:nvPr/>
              </p:nvSpPr>
              <p:spPr bwMode="auto">
                <a:xfrm>
                  <a:off x="3000" y="2925"/>
                  <a:ext cx="426" cy="48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371" name="Rectangle 932"/>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en-US" dirty="0"/>
                </a:p>
              </p:txBody>
            </p:sp>
            <p:sp>
              <p:nvSpPr>
                <p:cNvPr id="372" name="Rectangle 933"/>
                <p:cNvSpPr>
                  <a:spLocks noChangeArrowheads="1"/>
                </p:cNvSpPr>
                <p:nvPr/>
              </p:nvSpPr>
              <p:spPr bwMode="auto">
                <a:xfrm>
                  <a:off x="2982" y="2943"/>
                  <a:ext cx="426" cy="126"/>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373" name="Text Box 934"/>
                <p:cNvSpPr txBox="1">
                  <a:spLocks noChangeArrowheads="1"/>
                </p:cNvSpPr>
                <p:nvPr/>
              </p:nvSpPr>
              <p:spPr bwMode="auto">
                <a:xfrm>
                  <a:off x="2938" y="2928"/>
                  <a:ext cx="513" cy="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000" dirty="0">
                      <a:solidFill>
                        <a:schemeClr val="bg1"/>
                      </a:solidFill>
                    </a:rPr>
                    <a:t>application</a:t>
                  </a:r>
                  <a:endParaRPr lang="en-US" sz="1000" dirty="0"/>
                </a:p>
                <a:p>
                  <a:pPr algn="ctr">
                    <a:spcBef>
                      <a:spcPct val="0"/>
                    </a:spcBef>
                    <a:buClrTx/>
                    <a:buSzTx/>
                    <a:buFontTx/>
                    <a:buNone/>
                  </a:pPr>
                  <a:r>
                    <a:rPr lang="en-US" sz="1000" dirty="0"/>
                    <a:t>transport</a:t>
                  </a:r>
                </a:p>
                <a:p>
                  <a:pPr algn="ctr">
                    <a:spcBef>
                      <a:spcPct val="0"/>
                    </a:spcBef>
                    <a:buClrTx/>
                    <a:buSzTx/>
                    <a:buFontTx/>
                    <a:buNone/>
                  </a:pPr>
                  <a:r>
                    <a:rPr lang="en-US" sz="1000" dirty="0"/>
                    <a:t>network</a:t>
                  </a:r>
                </a:p>
                <a:p>
                  <a:pPr algn="ctr">
                    <a:spcBef>
                      <a:spcPct val="0"/>
                    </a:spcBef>
                    <a:buClrTx/>
                    <a:buSzTx/>
                    <a:buFontTx/>
                    <a:buNone/>
                  </a:pPr>
                  <a:r>
                    <a:rPr lang="en-US" sz="1000" dirty="0"/>
                    <a:t>data link</a:t>
                  </a:r>
                </a:p>
                <a:p>
                  <a:pPr algn="ctr">
                    <a:spcBef>
                      <a:spcPct val="0"/>
                    </a:spcBef>
                    <a:buClrTx/>
                    <a:buSzTx/>
                    <a:buFontTx/>
                    <a:buNone/>
                  </a:pPr>
                  <a:r>
                    <a:rPr lang="en-US" sz="1000" dirty="0"/>
                    <a:t>physical</a:t>
                  </a:r>
                  <a:endParaRPr lang="en-US" dirty="0">
                    <a:latin typeface="Times New Roman" charset="0"/>
                  </a:endParaRPr>
                </a:p>
              </p:txBody>
            </p:sp>
            <p:sp>
              <p:nvSpPr>
                <p:cNvPr id="374" name="Line 935"/>
                <p:cNvSpPr>
                  <a:spLocks noChangeShapeType="1"/>
                </p:cNvSpPr>
                <p:nvPr/>
              </p:nvSpPr>
              <p:spPr bwMode="auto">
                <a:xfrm>
                  <a:off x="2979" y="3156"/>
                  <a:ext cx="435" cy="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75" name="Line 936"/>
                <p:cNvSpPr>
                  <a:spLocks noChangeShapeType="1"/>
                </p:cNvSpPr>
                <p:nvPr/>
              </p:nvSpPr>
              <p:spPr bwMode="auto">
                <a:xfrm>
                  <a:off x="2985" y="3243"/>
                  <a:ext cx="435" cy="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76" name="Line 937"/>
                <p:cNvSpPr>
                  <a:spLocks noChangeShapeType="1"/>
                </p:cNvSpPr>
                <p:nvPr/>
              </p:nvSpPr>
              <p:spPr bwMode="auto">
                <a:xfrm>
                  <a:off x="2985" y="3330"/>
                  <a:ext cx="435" cy="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369" name="Freeform 938"/>
              <p:cNvSpPr>
                <a:spLocks/>
              </p:cNvSpPr>
              <p:nvPr/>
            </p:nvSpPr>
            <p:spPr bwMode="auto">
              <a:xfrm>
                <a:off x="4076" y="532"/>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a:solidFill>
                  <a:srgbClr val="FF0000"/>
                </a:solidFill>
                <a:round/>
                <a:headEnd/>
                <a:tailEnd/>
              </a:ln>
            </p:spPr>
            <p:txBody>
              <a:bodyPr/>
              <a:lstStyle/>
              <a:p>
                <a:endParaRPr lang="en-US" dirty="0"/>
              </a:p>
            </p:txBody>
          </p:sp>
        </p:grpSp>
      </p:grpSp>
      <p:grpSp>
        <p:nvGrpSpPr>
          <p:cNvPr id="5" name="Group 4"/>
          <p:cNvGrpSpPr/>
          <p:nvPr/>
        </p:nvGrpSpPr>
        <p:grpSpPr>
          <a:xfrm>
            <a:off x="6963153" y="1619250"/>
            <a:ext cx="1446212" cy="3182938"/>
            <a:chOff x="6963153" y="1619250"/>
            <a:chExt cx="1446212" cy="3182938"/>
          </a:xfrm>
        </p:grpSpPr>
        <p:sp>
          <p:nvSpPr>
            <p:cNvPr id="345" name="Line 911"/>
            <p:cNvSpPr>
              <a:spLocks noChangeShapeType="1"/>
            </p:cNvSpPr>
            <p:nvPr/>
          </p:nvSpPr>
          <p:spPr bwMode="auto">
            <a:xfrm>
              <a:off x="7515603" y="1619250"/>
              <a:ext cx="893762" cy="3128963"/>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346" name="Line 913"/>
            <p:cNvSpPr>
              <a:spLocks noChangeShapeType="1"/>
            </p:cNvSpPr>
            <p:nvPr/>
          </p:nvSpPr>
          <p:spPr bwMode="auto">
            <a:xfrm>
              <a:off x="6963153" y="4294188"/>
              <a:ext cx="958850" cy="508000"/>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p>
          </p:txBody>
        </p:sp>
      </p:grpSp>
      <p:sp>
        <p:nvSpPr>
          <p:cNvPr id="7" name="TextBox 6"/>
          <p:cNvSpPr txBox="1"/>
          <p:nvPr/>
        </p:nvSpPr>
        <p:spPr>
          <a:xfrm>
            <a:off x="91441" y="5476240"/>
            <a:ext cx="5212079" cy="1198880"/>
          </a:xfrm>
          <a:prstGeom prst="rect">
            <a:avLst/>
          </a:prstGeom>
          <a:solidFill>
            <a:srgbClr val="FFFFB9"/>
          </a:solidFill>
        </p:spPr>
        <p:txBody>
          <a:bodyPr wrap="square" rtlCol="0">
            <a:normAutofit/>
          </a:bodyPr>
          <a:lstStyle/>
          <a:p>
            <a:pPr marL="0" indent="0">
              <a:lnSpc>
                <a:spcPts val="2500"/>
              </a:lnSpc>
              <a:buNone/>
            </a:pPr>
            <a:r>
              <a:rPr lang="en-US" sz="2400" u="sng" dirty="0">
                <a:latin typeface="Helvetica Neue"/>
                <a:cs typeface="Helvetica Neue"/>
              </a:rPr>
              <a:t>Application processes</a:t>
            </a:r>
            <a:r>
              <a:rPr lang="en-US" sz="2400" dirty="0">
                <a:latin typeface="Helvetica Neue"/>
                <a:cs typeface="Helvetica Neue"/>
              </a:rPr>
              <a:t> communicate with </a:t>
            </a:r>
            <a:r>
              <a:rPr lang="en-US" dirty="0">
                <a:latin typeface="Helvetica Neue"/>
                <a:cs typeface="Helvetica Neue"/>
              </a:rPr>
              <a:t>e</a:t>
            </a:r>
            <a:r>
              <a:rPr lang="en-US" sz="2400" dirty="0">
                <a:latin typeface="Helvetica Neue"/>
                <a:cs typeface="Helvetica Neue"/>
              </a:rPr>
              <a:t>ach other using </a:t>
            </a:r>
            <a:r>
              <a:rPr lang="en-US" sz="2400" u="sng" dirty="0">
                <a:latin typeface="Helvetica Neue"/>
                <a:cs typeface="Helvetica Neue"/>
              </a:rPr>
              <a:t>application protocols</a:t>
            </a:r>
          </a:p>
        </p:txBody>
      </p:sp>
    </p:spTree>
    <p:extLst>
      <p:ext uri="{BB962C8B-B14F-4D97-AF65-F5344CB8AC3E}">
        <p14:creationId xmlns:p14="http://schemas.microsoft.com/office/powerpoint/2010/main" val="4024224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4"/>
          <p:cNvSpPr>
            <a:spLocks noGrp="1" noChangeArrowheads="1"/>
          </p:cNvSpPr>
          <p:nvPr>
            <p:ph type="title"/>
          </p:nvPr>
        </p:nvSpPr>
        <p:spPr/>
        <p:txBody>
          <a:bodyPr>
            <a:normAutofit/>
          </a:bodyPr>
          <a:lstStyle/>
          <a:p>
            <a:r>
              <a:rPr lang="en-US" sz="3000" dirty="0"/>
              <a:t>Client-server application communication model</a:t>
            </a:r>
          </a:p>
        </p:txBody>
      </p:sp>
      <p:sp>
        <p:nvSpPr>
          <p:cNvPr id="2066" name="Rectangle 460"/>
          <p:cNvSpPr>
            <a:spLocks noGrp="1" noChangeArrowheads="1"/>
          </p:cNvSpPr>
          <p:nvPr>
            <p:ph idx="1"/>
          </p:nvPr>
        </p:nvSpPr>
        <p:spPr>
          <a:xfrm>
            <a:off x="163037" y="935279"/>
            <a:ext cx="5388677" cy="3697197"/>
          </a:xfrm>
        </p:spPr>
        <p:txBody>
          <a:bodyPr>
            <a:normAutofit/>
          </a:bodyPr>
          <a:lstStyle/>
          <a:p>
            <a:pPr>
              <a:buFont typeface="Wingdings" charset="0"/>
              <a:buNone/>
            </a:pPr>
            <a:r>
              <a:rPr lang="en-US" sz="2800" dirty="0">
                <a:solidFill>
                  <a:srgbClr val="FF0000"/>
                </a:solidFill>
              </a:rPr>
              <a:t>servers:</a:t>
            </a:r>
            <a:r>
              <a:rPr lang="en-US" sz="2400" dirty="0"/>
              <a:t> </a:t>
            </a:r>
          </a:p>
          <a:p>
            <a:pPr>
              <a:spcBef>
                <a:spcPts val="600"/>
              </a:spcBef>
            </a:pPr>
            <a:r>
              <a:rPr lang="en-US" sz="2400" dirty="0"/>
              <a:t>Reachable by IP address</a:t>
            </a:r>
          </a:p>
          <a:p>
            <a:pPr>
              <a:spcBef>
                <a:spcPts val="600"/>
              </a:spcBef>
            </a:pPr>
            <a:r>
              <a:rPr lang="en-US" sz="2400" b="1" dirty="0"/>
              <a:t>always-on</a:t>
            </a:r>
            <a:r>
              <a:rPr lang="en-US" sz="2400" dirty="0"/>
              <a:t>, </a:t>
            </a:r>
            <a:r>
              <a:rPr lang="en-US" sz="2400" u="sng" dirty="0">
                <a:solidFill>
                  <a:schemeClr val="accent6">
                    <a:lumMod val="75000"/>
                  </a:schemeClr>
                </a:solidFill>
              </a:rPr>
              <a:t>waiting</a:t>
            </a:r>
            <a:r>
              <a:rPr lang="en-US" sz="2400" dirty="0"/>
              <a:t> for incoming requests from clients</a:t>
            </a:r>
          </a:p>
          <a:p>
            <a:pPr>
              <a:buFont typeface="Wingdings" charset="0"/>
              <a:buNone/>
            </a:pPr>
            <a:r>
              <a:rPr lang="en-US" sz="2800" dirty="0">
                <a:solidFill>
                  <a:srgbClr val="FF0000"/>
                </a:solidFill>
              </a:rPr>
              <a:t>clients:</a:t>
            </a:r>
          </a:p>
          <a:p>
            <a:pPr>
              <a:spcBef>
                <a:spcPts val="600"/>
              </a:spcBef>
            </a:pPr>
            <a:r>
              <a:rPr lang="en-US" sz="2400" u="sng" dirty="0">
                <a:solidFill>
                  <a:schemeClr val="accent6">
                    <a:lumMod val="75000"/>
                  </a:schemeClr>
                </a:solidFill>
              </a:rPr>
              <a:t>Initiate</a:t>
            </a:r>
            <a:r>
              <a:rPr lang="en-US" sz="2400" dirty="0"/>
              <a:t> communication with server</a:t>
            </a:r>
          </a:p>
        </p:txBody>
      </p:sp>
      <p:sp>
        <p:nvSpPr>
          <p:cNvPr id="5" name="Slide Number Placeholder 4"/>
          <p:cNvSpPr>
            <a:spLocks noGrp="1"/>
          </p:cNvSpPr>
          <p:nvPr>
            <p:ph type="sldNum" sz="quarter" idx="12"/>
          </p:nvPr>
        </p:nvSpPr>
        <p:spPr/>
        <p:txBody>
          <a:bodyPr/>
          <a:lstStyle/>
          <a:p>
            <a:pPr>
              <a:defRPr/>
            </a:pPr>
            <a:fld id="{9C723E0E-4F07-CD49-BE2C-9BB645675CFB}" type="slidenum">
              <a:rPr lang="en-US" smtClean="0"/>
              <a:pPr>
                <a:defRPr/>
              </a:pPr>
              <a:t>47</a:t>
            </a:fld>
            <a:endParaRPr lang="en-US" dirty="0"/>
          </a:p>
        </p:txBody>
      </p:sp>
      <p:sp>
        <p:nvSpPr>
          <p:cNvPr id="2067" name="Freeform 462"/>
          <p:cNvSpPr>
            <a:spLocks/>
          </p:cNvSpPr>
          <p:nvPr/>
        </p:nvSpPr>
        <p:spPr bwMode="auto">
          <a:xfrm>
            <a:off x="7394575" y="3987649"/>
            <a:ext cx="1314450" cy="674688"/>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068" name="Freeform 463"/>
          <p:cNvSpPr>
            <a:spLocks/>
          </p:cNvSpPr>
          <p:nvPr/>
        </p:nvSpPr>
        <p:spPr bwMode="auto">
          <a:xfrm>
            <a:off x="7413625" y="2462062"/>
            <a:ext cx="1730375" cy="1044575"/>
          </a:xfrm>
          <a:custGeom>
            <a:avLst/>
            <a:gdLst>
              <a:gd name="T0" fmla="*/ 424 w 765"/>
              <a:gd name="T1" fmla="*/ 10 h 459"/>
              <a:gd name="T2" fmla="*/ 288 w 765"/>
              <a:gd name="T3" fmla="*/ 70 h 459"/>
              <a:gd name="T4" fmla="*/ 96 w 765"/>
              <a:gd name="T5" fmla="*/ 100 h 459"/>
              <a:gd name="T6" fmla="*/ 14 w 765"/>
              <a:gd name="T7" fmla="*/ 336 h 459"/>
              <a:gd name="T8" fmla="*/ 180 w 765"/>
              <a:gd name="T9" fmla="*/ 444 h 459"/>
              <a:gd name="T10" fmla="*/ 346 w 765"/>
              <a:gd name="T11" fmla="*/ 426 h 459"/>
              <a:gd name="T12" fmla="*/ 584 w 765"/>
              <a:gd name="T13" fmla="*/ 444 h 459"/>
              <a:gd name="T14" fmla="*/ 698 w 765"/>
              <a:gd name="T15" fmla="*/ 434 h 459"/>
              <a:gd name="T16" fmla="*/ 752 w 765"/>
              <a:gd name="T17" fmla="*/ 372 h 459"/>
              <a:gd name="T18" fmla="*/ 750 w 765"/>
              <a:gd name="T19" fmla="*/ 158 h 459"/>
              <a:gd name="T20" fmla="*/ 662 w 765"/>
              <a:gd name="T21" fmla="*/ 34 h 459"/>
              <a:gd name="T22" fmla="*/ 424 w 765"/>
              <a:gd name="T23" fmla="*/ 10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069" name="Freeform 464"/>
          <p:cNvSpPr>
            <a:spLocks/>
          </p:cNvSpPr>
          <p:nvPr/>
        </p:nvSpPr>
        <p:spPr bwMode="auto">
          <a:xfrm>
            <a:off x="5673725" y="2169962"/>
            <a:ext cx="1644650" cy="1071562"/>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nvGrpSpPr>
          <p:cNvPr id="2070" name="Group 465"/>
          <p:cNvGrpSpPr>
            <a:grpSpLocks/>
          </p:cNvGrpSpPr>
          <p:nvPr/>
        </p:nvGrpSpPr>
        <p:grpSpPr bwMode="auto">
          <a:xfrm>
            <a:off x="5761038" y="3505049"/>
            <a:ext cx="1458912" cy="933450"/>
            <a:chOff x="2889" y="1631"/>
            <a:chExt cx="980" cy="743"/>
          </a:xfrm>
        </p:grpSpPr>
        <p:sp>
          <p:nvSpPr>
            <p:cNvPr id="2394" name="Rectangle 466"/>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2395" name="AutoShape 467"/>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dirty="0">
                <a:solidFill>
                  <a:srgbClr val="00CCFF"/>
                </a:solidFill>
                <a:latin typeface="Times New Roman" charset="0"/>
              </a:endParaRPr>
            </a:p>
          </p:txBody>
        </p:sp>
      </p:grpSp>
      <p:grpSp>
        <p:nvGrpSpPr>
          <p:cNvPr id="2071" name="Group 468"/>
          <p:cNvGrpSpPr>
            <a:grpSpLocks/>
          </p:cNvGrpSpPr>
          <p:nvPr/>
        </p:nvGrpSpPr>
        <p:grpSpPr bwMode="auto">
          <a:xfrm>
            <a:off x="6462713" y="2362049"/>
            <a:ext cx="336550" cy="531813"/>
            <a:chOff x="3796" y="1043"/>
            <a:chExt cx="865" cy="1237"/>
          </a:xfrm>
        </p:grpSpPr>
        <p:sp>
          <p:nvSpPr>
            <p:cNvPr id="2364" name="Line 469"/>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65" name="Line 470"/>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66" name="Line 471"/>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67" name="Line 472"/>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68" name="Line 473"/>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69" name="Line 474"/>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70" name="Line 475"/>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71" name="Line 476"/>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72" name="Line 477"/>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73" name="Line 478"/>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74" name="Line 479"/>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75" name="Line 480"/>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76" name="Line 481"/>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77" name="Line 482"/>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78" name="Line 483"/>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grpSp>
          <p:nvGrpSpPr>
            <p:cNvPr id="2379" name="Group 484"/>
            <p:cNvGrpSpPr>
              <a:grpSpLocks/>
            </p:cNvGrpSpPr>
            <p:nvPr/>
          </p:nvGrpSpPr>
          <p:grpSpPr bwMode="auto">
            <a:xfrm>
              <a:off x="4269" y="1415"/>
              <a:ext cx="392" cy="137"/>
              <a:chOff x="4227" y="1360"/>
              <a:chExt cx="863" cy="270"/>
            </a:xfrm>
          </p:grpSpPr>
          <p:sp>
            <p:nvSpPr>
              <p:cNvPr id="2390" name="Line 48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91" name="Line 48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92" name="Line 48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93" name="Line 48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grpSp>
        <p:grpSp>
          <p:nvGrpSpPr>
            <p:cNvPr id="2380" name="Group 489"/>
            <p:cNvGrpSpPr>
              <a:grpSpLocks/>
            </p:cNvGrpSpPr>
            <p:nvPr/>
          </p:nvGrpSpPr>
          <p:grpSpPr bwMode="auto">
            <a:xfrm rot="5700496">
              <a:off x="4053" y="1170"/>
              <a:ext cx="392" cy="137"/>
              <a:chOff x="4227" y="1360"/>
              <a:chExt cx="863" cy="270"/>
            </a:xfrm>
          </p:grpSpPr>
          <p:sp>
            <p:nvSpPr>
              <p:cNvPr id="2386" name="Line 490"/>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87" name="Line 491"/>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88" name="Line 492"/>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89" name="Line 493"/>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grpSp>
        <p:grpSp>
          <p:nvGrpSpPr>
            <p:cNvPr id="2381" name="Group 494"/>
            <p:cNvGrpSpPr>
              <a:grpSpLocks/>
            </p:cNvGrpSpPr>
            <p:nvPr/>
          </p:nvGrpSpPr>
          <p:grpSpPr bwMode="auto">
            <a:xfrm rot="10800000">
              <a:off x="3796" y="1402"/>
              <a:ext cx="392" cy="137"/>
              <a:chOff x="4227" y="1360"/>
              <a:chExt cx="863" cy="270"/>
            </a:xfrm>
          </p:grpSpPr>
          <p:sp>
            <p:nvSpPr>
              <p:cNvPr id="2382" name="Line 49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83" name="Line 49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84" name="Line 49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sp>
            <p:nvSpPr>
              <p:cNvPr id="2385" name="Line 49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p>
            </p:txBody>
          </p:sp>
        </p:grpSp>
      </p:grpSp>
      <p:sp>
        <p:nvSpPr>
          <p:cNvPr id="2072" name="Oval 499"/>
          <p:cNvSpPr>
            <a:spLocks noChangeArrowheads="1"/>
          </p:cNvSpPr>
          <p:nvPr/>
        </p:nvSpPr>
        <p:spPr bwMode="auto">
          <a:xfrm>
            <a:off x="7519988" y="4182912"/>
            <a:ext cx="358775" cy="95250"/>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2073" name="Line 500"/>
          <p:cNvSpPr>
            <a:spLocks noChangeShapeType="1"/>
          </p:cNvSpPr>
          <p:nvPr/>
        </p:nvSpPr>
        <p:spPr bwMode="auto">
          <a:xfrm>
            <a:off x="7519988" y="4174974"/>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74" name="Line 501"/>
          <p:cNvSpPr>
            <a:spLocks noChangeShapeType="1"/>
          </p:cNvSpPr>
          <p:nvPr/>
        </p:nvSpPr>
        <p:spPr bwMode="auto">
          <a:xfrm>
            <a:off x="7878763" y="4174974"/>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75" name="Rectangle 502"/>
          <p:cNvSpPr>
            <a:spLocks noChangeArrowheads="1"/>
          </p:cNvSpPr>
          <p:nvPr/>
        </p:nvSpPr>
        <p:spPr bwMode="auto">
          <a:xfrm>
            <a:off x="7519988" y="4174974"/>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076" name="Oval 503"/>
          <p:cNvSpPr>
            <a:spLocks noChangeArrowheads="1"/>
          </p:cNvSpPr>
          <p:nvPr/>
        </p:nvSpPr>
        <p:spPr bwMode="auto">
          <a:xfrm>
            <a:off x="7516813" y="4106712"/>
            <a:ext cx="358775" cy="111125"/>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2077" name="Group 504"/>
          <p:cNvGrpSpPr>
            <a:grpSpLocks/>
          </p:cNvGrpSpPr>
          <p:nvPr/>
        </p:nvGrpSpPr>
        <p:grpSpPr bwMode="auto">
          <a:xfrm>
            <a:off x="7602538" y="4130524"/>
            <a:ext cx="179387" cy="65088"/>
            <a:chOff x="2848" y="848"/>
            <a:chExt cx="140" cy="98"/>
          </a:xfrm>
        </p:grpSpPr>
        <p:sp>
          <p:nvSpPr>
            <p:cNvPr id="2361" name="Line 50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62" name="Line 50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63" name="Line 50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078" name="Group 508"/>
          <p:cNvGrpSpPr>
            <a:grpSpLocks/>
          </p:cNvGrpSpPr>
          <p:nvPr/>
        </p:nvGrpSpPr>
        <p:grpSpPr bwMode="auto">
          <a:xfrm flipV="1">
            <a:off x="7602538" y="4130524"/>
            <a:ext cx="179387" cy="65088"/>
            <a:chOff x="2848" y="848"/>
            <a:chExt cx="140" cy="98"/>
          </a:xfrm>
        </p:grpSpPr>
        <p:sp>
          <p:nvSpPr>
            <p:cNvPr id="2358" name="Line 5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59" name="Line 5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60" name="Line 5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2079" name="Oval 512"/>
          <p:cNvSpPr>
            <a:spLocks noChangeArrowheads="1"/>
          </p:cNvSpPr>
          <p:nvPr/>
        </p:nvSpPr>
        <p:spPr bwMode="auto">
          <a:xfrm>
            <a:off x="7875588" y="4462312"/>
            <a:ext cx="358775" cy="95250"/>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2080" name="Line 513"/>
          <p:cNvSpPr>
            <a:spLocks noChangeShapeType="1"/>
          </p:cNvSpPr>
          <p:nvPr/>
        </p:nvSpPr>
        <p:spPr bwMode="auto">
          <a:xfrm>
            <a:off x="7875588" y="4454374"/>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81" name="Line 514"/>
          <p:cNvSpPr>
            <a:spLocks noChangeShapeType="1"/>
          </p:cNvSpPr>
          <p:nvPr/>
        </p:nvSpPr>
        <p:spPr bwMode="auto">
          <a:xfrm>
            <a:off x="8234363" y="4454374"/>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82" name="Rectangle 515"/>
          <p:cNvSpPr>
            <a:spLocks noChangeArrowheads="1"/>
          </p:cNvSpPr>
          <p:nvPr/>
        </p:nvSpPr>
        <p:spPr bwMode="auto">
          <a:xfrm>
            <a:off x="7875588" y="4454374"/>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083" name="Oval 516"/>
          <p:cNvSpPr>
            <a:spLocks noChangeArrowheads="1"/>
          </p:cNvSpPr>
          <p:nvPr/>
        </p:nvSpPr>
        <p:spPr bwMode="auto">
          <a:xfrm>
            <a:off x="7872413" y="4386112"/>
            <a:ext cx="358775" cy="111125"/>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2084" name="Group 517"/>
          <p:cNvGrpSpPr>
            <a:grpSpLocks/>
          </p:cNvGrpSpPr>
          <p:nvPr/>
        </p:nvGrpSpPr>
        <p:grpSpPr bwMode="auto">
          <a:xfrm>
            <a:off x="7958138" y="4409924"/>
            <a:ext cx="179387" cy="65088"/>
            <a:chOff x="2848" y="848"/>
            <a:chExt cx="140" cy="98"/>
          </a:xfrm>
        </p:grpSpPr>
        <p:sp>
          <p:nvSpPr>
            <p:cNvPr id="2355" name="Line 51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56" name="Line 51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57" name="Line 52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085" name="Group 521"/>
          <p:cNvGrpSpPr>
            <a:grpSpLocks/>
          </p:cNvGrpSpPr>
          <p:nvPr/>
        </p:nvGrpSpPr>
        <p:grpSpPr bwMode="auto">
          <a:xfrm flipV="1">
            <a:off x="7958138" y="4409924"/>
            <a:ext cx="179387" cy="65088"/>
            <a:chOff x="2848" y="848"/>
            <a:chExt cx="140" cy="98"/>
          </a:xfrm>
        </p:grpSpPr>
        <p:sp>
          <p:nvSpPr>
            <p:cNvPr id="2352" name="Line 52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53" name="Line 52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54" name="Line 52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2086" name="Oval 525"/>
          <p:cNvSpPr>
            <a:spLocks noChangeArrowheads="1"/>
          </p:cNvSpPr>
          <p:nvPr/>
        </p:nvSpPr>
        <p:spPr bwMode="auto">
          <a:xfrm>
            <a:off x="8154988" y="4195612"/>
            <a:ext cx="358775" cy="95250"/>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2087" name="Line 526"/>
          <p:cNvSpPr>
            <a:spLocks noChangeShapeType="1"/>
          </p:cNvSpPr>
          <p:nvPr/>
        </p:nvSpPr>
        <p:spPr bwMode="auto">
          <a:xfrm>
            <a:off x="8154988" y="4187674"/>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88" name="Line 527"/>
          <p:cNvSpPr>
            <a:spLocks noChangeShapeType="1"/>
          </p:cNvSpPr>
          <p:nvPr/>
        </p:nvSpPr>
        <p:spPr bwMode="auto">
          <a:xfrm>
            <a:off x="8513763" y="4187674"/>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89" name="Rectangle 528"/>
          <p:cNvSpPr>
            <a:spLocks noChangeArrowheads="1"/>
          </p:cNvSpPr>
          <p:nvPr/>
        </p:nvSpPr>
        <p:spPr bwMode="auto">
          <a:xfrm>
            <a:off x="8154988" y="4187674"/>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090" name="Oval 529"/>
          <p:cNvSpPr>
            <a:spLocks noChangeArrowheads="1"/>
          </p:cNvSpPr>
          <p:nvPr/>
        </p:nvSpPr>
        <p:spPr bwMode="auto">
          <a:xfrm>
            <a:off x="8151813" y="4119412"/>
            <a:ext cx="358775" cy="111125"/>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2091" name="Group 530"/>
          <p:cNvGrpSpPr>
            <a:grpSpLocks/>
          </p:cNvGrpSpPr>
          <p:nvPr/>
        </p:nvGrpSpPr>
        <p:grpSpPr bwMode="auto">
          <a:xfrm>
            <a:off x="8237538" y="4143224"/>
            <a:ext cx="179387" cy="65088"/>
            <a:chOff x="2848" y="848"/>
            <a:chExt cx="140" cy="98"/>
          </a:xfrm>
        </p:grpSpPr>
        <p:sp>
          <p:nvSpPr>
            <p:cNvPr id="2349" name="Line 53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50" name="Line 53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51" name="Line 53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092" name="Group 534"/>
          <p:cNvGrpSpPr>
            <a:grpSpLocks/>
          </p:cNvGrpSpPr>
          <p:nvPr/>
        </p:nvGrpSpPr>
        <p:grpSpPr bwMode="auto">
          <a:xfrm flipV="1">
            <a:off x="8237538" y="4143224"/>
            <a:ext cx="179387" cy="65088"/>
            <a:chOff x="2848" y="848"/>
            <a:chExt cx="140" cy="98"/>
          </a:xfrm>
        </p:grpSpPr>
        <p:sp>
          <p:nvSpPr>
            <p:cNvPr id="2346" name="Line 53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47" name="Line 53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48" name="Line 53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2093" name="Oval 538"/>
          <p:cNvSpPr>
            <a:spLocks noChangeArrowheads="1"/>
          </p:cNvSpPr>
          <p:nvPr/>
        </p:nvSpPr>
        <p:spPr bwMode="auto">
          <a:xfrm>
            <a:off x="7620000" y="3033562"/>
            <a:ext cx="347663" cy="88900"/>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2094" name="Line 539"/>
          <p:cNvSpPr>
            <a:spLocks noChangeShapeType="1"/>
          </p:cNvSpPr>
          <p:nvPr/>
        </p:nvSpPr>
        <p:spPr bwMode="auto">
          <a:xfrm>
            <a:off x="7620000" y="3025624"/>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95" name="Line 540"/>
          <p:cNvSpPr>
            <a:spLocks noChangeShapeType="1"/>
          </p:cNvSpPr>
          <p:nvPr/>
        </p:nvSpPr>
        <p:spPr bwMode="auto">
          <a:xfrm>
            <a:off x="7967663" y="3025624"/>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96" name="Rectangle 541"/>
          <p:cNvSpPr>
            <a:spLocks noChangeArrowheads="1"/>
          </p:cNvSpPr>
          <p:nvPr/>
        </p:nvSpPr>
        <p:spPr bwMode="auto">
          <a:xfrm>
            <a:off x="7620000" y="3025624"/>
            <a:ext cx="344488"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097" name="Oval 542"/>
          <p:cNvSpPr>
            <a:spLocks noChangeArrowheads="1"/>
          </p:cNvSpPr>
          <p:nvPr/>
        </p:nvSpPr>
        <p:spPr bwMode="auto">
          <a:xfrm>
            <a:off x="7616825" y="2962124"/>
            <a:ext cx="347663" cy="103188"/>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2098" name="Group 543"/>
          <p:cNvGrpSpPr>
            <a:grpSpLocks/>
          </p:cNvGrpSpPr>
          <p:nvPr/>
        </p:nvGrpSpPr>
        <p:grpSpPr bwMode="auto">
          <a:xfrm>
            <a:off x="7700963" y="2984349"/>
            <a:ext cx="171450" cy="61913"/>
            <a:chOff x="2848" y="848"/>
            <a:chExt cx="140" cy="98"/>
          </a:xfrm>
        </p:grpSpPr>
        <p:sp>
          <p:nvSpPr>
            <p:cNvPr id="2343" name="Line 5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44" name="Line 5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45" name="Line 5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099" name="Group 547"/>
          <p:cNvGrpSpPr>
            <a:grpSpLocks/>
          </p:cNvGrpSpPr>
          <p:nvPr/>
        </p:nvGrpSpPr>
        <p:grpSpPr bwMode="auto">
          <a:xfrm flipV="1">
            <a:off x="7700963" y="2984349"/>
            <a:ext cx="171450" cy="60325"/>
            <a:chOff x="2848" y="848"/>
            <a:chExt cx="140" cy="98"/>
          </a:xfrm>
        </p:grpSpPr>
        <p:sp>
          <p:nvSpPr>
            <p:cNvPr id="2340" name="Line 5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41" name="Line 5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42" name="Line 5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2100" name="Oval 551"/>
          <p:cNvSpPr>
            <a:spLocks noChangeArrowheads="1"/>
          </p:cNvSpPr>
          <p:nvPr/>
        </p:nvSpPr>
        <p:spPr bwMode="auto">
          <a:xfrm>
            <a:off x="7618413" y="3293912"/>
            <a:ext cx="358775" cy="95250"/>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2101" name="Line 552"/>
          <p:cNvSpPr>
            <a:spLocks noChangeShapeType="1"/>
          </p:cNvSpPr>
          <p:nvPr/>
        </p:nvSpPr>
        <p:spPr bwMode="auto">
          <a:xfrm>
            <a:off x="7618413" y="3285974"/>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02" name="Line 553"/>
          <p:cNvSpPr>
            <a:spLocks noChangeShapeType="1"/>
          </p:cNvSpPr>
          <p:nvPr/>
        </p:nvSpPr>
        <p:spPr bwMode="auto">
          <a:xfrm>
            <a:off x="7977188" y="3285974"/>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03" name="Rectangle 554"/>
          <p:cNvSpPr>
            <a:spLocks noChangeArrowheads="1"/>
          </p:cNvSpPr>
          <p:nvPr/>
        </p:nvSpPr>
        <p:spPr bwMode="auto">
          <a:xfrm>
            <a:off x="7618413" y="3285974"/>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104" name="Oval 555"/>
          <p:cNvSpPr>
            <a:spLocks noChangeArrowheads="1"/>
          </p:cNvSpPr>
          <p:nvPr/>
        </p:nvSpPr>
        <p:spPr bwMode="auto">
          <a:xfrm>
            <a:off x="7615238" y="3217712"/>
            <a:ext cx="358775" cy="111125"/>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2105" name="Group 556"/>
          <p:cNvGrpSpPr>
            <a:grpSpLocks/>
          </p:cNvGrpSpPr>
          <p:nvPr/>
        </p:nvGrpSpPr>
        <p:grpSpPr bwMode="auto">
          <a:xfrm>
            <a:off x="7700963" y="3241524"/>
            <a:ext cx="179387" cy="65088"/>
            <a:chOff x="2848" y="848"/>
            <a:chExt cx="140" cy="98"/>
          </a:xfrm>
        </p:grpSpPr>
        <p:sp>
          <p:nvSpPr>
            <p:cNvPr id="2337" name="Line 55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38" name="Line 55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39" name="Line 55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106" name="Group 560"/>
          <p:cNvGrpSpPr>
            <a:grpSpLocks/>
          </p:cNvGrpSpPr>
          <p:nvPr/>
        </p:nvGrpSpPr>
        <p:grpSpPr bwMode="auto">
          <a:xfrm flipV="1">
            <a:off x="7700963" y="3241524"/>
            <a:ext cx="179387" cy="65088"/>
            <a:chOff x="2848" y="848"/>
            <a:chExt cx="140" cy="98"/>
          </a:xfrm>
        </p:grpSpPr>
        <p:sp>
          <p:nvSpPr>
            <p:cNvPr id="2334" name="Line 56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35" name="Line 56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36" name="Line 56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2107" name="Oval 564"/>
          <p:cNvSpPr>
            <a:spLocks noChangeArrowheads="1"/>
          </p:cNvSpPr>
          <p:nvPr/>
        </p:nvSpPr>
        <p:spPr bwMode="auto">
          <a:xfrm>
            <a:off x="8094663" y="2935137"/>
            <a:ext cx="330200" cy="85725"/>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2108" name="Line 565"/>
          <p:cNvSpPr>
            <a:spLocks noChangeShapeType="1"/>
          </p:cNvSpPr>
          <p:nvPr/>
        </p:nvSpPr>
        <p:spPr bwMode="auto">
          <a:xfrm>
            <a:off x="8094663" y="2928787"/>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09" name="Line 566"/>
          <p:cNvSpPr>
            <a:spLocks noChangeShapeType="1"/>
          </p:cNvSpPr>
          <p:nvPr/>
        </p:nvSpPr>
        <p:spPr bwMode="auto">
          <a:xfrm>
            <a:off x="8424863" y="2928787"/>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10" name="Rectangle 567"/>
          <p:cNvSpPr>
            <a:spLocks noChangeArrowheads="1"/>
          </p:cNvSpPr>
          <p:nvPr/>
        </p:nvSpPr>
        <p:spPr bwMode="auto">
          <a:xfrm>
            <a:off x="8094663" y="2928787"/>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solidFill>
                <a:schemeClr val="bg2"/>
              </a:solidFill>
              <a:latin typeface="Times New Roman" charset="0"/>
            </a:endParaRPr>
          </a:p>
        </p:txBody>
      </p:sp>
      <p:sp>
        <p:nvSpPr>
          <p:cNvPr id="2111" name="Oval 568"/>
          <p:cNvSpPr>
            <a:spLocks noChangeArrowheads="1"/>
          </p:cNvSpPr>
          <p:nvPr/>
        </p:nvSpPr>
        <p:spPr bwMode="auto">
          <a:xfrm>
            <a:off x="8091488" y="2866874"/>
            <a:ext cx="330200" cy="100013"/>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2112" name="Group 569"/>
          <p:cNvGrpSpPr>
            <a:grpSpLocks/>
          </p:cNvGrpSpPr>
          <p:nvPr/>
        </p:nvGrpSpPr>
        <p:grpSpPr bwMode="auto">
          <a:xfrm>
            <a:off x="8170863" y="2889099"/>
            <a:ext cx="163512" cy="57150"/>
            <a:chOff x="2848" y="848"/>
            <a:chExt cx="140" cy="98"/>
          </a:xfrm>
        </p:grpSpPr>
        <p:sp>
          <p:nvSpPr>
            <p:cNvPr id="2331" name="Line 57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32" name="Line 57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33" name="Line 57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113" name="Group 573"/>
          <p:cNvGrpSpPr>
            <a:grpSpLocks/>
          </p:cNvGrpSpPr>
          <p:nvPr/>
        </p:nvGrpSpPr>
        <p:grpSpPr bwMode="auto">
          <a:xfrm flipV="1">
            <a:off x="8170863" y="2887512"/>
            <a:ext cx="163512" cy="58737"/>
            <a:chOff x="2848" y="848"/>
            <a:chExt cx="140" cy="98"/>
          </a:xfrm>
        </p:grpSpPr>
        <p:sp>
          <p:nvSpPr>
            <p:cNvPr id="2328" name="Line 57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29" name="Line 57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30" name="Line 57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2114" name="Oval 577"/>
          <p:cNvSpPr>
            <a:spLocks noChangeArrowheads="1"/>
          </p:cNvSpPr>
          <p:nvPr/>
        </p:nvSpPr>
        <p:spPr bwMode="auto">
          <a:xfrm>
            <a:off x="8180388" y="3293912"/>
            <a:ext cx="358775" cy="95250"/>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2115" name="Line 578"/>
          <p:cNvSpPr>
            <a:spLocks noChangeShapeType="1"/>
          </p:cNvSpPr>
          <p:nvPr/>
        </p:nvSpPr>
        <p:spPr bwMode="auto">
          <a:xfrm>
            <a:off x="8180388" y="3285974"/>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16" name="Line 579"/>
          <p:cNvSpPr>
            <a:spLocks noChangeShapeType="1"/>
          </p:cNvSpPr>
          <p:nvPr/>
        </p:nvSpPr>
        <p:spPr bwMode="auto">
          <a:xfrm>
            <a:off x="8539163" y="3285974"/>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17" name="Rectangle 580"/>
          <p:cNvSpPr>
            <a:spLocks noChangeArrowheads="1"/>
          </p:cNvSpPr>
          <p:nvPr/>
        </p:nvSpPr>
        <p:spPr bwMode="auto">
          <a:xfrm>
            <a:off x="8180388" y="3285974"/>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118" name="Oval 581"/>
          <p:cNvSpPr>
            <a:spLocks noChangeArrowheads="1"/>
          </p:cNvSpPr>
          <p:nvPr/>
        </p:nvSpPr>
        <p:spPr bwMode="auto">
          <a:xfrm>
            <a:off x="8177213" y="3217712"/>
            <a:ext cx="358775" cy="111125"/>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2119" name="Group 582"/>
          <p:cNvGrpSpPr>
            <a:grpSpLocks/>
          </p:cNvGrpSpPr>
          <p:nvPr/>
        </p:nvGrpSpPr>
        <p:grpSpPr bwMode="auto">
          <a:xfrm>
            <a:off x="8262938" y="3241524"/>
            <a:ext cx="179387" cy="65088"/>
            <a:chOff x="2848" y="848"/>
            <a:chExt cx="140" cy="98"/>
          </a:xfrm>
        </p:grpSpPr>
        <p:sp>
          <p:nvSpPr>
            <p:cNvPr id="2325" name="Line 5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26" name="Line 5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27" name="Line 5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120" name="Group 586"/>
          <p:cNvGrpSpPr>
            <a:grpSpLocks/>
          </p:cNvGrpSpPr>
          <p:nvPr/>
        </p:nvGrpSpPr>
        <p:grpSpPr bwMode="auto">
          <a:xfrm flipV="1">
            <a:off x="8262938" y="3241524"/>
            <a:ext cx="179387" cy="65088"/>
            <a:chOff x="2848" y="848"/>
            <a:chExt cx="140" cy="98"/>
          </a:xfrm>
        </p:grpSpPr>
        <p:sp>
          <p:nvSpPr>
            <p:cNvPr id="2322" name="Line 5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23" name="Line 5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24" name="Line 5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2121" name="Oval 590"/>
          <p:cNvSpPr>
            <a:spLocks noChangeArrowheads="1"/>
          </p:cNvSpPr>
          <p:nvPr/>
        </p:nvSpPr>
        <p:spPr bwMode="auto">
          <a:xfrm>
            <a:off x="6770688" y="3028799"/>
            <a:ext cx="346075" cy="87313"/>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2122" name="Line 591"/>
          <p:cNvSpPr>
            <a:spLocks noChangeShapeType="1"/>
          </p:cNvSpPr>
          <p:nvPr/>
        </p:nvSpPr>
        <p:spPr bwMode="auto">
          <a:xfrm>
            <a:off x="6770688" y="3020862"/>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23" name="Line 592"/>
          <p:cNvSpPr>
            <a:spLocks noChangeShapeType="1"/>
          </p:cNvSpPr>
          <p:nvPr/>
        </p:nvSpPr>
        <p:spPr bwMode="auto">
          <a:xfrm>
            <a:off x="7116763" y="3020862"/>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24" name="Rectangle 593"/>
          <p:cNvSpPr>
            <a:spLocks noChangeArrowheads="1"/>
          </p:cNvSpPr>
          <p:nvPr/>
        </p:nvSpPr>
        <p:spPr bwMode="auto">
          <a:xfrm>
            <a:off x="6770688" y="3020862"/>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125" name="Oval 594"/>
          <p:cNvSpPr>
            <a:spLocks noChangeArrowheads="1"/>
          </p:cNvSpPr>
          <p:nvPr/>
        </p:nvSpPr>
        <p:spPr bwMode="auto">
          <a:xfrm>
            <a:off x="6767513" y="2957362"/>
            <a:ext cx="346075" cy="103187"/>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2126" name="Group 595"/>
          <p:cNvGrpSpPr>
            <a:grpSpLocks/>
          </p:cNvGrpSpPr>
          <p:nvPr/>
        </p:nvGrpSpPr>
        <p:grpSpPr bwMode="auto">
          <a:xfrm>
            <a:off x="6851650" y="2979587"/>
            <a:ext cx="171450" cy="60325"/>
            <a:chOff x="2848" y="848"/>
            <a:chExt cx="140" cy="98"/>
          </a:xfrm>
        </p:grpSpPr>
        <p:sp>
          <p:nvSpPr>
            <p:cNvPr id="2319" name="Line 5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20" name="Line 5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21" name="Line 5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127" name="Group 599"/>
          <p:cNvGrpSpPr>
            <a:grpSpLocks/>
          </p:cNvGrpSpPr>
          <p:nvPr/>
        </p:nvGrpSpPr>
        <p:grpSpPr bwMode="auto">
          <a:xfrm flipV="1">
            <a:off x="6851650" y="2979587"/>
            <a:ext cx="171450" cy="58737"/>
            <a:chOff x="2848" y="848"/>
            <a:chExt cx="140" cy="98"/>
          </a:xfrm>
        </p:grpSpPr>
        <p:sp>
          <p:nvSpPr>
            <p:cNvPr id="2316" name="Line 6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17" name="Line 6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18" name="Line 6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2128" name="Oval 603"/>
          <p:cNvSpPr>
            <a:spLocks noChangeArrowheads="1"/>
          </p:cNvSpPr>
          <p:nvPr/>
        </p:nvSpPr>
        <p:spPr bwMode="auto">
          <a:xfrm>
            <a:off x="6464300" y="4178149"/>
            <a:ext cx="346075" cy="87313"/>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2129" name="Line 604"/>
          <p:cNvSpPr>
            <a:spLocks noChangeShapeType="1"/>
          </p:cNvSpPr>
          <p:nvPr/>
        </p:nvSpPr>
        <p:spPr bwMode="auto">
          <a:xfrm>
            <a:off x="6464300" y="4170212"/>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30" name="Line 605"/>
          <p:cNvSpPr>
            <a:spLocks noChangeShapeType="1"/>
          </p:cNvSpPr>
          <p:nvPr/>
        </p:nvSpPr>
        <p:spPr bwMode="auto">
          <a:xfrm>
            <a:off x="6810375" y="4170212"/>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31" name="Rectangle 606"/>
          <p:cNvSpPr>
            <a:spLocks noChangeArrowheads="1"/>
          </p:cNvSpPr>
          <p:nvPr/>
        </p:nvSpPr>
        <p:spPr bwMode="auto">
          <a:xfrm>
            <a:off x="6464300" y="4170212"/>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132" name="Oval 607"/>
          <p:cNvSpPr>
            <a:spLocks noChangeArrowheads="1"/>
          </p:cNvSpPr>
          <p:nvPr/>
        </p:nvSpPr>
        <p:spPr bwMode="auto">
          <a:xfrm>
            <a:off x="6461125" y="4106712"/>
            <a:ext cx="346075" cy="103187"/>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2133" name="Group 608"/>
          <p:cNvGrpSpPr>
            <a:grpSpLocks/>
          </p:cNvGrpSpPr>
          <p:nvPr/>
        </p:nvGrpSpPr>
        <p:grpSpPr bwMode="auto">
          <a:xfrm>
            <a:off x="6545263" y="4128937"/>
            <a:ext cx="171450" cy="60325"/>
            <a:chOff x="2848" y="848"/>
            <a:chExt cx="140" cy="98"/>
          </a:xfrm>
        </p:grpSpPr>
        <p:sp>
          <p:nvSpPr>
            <p:cNvPr id="2313" name="Line 6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14" name="Line 6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15" name="Line 6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134" name="Group 612"/>
          <p:cNvGrpSpPr>
            <a:grpSpLocks/>
          </p:cNvGrpSpPr>
          <p:nvPr/>
        </p:nvGrpSpPr>
        <p:grpSpPr bwMode="auto">
          <a:xfrm flipV="1">
            <a:off x="6545263" y="4128937"/>
            <a:ext cx="171450" cy="58737"/>
            <a:chOff x="2848" y="848"/>
            <a:chExt cx="140" cy="98"/>
          </a:xfrm>
        </p:grpSpPr>
        <p:sp>
          <p:nvSpPr>
            <p:cNvPr id="2310" name="Line 61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11" name="Line 61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12" name="Line 61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2135" name="Line 616"/>
          <p:cNvSpPr>
            <a:spLocks noChangeShapeType="1"/>
          </p:cNvSpPr>
          <p:nvPr/>
        </p:nvSpPr>
        <p:spPr bwMode="auto">
          <a:xfrm flipV="1">
            <a:off x="7662863" y="4535337"/>
            <a:ext cx="227012"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36" name="Line 617"/>
          <p:cNvSpPr>
            <a:spLocks noChangeShapeType="1"/>
          </p:cNvSpPr>
          <p:nvPr/>
        </p:nvSpPr>
        <p:spPr bwMode="auto">
          <a:xfrm>
            <a:off x="7786688" y="4273399"/>
            <a:ext cx="163512"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37" name="Line 618"/>
          <p:cNvSpPr>
            <a:spLocks noChangeShapeType="1"/>
          </p:cNvSpPr>
          <p:nvPr/>
        </p:nvSpPr>
        <p:spPr bwMode="auto">
          <a:xfrm>
            <a:off x="7883525" y="4194024"/>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38" name="Line 619"/>
          <p:cNvSpPr>
            <a:spLocks noChangeShapeType="1"/>
          </p:cNvSpPr>
          <p:nvPr/>
        </p:nvSpPr>
        <p:spPr bwMode="auto">
          <a:xfrm flipV="1">
            <a:off x="8120063" y="4279749"/>
            <a:ext cx="134937"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39" name="Line 620"/>
          <p:cNvSpPr>
            <a:spLocks noChangeShapeType="1"/>
          </p:cNvSpPr>
          <p:nvPr/>
        </p:nvSpPr>
        <p:spPr bwMode="auto">
          <a:xfrm>
            <a:off x="6818313" y="4200374"/>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40" name="Line 621"/>
          <p:cNvSpPr>
            <a:spLocks noChangeShapeType="1"/>
          </p:cNvSpPr>
          <p:nvPr/>
        </p:nvSpPr>
        <p:spPr bwMode="auto">
          <a:xfrm>
            <a:off x="7113588" y="3047849"/>
            <a:ext cx="509587"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41" name="Line 622"/>
          <p:cNvSpPr>
            <a:spLocks noChangeShapeType="1"/>
          </p:cNvSpPr>
          <p:nvPr/>
        </p:nvSpPr>
        <p:spPr bwMode="auto">
          <a:xfrm>
            <a:off x="6680200" y="2876399"/>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42" name="Freeform 623"/>
          <p:cNvSpPr>
            <a:spLocks/>
          </p:cNvSpPr>
          <p:nvPr/>
        </p:nvSpPr>
        <p:spPr bwMode="auto">
          <a:xfrm>
            <a:off x="6000750" y="4882999"/>
            <a:ext cx="2979738" cy="1455738"/>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43" name="Line 624"/>
          <p:cNvSpPr>
            <a:spLocks noChangeShapeType="1"/>
          </p:cNvSpPr>
          <p:nvPr/>
        </p:nvSpPr>
        <p:spPr bwMode="auto">
          <a:xfrm rot="-5400000">
            <a:off x="8235950" y="5619600"/>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44" name="Line 625"/>
          <p:cNvSpPr>
            <a:spLocks noChangeShapeType="1"/>
          </p:cNvSpPr>
          <p:nvPr/>
        </p:nvSpPr>
        <p:spPr bwMode="auto">
          <a:xfrm rot="5400000" flipV="1">
            <a:off x="8382000" y="5900587"/>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45" name="Line 626"/>
          <p:cNvSpPr>
            <a:spLocks noChangeShapeType="1"/>
          </p:cNvSpPr>
          <p:nvPr/>
        </p:nvSpPr>
        <p:spPr bwMode="auto">
          <a:xfrm rot="-5400000">
            <a:off x="8567738" y="5576737"/>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nvGrpSpPr>
          <p:cNvPr id="2146" name="Group 627"/>
          <p:cNvGrpSpPr>
            <a:grpSpLocks/>
          </p:cNvGrpSpPr>
          <p:nvPr/>
        </p:nvGrpSpPr>
        <p:grpSpPr bwMode="auto">
          <a:xfrm>
            <a:off x="8147050" y="5286224"/>
            <a:ext cx="501650" cy="234950"/>
            <a:chOff x="4701" y="2996"/>
            <a:chExt cx="316" cy="148"/>
          </a:xfrm>
        </p:grpSpPr>
        <p:sp>
          <p:nvSpPr>
            <p:cNvPr id="2297" name="Oval 62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2298" name="Line 62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99" name="Line 63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00" name="Rectangle 63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301" name="Oval 63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2302" name="Group 633"/>
            <p:cNvGrpSpPr>
              <a:grpSpLocks/>
            </p:cNvGrpSpPr>
            <p:nvPr/>
          </p:nvGrpSpPr>
          <p:grpSpPr bwMode="auto">
            <a:xfrm>
              <a:off x="4776" y="3017"/>
              <a:ext cx="156" cy="56"/>
              <a:chOff x="2848" y="848"/>
              <a:chExt cx="140" cy="98"/>
            </a:xfrm>
          </p:grpSpPr>
          <p:sp>
            <p:nvSpPr>
              <p:cNvPr id="2307" name="Line 6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08" name="Line 6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09" name="Line 6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303" name="Group 637"/>
            <p:cNvGrpSpPr>
              <a:grpSpLocks/>
            </p:cNvGrpSpPr>
            <p:nvPr/>
          </p:nvGrpSpPr>
          <p:grpSpPr bwMode="auto">
            <a:xfrm flipV="1">
              <a:off x="4776" y="3016"/>
              <a:ext cx="156" cy="56"/>
              <a:chOff x="2848" y="848"/>
              <a:chExt cx="140" cy="98"/>
            </a:xfrm>
          </p:grpSpPr>
          <p:sp>
            <p:nvSpPr>
              <p:cNvPr id="2304" name="Line 6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05" name="Line 6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06" name="Line 6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grpSp>
        <p:nvGrpSpPr>
          <p:cNvPr id="2147" name="Group 641"/>
          <p:cNvGrpSpPr>
            <a:grpSpLocks/>
          </p:cNvGrpSpPr>
          <p:nvPr/>
        </p:nvGrpSpPr>
        <p:grpSpPr bwMode="auto">
          <a:xfrm>
            <a:off x="7331075" y="5009999"/>
            <a:ext cx="501650" cy="234950"/>
            <a:chOff x="3600" y="219"/>
            <a:chExt cx="360" cy="175"/>
          </a:xfrm>
        </p:grpSpPr>
        <p:sp>
          <p:nvSpPr>
            <p:cNvPr id="2284" name="Oval 64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p>
          </p:txBody>
        </p:sp>
        <p:sp>
          <p:nvSpPr>
            <p:cNvPr id="2285" name="Line 64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86" name="Line 64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87" name="Rectangle 64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288" name="Oval 64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p>
          </p:txBody>
        </p:sp>
        <p:grpSp>
          <p:nvGrpSpPr>
            <p:cNvPr id="2289" name="Group 647"/>
            <p:cNvGrpSpPr>
              <a:grpSpLocks/>
            </p:cNvGrpSpPr>
            <p:nvPr/>
          </p:nvGrpSpPr>
          <p:grpSpPr bwMode="auto">
            <a:xfrm>
              <a:off x="3686" y="244"/>
              <a:ext cx="177" cy="66"/>
              <a:chOff x="2848" y="848"/>
              <a:chExt cx="140" cy="98"/>
            </a:xfrm>
          </p:grpSpPr>
          <p:sp>
            <p:nvSpPr>
              <p:cNvPr id="2294" name="Line 6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95" name="Line 6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96" name="Line 6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290" name="Group 651"/>
            <p:cNvGrpSpPr>
              <a:grpSpLocks/>
            </p:cNvGrpSpPr>
            <p:nvPr/>
          </p:nvGrpSpPr>
          <p:grpSpPr bwMode="auto">
            <a:xfrm flipV="1">
              <a:off x="3686" y="243"/>
              <a:ext cx="177" cy="66"/>
              <a:chOff x="2848" y="848"/>
              <a:chExt cx="140" cy="98"/>
            </a:xfrm>
          </p:grpSpPr>
          <p:sp>
            <p:nvSpPr>
              <p:cNvPr id="2291" name="Line 65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92" name="Line 65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93" name="Line 65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grpSp>
        <p:nvGrpSpPr>
          <p:cNvPr id="2148" name="Group 655"/>
          <p:cNvGrpSpPr>
            <a:grpSpLocks/>
          </p:cNvGrpSpPr>
          <p:nvPr/>
        </p:nvGrpSpPr>
        <p:grpSpPr bwMode="auto">
          <a:xfrm>
            <a:off x="6665913" y="5314799"/>
            <a:ext cx="501650" cy="234950"/>
            <a:chOff x="3600" y="219"/>
            <a:chExt cx="360" cy="175"/>
          </a:xfrm>
        </p:grpSpPr>
        <p:sp>
          <p:nvSpPr>
            <p:cNvPr id="2271" name="Oval 6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p>
          </p:txBody>
        </p:sp>
        <p:sp>
          <p:nvSpPr>
            <p:cNvPr id="2272" name="Line 65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73" name="Line 65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74" name="Rectangle 659"/>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275" name="Oval 6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p>
          </p:txBody>
        </p:sp>
        <p:grpSp>
          <p:nvGrpSpPr>
            <p:cNvPr id="2276" name="Group 661"/>
            <p:cNvGrpSpPr>
              <a:grpSpLocks/>
            </p:cNvGrpSpPr>
            <p:nvPr/>
          </p:nvGrpSpPr>
          <p:grpSpPr bwMode="auto">
            <a:xfrm>
              <a:off x="3686" y="244"/>
              <a:ext cx="177" cy="66"/>
              <a:chOff x="2848" y="848"/>
              <a:chExt cx="140" cy="98"/>
            </a:xfrm>
          </p:grpSpPr>
          <p:sp>
            <p:nvSpPr>
              <p:cNvPr id="2281" name="Line 66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82" name="Line 66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83" name="Line 66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277" name="Group 665"/>
            <p:cNvGrpSpPr>
              <a:grpSpLocks/>
            </p:cNvGrpSpPr>
            <p:nvPr/>
          </p:nvGrpSpPr>
          <p:grpSpPr bwMode="auto">
            <a:xfrm flipV="1">
              <a:off x="3686" y="243"/>
              <a:ext cx="177" cy="66"/>
              <a:chOff x="2848" y="848"/>
              <a:chExt cx="140" cy="98"/>
            </a:xfrm>
          </p:grpSpPr>
          <p:sp>
            <p:nvSpPr>
              <p:cNvPr id="2278" name="Line 6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79" name="Line 6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80" name="Line 6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sp>
        <p:nvSpPr>
          <p:cNvPr id="2149" name="Line 669"/>
          <p:cNvSpPr>
            <a:spLocks noChangeShapeType="1"/>
          </p:cNvSpPr>
          <p:nvPr/>
        </p:nvSpPr>
        <p:spPr bwMode="auto">
          <a:xfrm>
            <a:off x="7780338" y="5221137"/>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50" name="Line 670"/>
          <p:cNvSpPr>
            <a:spLocks noChangeShapeType="1"/>
          </p:cNvSpPr>
          <p:nvPr/>
        </p:nvSpPr>
        <p:spPr bwMode="auto">
          <a:xfrm flipV="1">
            <a:off x="7127875" y="5233837"/>
            <a:ext cx="277813"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51" name="Line 671"/>
          <p:cNvSpPr>
            <a:spLocks noChangeShapeType="1"/>
          </p:cNvSpPr>
          <p:nvPr/>
        </p:nvSpPr>
        <p:spPr bwMode="auto">
          <a:xfrm flipV="1">
            <a:off x="7170738" y="5437037"/>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52" name="Line 672"/>
          <p:cNvSpPr>
            <a:spLocks noChangeShapeType="1"/>
          </p:cNvSpPr>
          <p:nvPr/>
        </p:nvSpPr>
        <p:spPr bwMode="auto">
          <a:xfrm flipH="1">
            <a:off x="6465888" y="5183037"/>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53" name="Line 673"/>
          <p:cNvSpPr>
            <a:spLocks noChangeShapeType="1"/>
          </p:cNvSpPr>
          <p:nvPr/>
        </p:nvSpPr>
        <p:spPr bwMode="auto">
          <a:xfrm>
            <a:off x="6491288" y="5233837"/>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54" name="Line 674"/>
          <p:cNvSpPr>
            <a:spLocks noChangeShapeType="1"/>
          </p:cNvSpPr>
          <p:nvPr/>
        </p:nvSpPr>
        <p:spPr bwMode="auto">
          <a:xfrm>
            <a:off x="6351588" y="5570387"/>
            <a:ext cx="15398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55" name="Line 675"/>
          <p:cNvSpPr>
            <a:spLocks noChangeShapeType="1"/>
          </p:cNvSpPr>
          <p:nvPr/>
        </p:nvSpPr>
        <p:spPr bwMode="auto">
          <a:xfrm>
            <a:off x="6604000" y="5649762"/>
            <a:ext cx="49053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56" name="Line 676"/>
          <p:cNvSpPr>
            <a:spLocks noChangeShapeType="1"/>
          </p:cNvSpPr>
          <p:nvPr/>
        </p:nvSpPr>
        <p:spPr bwMode="auto">
          <a:xfrm flipH="1">
            <a:off x="6843713" y="5557687"/>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57" name="Line 677"/>
          <p:cNvSpPr>
            <a:spLocks noChangeShapeType="1"/>
          </p:cNvSpPr>
          <p:nvPr/>
        </p:nvSpPr>
        <p:spPr bwMode="auto">
          <a:xfrm>
            <a:off x="6656388" y="5646587"/>
            <a:ext cx="1587"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58" name="Line 678"/>
          <p:cNvSpPr>
            <a:spLocks noChangeShapeType="1"/>
          </p:cNvSpPr>
          <p:nvPr/>
        </p:nvSpPr>
        <p:spPr bwMode="auto">
          <a:xfrm flipH="1" flipV="1">
            <a:off x="7053263" y="5654524"/>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59" name="Line 679"/>
          <p:cNvSpPr>
            <a:spLocks noChangeShapeType="1"/>
          </p:cNvSpPr>
          <p:nvPr/>
        </p:nvSpPr>
        <p:spPr bwMode="auto">
          <a:xfrm>
            <a:off x="7134225" y="5513237"/>
            <a:ext cx="503238"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60" name="Line 680"/>
          <p:cNvSpPr>
            <a:spLocks noChangeShapeType="1"/>
          </p:cNvSpPr>
          <p:nvPr/>
        </p:nvSpPr>
        <p:spPr bwMode="auto">
          <a:xfrm>
            <a:off x="6583363" y="5448149"/>
            <a:ext cx="80962"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nvGrpSpPr>
          <p:cNvPr id="2161" name="Group 681"/>
          <p:cNvGrpSpPr>
            <a:grpSpLocks/>
          </p:cNvGrpSpPr>
          <p:nvPr/>
        </p:nvGrpSpPr>
        <p:grpSpPr bwMode="auto">
          <a:xfrm>
            <a:off x="5768975" y="2208062"/>
            <a:ext cx="3021013" cy="3981450"/>
            <a:chOff x="-1203" y="1352"/>
            <a:chExt cx="1903" cy="2508"/>
          </a:xfrm>
        </p:grpSpPr>
        <p:grpSp>
          <p:nvGrpSpPr>
            <p:cNvPr id="2244" name="Group 682"/>
            <p:cNvGrpSpPr>
              <a:grpSpLocks/>
            </p:cNvGrpSpPr>
            <p:nvPr/>
          </p:nvGrpSpPr>
          <p:grpSpPr bwMode="auto">
            <a:xfrm>
              <a:off x="-1203" y="1647"/>
              <a:ext cx="436" cy="114"/>
              <a:chOff x="3072" y="739"/>
              <a:chExt cx="652" cy="146"/>
            </a:xfrm>
          </p:grpSpPr>
          <p:pic>
            <p:nvPicPr>
              <p:cNvPr id="2268" name="Picture 683"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69" name="Line 684"/>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270" name="Line 685"/>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pic>
          <p:nvPicPr>
            <p:cNvPr id="2245" name="Picture 686"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46" name="Group 687"/>
            <p:cNvGrpSpPr>
              <a:grpSpLocks/>
            </p:cNvGrpSpPr>
            <p:nvPr/>
          </p:nvGrpSpPr>
          <p:grpSpPr bwMode="auto">
            <a:xfrm>
              <a:off x="-546" y="1352"/>
              <a:ext cx="256" cy="269"/>
              <a:chOff x="2870" y="1518"/>
              <a:chExt cx="292" cy="320"/>
            </a:xfrm>
          </p:grpSpPr>
          <p:graphicFrame>
            <p:nvGraphicFramePr>
              <p:cNvPr id="2061" name="Object 6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5" imgW="827508" imgH="841085" progId="MS_ClipArt_Gallery.2">
                      <p:embed/>
                    </p:oleObj>
                  </mc:Choice>
                  <mc:Fallback>
                    <p:oleObj name="Clip" r:id="rId5" imgW="827508" imgH="841085" progId="MS_ClipArt_Gallery.2">
                      <p:embed/>
                      <p:pic>
                        <p:nvPicPr>
                          <p:cNvPr id="2061" name="Object 6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62" name="Object 6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7" imgW="1268977" imgH="1200107" progId="MS_ClipArt_Gallery.2">
                      <p:embed/>
                    </p:oleObj>
                  </mc:Choice>
                  <mc:Fallback>
                    <p:oleObj name="Clip" r:id="rId7" imgW="1268977" imgH="1200107" progId="MS_ClipArt_Gallery.2">
                      <p:embed/>
                      <p:pic>
                        <p:nvPicPr>
                          <p:cNvPr id="2062" name="Object 6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247" name="Group 690"/>
            <p:cNvGrpSpPr>
              <a:grpSpLocks/>
            </p:cNvGrpSpPr>
            <p:nvPr/>
          </p:nvGrpSpPr>
          <p:grpSpPr bwMode="auto">
            <a:xfrm>
              <a:off x="-1002" y="2262"/>
              <a:ext cx="209" cy="224"/>
              <a:chOff x="2870" y="1518"/>
              <a:chExt cx="292" cy="320"/>
            </a:xfrm>
          </p:grpSpPr>
          <p:graphicFrame>
            <p:nvGraphicFramePr>
              <p:cNvPr id="2059" name="Object 6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9" imgW="827508" imgH="841085" progId="MS_ClipArt_Gallery.2">
                      <p:embed/>
                    </p:oleObj>
                  </mc:Choice>
                  <mc:Fallback>
                    <p:oleObj name="Clip" r:id="rId9" imgW="827508" imgH="841085" progId="MS_ClipArt_Gallery.2">
                      <p:embed/>
                      <p:pic>
                        <p:nvPicPr>
                          <p:cNvPr id="2059" name="Object 6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60" name="Object 6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0" imgW="1268977" imgH="1200107" progId="MS_ClipArt_Gallery.2">
                      <p:embed/>
                    </p:oleObj>
                  </mc:Choice>
                  <mc:Fallback>
                    <p:oleObj name="Clip" r:id="rId10" imgW="1268977" imgH="1200107" progId="MS_ClipArt_Gallery.2">
                      <p:embed/>
                      <p:pic>
                        <p:nvPicPr>
                          <p:cNvPr id="2060" name="Object 6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050" name="Object 693"/>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name="Clip" r:id="rId11" imgW="1305000" imgH="1085760" progId="MS_ClipArt_Gallery.2">
                    <p:embed/>
                  </p:oleObj>
                </mc:Choice>
                <mc:Fallback>
                  <p:oleObj name="Clip" r:id="rId11" imgW="1305000" imgH="1085760" progId="MS_ClipArt_Gallery.2">
                    <p:embed/>
                    <p:pic>
                      <p:nvPicPr>
                        <p:cNvPr id="2050" name="Object 6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248" name="Group 694"/>
            <p:cNvGrpSpPr>
              <a:grpSpLocks/>
            </p:cNvGrpSpPr>
            <p:nvPr/>
          </p:nvGrpSpPr>
          <p:grpSpPr bwMode="auto">
            <a:xfrm>
              <a:off x="310" y="3575"/>
              <a:ext cx="125" cy="230"/>
              <a:chOff x="4180" y="783"/>
              <a:chExt cx="150" cy="307"/>
            </a:xfrm>
          </p:grpSpPr>
          <p:sp>
            <p:nvSpPr>
              <p:cNvPr id="2260" name="AutoShape 69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2261" name="Rectangle 69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2262" name="Rectangle 6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p>
            </p:txBody>
          </p:sp>
          <p:sp>
            <p:nvSpPr>
              <p:cNvPr id="2263" name="AutoShape 6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p>
            </p:txBody>
          </p:sp>
          <p:sp>
            <p:nvSpPr>
              <p:cNvPr id="2264" name="Line 69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65" name="Line 70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66" name="Rectangle 7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267" name="Rectangle 70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grpSp>
        <p:graphicFrame>
          <p:nvGraphicFramePr>
            <p:cNvPr id="2051" name="Object 703"/>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name="Clip" r:id="rId13" imgW="1305000" imgH="1085760" progId="MS_ClipArt_Gallery.2">
                    <p:embed/>
                  </p:oleObj>
                </mc:Choice>
                <mc:Fallback>
                  <p:oleObj name="Clip" r:id="rId13" imgW="1305000" imgH="1085760" progId="MS_ClipArt_Gallery.2">
                    <p:embed/>
                    <p:pic>
                      <p:nvPicPr>
                        <p:cNvPr id="2051" name="Object 7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52" name="Object 704"/>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name="Clip" r:id="rId14" imgW="1305000" imgH="1085760" progId="MS_ClipArt_Gallery.2">
                    <p:embed/>
                  </p:oleObj>
                </mc:Choice>
                <mc:Fallback>
                  <p:oleObj name="Clip" r:id="rId14" imgW="1305000" imgH="1085760" progId="MS_ClipArt_Gallery.2">
                    <p:embed/>
                    <p:pic>
                      <p:nvPicPr>
                        <p:cNvPr id="2052" name="Object 7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53" name="Object 705"/>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name="Clip" r:id="rId15" imgW="1305000" imgH="1085760" progId="MS_ClipArt_Gallery.2">
                    <p:embed/>
                  </p:oleObj>
                </mc:Choice>
                <mc:Fallback>
                  <p:oleObj name="Clip" r:id="rId15" imgW="1305000" imgH="1085760" progId="MS_ClipArt_Gallery.2">
                    <p:embed/>
                    <p:pic>
                      <p:nvPicPr>
                        <p:cNvPr id="2053" name="Object 70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54" name="Object 706"/>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name="Clip" r:id="rId16" imgW="1305000" imgH="1085760" progId="MS_ClipArt_Gallery.2">
                    <p:embed/>
                  </p:oleObj>
                </mc:Choice>
                <mc:Fallback>
                  <p:oleObj name="Clip" r:id="rId16" imgW="1305000" imgH="1085760" progId="MS_ClipArt_Gallery.2">
                    <p:embed/>
                    <p:pic>
                      <p:nvPicPr>
                        <p:cNvPr id="2054" name="Object 70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249" name="Group 707"/>
            <p:cNvGrpSpPr>
              <a:grpSpLocks/>
            </p:cNvGrpSpPr>
            <p:nvPr/>
          </p:nvGrpSpPr>
          <p:grpSpPr bwMode="auto">
            <a:xfrm>
              <a:off x="83" y="3625"/>
              <a:ext cx="172" cy="215"/>
              <a:chOff x="2870" y="1518"/>
              <a:chExt cx="292" cy="320"/>
            </a:xfrm>
          </p:grpSpPr>
          <p:graphicFrame>
            <p:nvGraphicFramePr>
              <p:cNvPr id="2057" name="Object 70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9" imgW="827508" imgH="841085" progId="MS_ClipArt_Gallery.2">
                      <p:embed/>
                    </p:oleObj>
                  </mc:Choice>
                  <mc:Fallback>
                    <p:oleObj name="Clip" r:id="rId9" imgW="827508" imgH="841085" progId="MS_ClipArt_Gallery.2">
                      <p:embed/>
                      <p:pic>
                        <p:nvPicPr>
                          <p:cNvPr id="2057" name="Object 7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58" name="Object 70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7" imgW="1268977" imgH="1200107" progId="MS_ClipArt_Gallery.2">
                      <p:embed/>
                    </p:oleObj>
                  </mc:Choice>
                  <mc:Fallback>
                    <p:oleObj name="Clip" r:id="rId17" imgW="1268977" imgH="1200107" progId="MS_ClipArt_Gallery.2">
                      <p:embed/>
                      <p:pic>
                        <p:nvPicPr>
                          <p:cNvPr id="2058" name="Object 7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250" name="Group 710"/>
            <p:cNvGrpSpPr>
              <a:grpSpLocks/>
            </p:cNvGrpSpPr>
            <p:nvPr/>
          </p:nvGrpSpPr>
          <p:grpSpPr bwMode="auto">
            <a:xfrm>
              <a:off x="-201" y="3657"/>
              <a:ext cx="220" cy="203"/>
              <a:chOff x="2870" y="1518"/>
              <a:chExt cx="292" cy="320"/>
            </a:xfrm>
          </p:grpSpPr>
          <p:graphicFrame>
            <p:nvGraphicFramePr>
              <p:cNvPr id="2055" name="Object 7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8" imgW="827508" imgH="841085" progId="MS_ClipArt_Gallery.2">
                      <p:embed/>
                    </p:oleObj>
                  </mc:Choice>
                  <mc:Fallback>
                    <p:oleObj name="Clip" r:id="rId18" imgW="827508" imgH="841085" progId="MS_ClipArt_Gallery.2">
                      <p:embed/>
                      <p:pic>
                        <p:nvPicPr>
                          <p:cNvPr id="2055" name="Object 7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56" name="Object 7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9" imgW="1268977" imgH="1200107" progId="MS_ClipArt_Gallery.2">
                      <p:embed/>
                    </p:oleObj>
                  </mc:Choice>
                  <mc:Fallback>
                    <p:oleObj name="Clip" r:id="rId19" imgW="1268977" imgH="1200107" progId="MS_ClipArt_Gallery.2">
                      <p:embed/>
                      <p:pic>
                        <p:nvPicPr>
                          <p:cNvPr id="2056" name="Object 7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251" name="Group 713"/>
            <p:cNvGrpSpPr>
              <a:grpSpLocks/>
            </p:cNvGrpSpPr>
            <p:nvPr/>
          </p:nvGrpSpPr>
          <p:grpSpPr bwMode="auto">
            <a:xfrm>
              <a:off x="569" y="3419"/>
              <a:ext cx="131" cy="258"/>
              <a:chOff x="4180" y="783"/>
              <a:chExt cx="150" cy="307"/>
            </a:xfrm>
          </p:grpSpPr>
          <p:sp>
            <p:nvSpPr>
              <p:cNvPr id="2252" name="AutoShape 71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2253" name="Rectangle 71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2254" name="Rectangle 71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p>
            </p:txBody>
          </p:sp>
          <p:sp>
            <p:nvSpPr>
              <p:cNvPr id="2255" name="AutoShape 71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p>
            </p:txBody>
          </p:sp>
          <p:sp>
            <p:nvSpPr>
              <p:cNvPr id="2256" name="Line 71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57" name="Line 71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58" name="Rectangle 72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259" name="Rectangle 72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grpSp>
      </p:grpSp>
      <p:sp>
        <p:nvSpPr>
          <p:cNvPr id="2162" name="Line 722"/>
          <p:cNvSpPr>
            <a:spLocks noChangeShapeType="1"/>
          </p:cNvSpPr>
          <p:nvPr/>
        </p:nvSpPr>
        <p:spPr bwMode="auto">
          <a:xfrm flipH="1">
            <a:off x="6672263" y="3970187"/>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63" name="Line 723"/>
          <p:cNvSpPr>
            <a:spLocks noChangeShapeType="1"/>
          </p:cNvSpPr>
          <p:nvPr/>
        </p:nvSpPr>
        <p:spPr bwMode="auto">
          <a:xfrm flipV="1">
            <a:off x="7969250" y="2952599"/>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64" name="Line 724"/>
          <p:cNvSpPr>
            <a:spLocks noChangeShapeType="1"/>
          </p:cNvSpPr>
          <p:nvPr/>
        </p:nvSpPr>
        <p:spPr bwMode="auto">
          <a:xfrm>
            <a:off x="7796213" y="3125637"/>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65" name="Line 725"/>
          <p:cNvSpPr>
            <a:spLocks noChangeShapeType="1"/>
          </p:cNvSpPr>
          <p:nvPr/>
        </p:nvSpPr>
        <p:spPr bwMode="auto">
          <a:xfrm flipV="1">
            <a:off x="7980363" y="3022449"/>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66" name="Line 726"/>
          <p:cNvSpPr>
            <a:spLocks noChangeShapeType="1"/>
          </p:cNvSpPr>
          <p:nvPr/>
        </p:nvSpPr>
        <p:spPr bwMode="auto">
          <a:xfrm>
            <a:off x="8332788" y="3020862"/>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67" name="Line 727"/>
          <p:cNvSpPr>
            <a:spLocks noChangeShapeType="1"/>
          </p:cNvSpPr>
          <p:nvPr/>
        </p:nvSpPr>
        <p:spPr bwMode="auto">
          <a:xfrm>
            <a:off x="7986713" y="3327249"/>
            <a:ext cx="188912"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68" name="Line 728"/>
          <p:cNvSpPr>
            <a:spLocks noChangeShapeType="1"/>
          </p:cNvSpPr>
          <p:nvPr/>
        </p:nvSpPr>
        <p:spPr bwMode="auto">
          <a:xfrm flipV="1">
            <a:off x="6281738" y="4194024"/>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69" name="Line 729"/>
          <p:cNvSpPr>
            <a:spLocks noChangeShapeType="1"/>
          </p:cNvSpPr>
          <p:nvPr/>
        </p:nvSpPr>
        <p:spPr bwMode="auto">
          <a:xfrm flipV="1">
            <a:off x="8401050" y="2720824"/>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70" name="Line 730"/>
          <p:cNvSpPr>
            <a:spLocks noChangeShapeType="1"/>
          </p:cNvSpPr>
          <p:nvPr/>
        </p:nvSpPr>
        <p:spPr bwMode="auto">
          <a:xfrm>
            <a:off x="8540750" y="3317724"/>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71" name="Line 731"/>
          <p:cNvSpPr>
            <a:spLocks noChangeShapeType="1"/>
          </p:cNvSpPr>
          <p:nvPr/>
        </p:nvSpPr>
        <p:spPr bwMode="auto">
          <a:xfrm flipH="1">
            <a:off x="7686675" y="3393924"/>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172" name="Line 732"/>
          <p:cNvSpPr>
            <a:spLocks noChangeShapeType="1"/>
          </p:cNvSpPr>
          <p:nvPr/>
        </p:nvSpPr>
        <p:spPr bwMode="auto">
          <a:xfrm flipH="1">
            <a:off x="8277225" y="3393924"/>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nvGrpSpPr>
          <p:cNvPr id="2173" name="Group 733"/>
          <p:cNvGrpSpPr>
            <a:grpSpLocks/>
          </p:cNvGrpSpPr>
          <p:nvPr/>
        </p:nvGrpSpPr>
        <p:grpSpPr bwMode="auto">
          <a:xfrm>
            <a:off x="7329488" y="5011587"/>
            <a:ext cx="501650" cy="234950"/>
            <a:chOff x="4701" y="2996"/>
            <a:chExt cx="316" cy="148"/>
          </a:xfrm>
        </p:grpSpPr>
        <p:sp>
          <p:nvSpPr>
            <p:cNvPr id="2231" name="Oval 73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2232" name="Line 73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33" name="Line 73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34" name="Rectangle 73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235" name="Oval 73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2236" name="Group 739"/>
            <p:cNvGrpSpPr>
              <a:grpSpLocks/>
            </p:cNvGrpSpPr>
            <p:nvPr/>
          </p:nvGrpSpPr>
          <p:grpSpPr bwMode="auto">
            <a:xfrm>
              <a:off x="4776" y="3017"/>
              <a:ext cx="156" cy="56"/>
              <a:chOff x="2848" y="848"/>
              <a:chExt cx="140" cy="98"/>
            </a:xfrm>
          </p:grpSpPr>
          <p:sp>
            <p:nvSpPr>
              <p:cNvPr id="2241" name="Line 74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42" name="Line 74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43" name="Line 74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237" name="Group 743"/>
            <p:cNvGrpSpPr>
              <a:grpSpLocks/>
            </p:cNvGrpSpPr>
            <p:nvPr/>
          </p:nvGrpSpPr>
          <p:grpSpPr bwMode="auto">
            <a:xfrm flipV="1">
              <a:off x="4776" y="3016"/>
              <a:ext cx="156" cy="56"/>
              <a:chOff x="2848" y="848"/>
              <a:chExt cx="140" cy="98"/>
            </a:xfrm>
          </p:grpSpPr>
          <p:sp>
            <p:nvSpPr>
              <p:cNvPr id="2238" name="Line 7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39" name="Line 7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40" name="Line 7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grpSp>
        <p:nvGrpSpPr>
          <p:cNvPr id="2174" name="Group 747"/>
          <p:cNvGrpSpPr>
            <a:grpSpLocks/>
          </p:cNvGrpSpPr>
          <p:nvPr/>
        </p:nvGrpSpPr>
        <p:grpSpPr bwMode="auto">
          <a:xfrm>
            <a:off x="6664325" y="5313212"/>
            <a:ext cx="501650" cy="234950"/>
            <a:chOff x="4701" y="2996"/>
            <a:chExt cx="316" cy="148"/>
          </a:xfrm>
        </p:grpSpPr>
        <p:sp>
          <p:nvSpPr>
            <p:cNvPr id="2218" name="Oval 74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p>
          </p:txBody>
        </p:sp>
        <p:sp>
          <p:nvSpPr>
            <p:cNvPr id="2219" name="Line 74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20" name="Line 75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21" name="Rectangle 75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dirty="0">
                <a:latin typeface="Times New Roman" charset="0"/>
              </a:endParaRPr>
            </a:p>
          </p:txBody>
        </p:sp>
        <p:sp>
          <p:nvSpPr>
            <p:cNvPr id="2222" name="Oval 75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p>
          </p:txBody>
        </p:sp>
        <p:grpSp>
          <p:nvGrpSpPr>
            <p:cNvPr id="2223" name="Group 753"/>
            <p:cNvGrpSpPr>
              <a:grpSpLocks/>
            </p:cNvGrpSpPr>
            <p:nvPr/>
          </p:nvGrpSpPr>
          <p:grpSpPr bwMode="auto">
            <a:xfrm>
              <a:off x="4776" y="3017"/>
              <a:ext cx="156" cy="56"/>
              <a:chOff x="2848" y="848"/>
              <a:chExt cx="140" cy="98"/>
            </a:xfrm>
          </p:grpSpPr>
          <p:sp>
            <p:nvSpPr>
              <p:cNvPr id="2228" name="Line 75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29" name="Line 75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30" name="Line 75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2224" name="Group 757"/>
            <p:cNvGrpSpPr>
              <a:grpSpLocks/>
            </p:cNvGrpSpPr>
            <p:nvPr/>
          </p:nvGrpSpPr>
          <p:grpSpPr bwMode="auto">
            <a:xfrm flipV="1">
              <a:off x="4776" y="3016"/>
              <a:ext cx="156" cy="56"/>
              <a:chOff x="2848" y="848"/>
              <a:chExt cx="140" cy="98"/>
            </a:xfrm>
          </p:grpSpPr>
          <p:sp>
            <p:nvSpPr>
              <p:cNvPr id="2225" name="Line 7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26" name="Line 7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27" name="Line 7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grpSp>
      <p:grpSp>
        <p:nvGrpSpPr>
          <p:cNvPr id="2175" name="Group 761"/>
          <p:cNvGrpSpPr>
            <a:grpSpLocks/>
          </p:cNvGrpSpPr>
          <p:nvPr/>
        </p:nvGrpSpPr>
        <p:grpSpPr bwMode="auto">
          <a:xfrm>
            <a:off x="7494588" y="5498949"/>
            <a:ext cx="290512" cy="404813"/>
            <a:chOff x="4290" y="3130"/>
            <a:chExt cx="183" cy="255"/>
          </a:xfrm>
        </p:grpSpPr>
        <p:pic>
          <p:nvPicPr>
            <p:cNvPr id="2200" name="Picture 762" descr="31u_bnrz[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201" name="Freeform 763"/>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02" name="Freeform 764"/>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03" name="Freeform 765"/>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04" name="Freeform 766"/>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05" name="Freeform 767"/>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06" name="Freeform 768"/>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07" name="Freeform 769"/>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08" name="Freeform 770"/>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09" name="Freeform 771"/>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10" name="Freeform 772"/>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11" name="Freeform 773"/>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p>
          </p:txBody>
        </p:sp>
        <p:sp>
          <p:nvSpPr>
            <p:cNvPr id="2212" name="Freeform 774"/>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p>
          </p:txBody>
        </p:sp>
        <p:sp>
          <p:nvSpPr>
            <p:cNvPr id="2213" name="Freeform 775"/>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p>
          </p:txBody>
        </p:sp>
        <p:sp>
          <p:nvSpPr>
            <p:cNvPr id="2214" name="Freeform 776"/>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p>
          </p:txBody>
        </p:sp>
        <p:sp>
          <p:nvSpPr>
            <p:cNvPr id="2215" name="Freeform 777"/>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p>
          </p:txBody>
        </p:sp>
        <p:sp>
          <p:nvSpPr>
            <p:cNvPr id="2216" name="Freeform 778"/>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p>
          </p:txBody>
        </p:sp>
        <p:sp>
          <p:nvSpPr>
            <p:cNvPr id="2217" name="Freeform 77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p>
          </p:txBody>
        </p:sp>
      </p:grpSp>
      <p:grpSp>
        <p:nvGrpSpPr>
          <p:cNvPr id="2176" name="Group 780"/>
          <p:cNvGrpSpPr>
            <a:grpSpLocks/>
          </p:cNvGrpSpPr>
          <p:nvPr/>
        </p:nvGrpSpPr>
        <p:grpSpPr bwMode="auto">
          <a:xfrm>
            <a:off x="6051550" y="3960662"/>
            <a:ext cx="290513" cy="404812"/>
            <a:chOff x="4290" y="3130"/>
            <a:chExt cx="183" cy="255"/>
          </a:xfrm>
        </p:grpSpPr>
        <p:pic>
          <p:nvPicPr>
            <p:cNvPr id="2182" name="Picture 781" descr="31u_bnrz[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183" name="Freeform 782"/>
            <p:cNvSpPr>
              <a:spLocks/>
            </p:cNvSpPr>
            <p:nvPr/>
          </p:nvSpPr>
          <p:spPr bwMode="auto">
            <a:xfrm>
              <a:off x="4339" y="3143"/>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84" name="Freeform 783"/>
            <p:cNvSpPr>
              <a:spLocks/>
            </p:cNvSpPr>
            <p:nvPr/>
          </p:nvSpPr>
          <p:spPr bwMode="auto">
            <a:xfrm>
              <a:off x="4395" y="3142"/>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85" name="Freeform 784"/>
            <p:cNvSpPr>
              <a:spLocks/>
            </p:cNvSpPr>
            <p:nvPr/>
          </p:nvSpPr>
          <p:spPr bwMode="auto">
            <a:xfrm>
              <a:off x="4318" y="3135"/>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86" name="Freeform 785"/>
            <p:cNvSpPr>
              <a:spLocks/>
            </p:cNvSpPr>
            <p:nvPr/>
          </p:nvSpPr>
          <p:spPr bwMode="auto">
            <a:xfrm>
              <a:off x="4394" y="3133"/>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87" name="Freeform 786"/>
            <p:cNvSpPr>
              <a:spLocks/>
            </p:cNvSpPr>
            <p:nvPr/>
          </p:nvSpPr>
          <p:spPr bwMode="auto">
            <a:xfrm>
              <a:off x="4298" y="3153"/>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88" name="Freeform 787"/>
            <p:cNvSpPr>
              <a:spLocks/>
            </p:cNvSpPr>
            <p:nvPr/>
          </p:nvSpPr>
          <p:spPr bwMode="auto">
            <a:xfrm>
              <a:off x="4432" y="3130"/>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89" name="Freeform 788"/>
            <p:cNvSpPr>
              <a:spLocks/>
            </p:cNvSpPr>
            <p:nvPr/>
          </p:nvSpPr>
          <p:spPr bwMode="auto">
            <a:xfrm>
              <a:off x="4387" y="3191"/>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90" name="Freeform 789"/>
            <p:cNvSpPr>
              <a:spLocks/>
            </p:cNvSpPr>
            <p:nvPr/>
          </p:nvSpPr>
          <p:spPr bwMode="auto">
            <a:xfrm>
              <a:off x="4381" y="3174"/>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91" name="Freeform 790"/>
            <p:cNvSpPr>
              <a:spLocks/>
            </p:cNvSpPr>
            <p:nvPr/>
          </p:nvSpPr>
          <p:spPr bwMode="auto">
            <a:xfrm>
              <a:off x="4375" y="3163"/>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92" name="Freeform 791"/>
            <p:cNvSpPr>
              <a:spLocks/>
            </p:cNvSpPr>
            <p:nvPr/>
          </p:nvSpPr>
          <p:spPr bwMode="auto">
            <a:xfrm>
              <a:off x="4370" y="3155"/>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93" name="Freeform 792"/>
            <p:cNvSpPr>
              <a:spLocks/>
            </p:cNvSpPr>
            <p:nvPr/>
          </p:nvSpPr>
          <p:spPr bwMode="auto">
            <a:xfrm>
              <a:off x="4330" y="3145"/>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p>
          </p:txBody>
        </p:sp>
        <p:sp>
          <p:nvSpPr>
            <p:cNvPr id="2194" name="Freeform 793"/>
            <p:cNvSpPr>
              <a:spLocks/>
            </p:cNvSpPr>
            <p:nvPr/>
          </p:nvSpPr>
          <p:spPr bwMode="auto">
            <a:xfrm>
              <a:off x="4386" y="3145"/>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p>
          </p:txBody>
        </p:sp>
        <p:sp>
          <p:nvSpPr>
            <p:cNvPr id="2195" name="Freeform 794"/>
            <p:cNvSpPr>
              <a:spLocks/>
            </p:cNvSpPr>
            <p:nvPr/>
          </p:nvSpPr>
          <p:spPr bwMode="auto">
            <a:xfrm>
              <a:off x="4309" y="3138"/>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p>
          </p:txBody>
        </p:sp>
        <p:sp>
          <p:nvSpPr>
            <p:cNvPr id="2196" name="Freeform 795"/>
            <p:cNvSpPr>
              <a:spLocks/>
            </p:cNvSpPr>
            <p:nvPr/>
          </p:nvSpPr>
          <p:spPr bwMode="auto">
            <a:xfrm>
              <a:off x="4384" y="3136"/>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p>
          </p:txBody>
        </p:sp>
        <p:sp>
          <p:nvSpPr>
            <p:cNvPr id="2197" name="Freeform 796"/>
            <p:cNvSpPr>
              <a:spLocks/>
            </p:cNvSpPr>
            <p:nvPr/>
          </p:nvSpPr>
          <p:spPr bwMode="auto">
            <a:xfrm>
              <a:off x="4290" y="3159"/>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p>
          </p:txBody>
        </p:sp>
        <p:sp>
          <p:nvSpPr>
            <p:cNvPr id="2198" name="Freeform 797"/>
            <p:cNvSpPr>
              <a:spLocks/>
            </p:cNvSpPr>
            <p:nvPr/>
          </p:nvSpPr>
          <p:spPr bwMode="auto">
            <a:xfrm>
              <a:off x="4423" y="3133"/>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p>
          </p:txBody>
        </p:sp>
        <p:sp>
          <p:nvSpPr>
            <p:cNvPr id="2199" name="Freeform 79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p>
          </p:txBody>
        </p:sp>
      </p:grpSp>
      <p:grpSp>
        <p:nvGrpSpPr>
          <p:cNvPr id="181909" name="Group 799"/>
          <p:cNvGrpSpPr>
            <a:grpSpLocks/>
          </p:cNvGrpSpPr>
          <p:nvPr/>
        </p:nvGrpSpPr>
        <p:grpSpPr bwMode="auto">
          <a:xfrm>
            <a:off x="5232400" y="2604937"/>
            <a:ext cx="3340100" cy="3265487"/>
            <a:chOff x="2865" y="1307"/>
            <a:chExt cx="2104" cy="2057"/>
          </a:xfrm>
        </p:grpSpPr>
        <p:sp>
          <p:nvSpPr>
            <p:cNvPr id="2178" name="Line 800"/>
            <p:cNvSpPr>
              <a:spLocks noChangeShapeType="1"/>
            </p:cNvSpPr>
            <p:nvPr/>
          </p:nvSpPr>
          <p:spPr bwMode="auto">
            <a:xfrm>
              <a:off x="4092" y="1307"/>
              <a:ext cx="877" cy="176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2179" name="Line 801"/>
            <p:cNvSpPr>
              <a:spLocks noChangeShapeType="1"/>
            </p:cNvSpPr>
            <p:nvPr/>
          </p:nvSpPr>
          <p:spPr bwMode="auto">
            <a:xfrm>
              <a:off x="3466" y="2211"/>
              <a:ext cx="1487" cy="1014"/>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2180" name="Line 802"/>
            <p:cNvSpPr>
              <a:spLocks noChangeShapeType="1"/>
            </p:cNvSpPr>
            <p:nvPr/>
          </p:nvSpPr>
          <p:spPr bwMode="auto">
            <a:xfrm>
              <a:off x="3657" y="3158"/>
              <a:ext cx="1014" cy="206"/>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2181" name="Text Box 803"/>
            <p:cNvSpPr txBox="1">
              <a:spLocks noChangeArrowheads="1"/>
            </p:cNvSpPr>
            <p:nvPr/>
          </p:nvSpPr>
          <p:spPr bwMode="auto">
            <a:xfrm>
              <a:off x="2865" y="2510"/>
              <a:ext cx="110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rPr>
                <a:t>client/server</a:t>
              </a:r>
            </a:p>
          </p:txBody>
        </p:sp>
      </p:grpSp>
      <p:sp>
        <p:nvSpPr>
          <p:cNvPr id="3" name="TextBox 2"/>
          <p:cNvSpPr txBox="1"/>
          <p:nvPr/>
        </p:nvSpPr>
        <p:spPr>
          <a:xfrm>
            <a:off x="145142" y="4256239"/>
            <a:ext cx="5116286" cy="1095685"/>
          </a:xfrm>
          <a:prstGeom prst="rect">
            <a:avLst/>
          </a:prstGeom>
          <a:noFill/>
        </p:spPr>
        <p:txBody>
          <a:bodyPr wrap="square" rtlCol="0">
            <a:spAutoFit/>
          </a:bodyPr>
          <a:lstStyle/>
          <a:p>
            <a:pPr marL="365760" indent="-365760" eaLnBrk="1" hangingPunct="1">
              <a:lnSpc>
                <a:spcPct val="90000"/>
              </a:lnSpc>
              <a:buFontTx/>
              <a:buNone/>
            </a:pPr>
            <a:r>
              <a:rPr lang="en-US" sz="2400" u="sng" dirty="0">
                <a:solidFill>
                  <a:srgbClr val="FF0000"/>
                </a:solidFill>
                <a:latin typeface="Helvetica Neue"/>
                <a:cs typeface="Helvetica Neue"/>
              </a:rPr>
              <a:t>Q:</a:t>
            </a:r>
            <a:r>
              <a:rPr lang="en-US" sz="2400" dirty="0">
                <a:latin typeface="Helvetica Neue"/>
                <a:cs typeface="Helvetica Neue"/>
              </a:rPr>
              <a:t> How does a client process </a:t>
            </a:r>
            <a:r>
              <a:rPr lang="en-US" sz="2400" b="1" i="1" dirty="0">
                <a:latin typeface="Helvetica Neue"/>
                <a:cs typeface="Helvetica Neue"/>
              </a:rPr>
              <a:t>identify</a:t>
            </a:r>
            <a:r>
              <a:rPr lang="en-US" sz="2400" dirty="0">
                <a:latin typeface="Helvetica Neue"/>
                <a:cs typeface="Helvetica Neue"/>
              </a:rPr>
              <a:t> the server process with which it wants to communicate?</a:t>
            </a:r>
          </a:p>
        </p:txBody>
      </p:sp>
      <p:sp>
        <p:nvSpPr>
          <p:cNvPr id="349" name="TextBox 348"/>
          <p:cNvSpPr txBox="1"/>
          <p:nvPr/>
        </p:nvSpPr>
        <p:spPr>
          <a:xfrm>
            <a:off x="152399" y="5677647"/>
            <a:ext cx="5677506" cy="763286"/>
          </a:xfrm>
          <a:prstGeom prst="rect">
            <a:avLst/>
          </a:prstGeom>
          <a:noFill/>
        </p:spPr>
        <p:txBody>
          <a:bodyPr wrap="square" rtlCol="0">
            <a:spAutoFit/>
          </a:bodyPr>
          <a:lstStyle/>
          <a:p>
            <a:pPr marL="365760" indent="-365760" eaLnBrk="1" hangingPunct="1">
              <a:lnSpc>
                <a:spcPct val="90000"/>
              </a:lnSpc>
              <a:buFontTx/>
              <a:buNone/>
            </a:pPr>
            <a:r>
              <a:rPr lang="en-US" sz="2400" u="sng" dirty="0">
                <a:solidFill>
                  <a:srgbClr val="FF0000"/>
                </a:solidFill>
                <a:latin typeface="Helvetica Neue"/>
                <a:cs typeface="Helvetica Neue"/>
              </a:rPr>
              <a:t>A:</a:t>
            </a:r>
            <a:r>
              <a:rPr lang="en-US" sz="2400" dirty="0">
                <a:latin typeface="Helvetica Neue"/>
                <a:cs typeface="Helvetica Neue"/>
              </a:rPr>
              <a:t> Using port numbers via the </a:t>
            </a:r>
            <a:r>
              <a:rPr lang="en-US" sz="2400" b="1" dirty="0">
                <a:solidFill>
                  <a:schemeClr val="accent1"/>
                </a:solidFill>
                <a:latin typeface="Helvetica Neue"/>
                <a:cs typeface="Helvetica Neue"/>
              </a:rPr>
              <a:t>socket</a:t>
            </a:r>
            <a:r>
              <a:rPr lang="en-US" sz="2400" dirty="0">
                <a:latin typeface="Helvetica Neue"/>
                <a:cs typeface="Helvetica Neue"/>
              </a:rPr>
              <a:t> </a:t>
            </a:r>
            <a:r>
              <a:rPr lang="en-US" sz="2400" b="1" dirty="0">
                <a:latin typeface="Helvetica Neue"/>
                <a:cs typeface="Helvetica Neue"/>
              </a:rPr>
              <a:t>API</a:t>
            </a:r>
            <a:r>
              <a:rPr lang="en-US" sz="2400" dirty="0">
                <a:latin typeface="Helvetica Neue"/>
                <a:cs typeface="Helvetica Neue"/>
              </a:rPr>
              <a:t> (</a:t>
            </a:r>
            <a:r>
              <a:rPr lang="en-US" sz="2400" b="1" dirty="0">
                <a:latin typeface="Helvetica Neue"/>
                <a:cs typeface="Helvetica Neue"/>
              </a:rPr>
              <a:t>A</a:t>
            </a:r>
            <a:r>
              <a:rPr lang="en-US" sz="2400" dirty="0">
                <a:latin typeface="Helvetica Neue"/>
                <a:cs typeface="Helvetica Neue"/>
              </a:rPr>
              <a:t>pplication </a:t>
            </a:r>
            <a:r>
              <a:rPr lang="en-US" sz="2400" b="1" dirty="0">
                <a:latin typeface="Helvetica Neue"/>
                <a:cs typeface="Helvetica Neue"/>
              </a:rPr>
              <a:t>P</a:t>
            </a:r>
            <a:r>
              <a:rPr lang="en-US" sz="2400" dirty="0">
                <a:latin typeface="Helvetica Neue"/>
                <a:cs typeface="Helvetica Neue"/>
              </a:rPr>
              <a:t>rogram </a:t>
            </a:r>
            <a:r>
              <a:rPr lang="en-US" sz="2400" b="1" dirty="0">
                <a:latin typeface="Helvetica Neue"/>
                <a:cs typeface="Helvetica Neue"/>
              </a:rPr>
              <a:t>I</a:t>
            </a:r>
            <a:r>
              <a:rPr lang="en-US" sz="2400" dirty="0">
                <a:latin typeface="Helvetica Neue"/>
                <a:cs typeface="Helvetica Neue"/>
              </a:rPr>
              <a:t>nterface)</a:t>
            </a:r>
          </a:p>
        </p:txBody>
      </p:sp>
    </p:spTree>
    <p:extLst>
      <p:ext uri="{BB962C8B-B14F-4D97-AF65-F5344CB8AC3E}">
        <p14:creationId xmlns:p14="http://schemas.microsoft.com/office/powerpoint/2010/main" val="245386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Computer Server Icon PNG Transparent Background, Free Download #3709 -  FreeIconsPNG">
            <a:extLst>
              <a:ext uri="{FF2B5EF4-FFF2-40B4-BE49-F238E27FC236}">
                <a16:creationId xmlns:a16="http://schemas.microsoft.com/office/drawing/2014/main" id="{531B8179-A98F-9D45-95AB-FAC325FA8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526" y="4198536"/>
            <a:ext cx="767622" cy="1194080"/>
          </a:xfrm>
          <a:prstGeom prst="rect">
            <a:avLst/>
          </a:prstGeom>
          <a:noFill/>
          <a:extLst>
            <a:ext uri="{909E8E84-426E-40DD-AFC4-6F175D3DCCD1}">
              <a14:hiddenFill xmlns:a14="http://schemas.microsoft.com/office/drawing/2010/main">
                <a:solidFill>
                  <a:srgbClr val="FFFFFF"/>
                </a:solidFill>
              </a14:hiddenFill>
            </a:ext>
          </a:extLst>
        </p:spPr>
      </p:pic>
      <p:sp>
        <p:nvSpPr>
          <p:cNvPr id="30" name="Cloud 29">
            <a:extLst>
              <a:ext uri="{FF2B5EF4-FFF2-40B4-BE49-F238E27FC236}">
                <a16:creationId xmlns:a16="http://schemas.microsoft.com/office/drawing/2014/main" id="{1DB542BD-7B1A-F846-AA6B-012BCF06098E}"/>
              </a:ext>
            </a:extLst>
          </p:cNvPr>
          <p:cNvSpPr/>
          <p:nvPr/>
        </p:nvSpPr>
        <p:spPr bwMode="auto">
          <a:xfrm>
            <a:off x="1803326" y="4109544"/>
            <a:ext cx="4156040" cy="1870841"/>
          </a:xfrm>
          <a:prstGeom prst="cloud">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pic>
        <p:nvPicPr>
          <p:cNvPr id="12" name="Picture 11">
            <a:extLst>
              <a:ext uri="{FF2B5EF4-FFF2-40B4-BE49-F238E27FC236}">
                <a16:creationId xmlns:a16="http://schemas.microsoft.com/office/drawing/2014/main" id="{64A838B7-2562-0C4B-88B9-04F08152BB8A}"/>
              </a:ext>
            </a:extLst>
          </p:cNvPr>
          <p:cNvPicPr>
            <a:picLocks noChangeAspect="1"/>
          </p:cNvPicPr>
          <p:nvPr/>
        </p:nvPicPr>
        <p:blipFill>
          <a:blip r:embed="rId3"/>
          <a:stretch>
            <a:fillRect/>
          </a:stretch>
        </p:blipFill>
        <p:spPr>
          <a:xfrm>
            <a:off x="7171377" y="1060532"/>
            <a:ext cx="1422400" cy="1422400"/>
          </a:xfrm>
          <a:prstGeom prst="rect">
            <a:avLst/>
          </a:prstGeom>
        </p:spPr>
      </p:pic>
      <p:pic>
        <p:nvPicPr>
          <p:cNvPr id="39" name="Picture 38" descr="green-house-icon-md.png">
            <a:extLst>
              <a:ext uri="{FF2B5EF4-FFF2-40B4-BE49-F238E27FC236}">
                <a16:creationId xmlns:a16="http://schemas.microsoft.com/office/drawing/2014/main" id="{A2B39857-936B-BE46-8651-9AD7397C0ED6}"/>
              </a:ext>
            </a:extLst>
          </p:cNvPr>
          <p:cNvPicPr>
            <a:picLocks noChangeAspect="1"/>
          </p:cNvPicPr>
          <p:nvPr/>
        </p:nvPicPr>
        <p:blipFill>
          <a:blip r:embed="rId4">
            <a:alphaModFix amt="20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08491" y="82280"/>
            <a:ext cx="3285709" cy="2191074"/>
          </a:xfrm>
          <a:prstGeom prst="rect">
            <a:avLst/>
          </a:prstGeom>
        </p:spPr>
      </p:pic>
      <p:pic>
        <p:nvPicPr>
          <p:cNvPr id="38" name="Picture 37" descr="green-house-icon-md.png">
            <a:extLst>
              <a:ext uri="{FF2B5EF4-FFF2-40B4-BE49-F238E27FC236}">
                <a16:creationId xmlns:a16="http://schemas.microsoft.com/office/drawing/2014/main" id="{00799999-A7D8-D843-84E0-C8781E7E2C5E}"/>
              </a:ext>
            </a:extLst>
          </p:cNvPr>
          <p:cNvPicPr>
            <a:picLocks noChangeAspect="1"/>
          </p:cNvPicPr>
          <p:nvPr/>
        </p:nvPicPr>
        <p:blipFill>
          <a:blip r:embed="rId4">
            <a:duotone>
              <a:schemeClr val="accent5">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4267106" y="305018"/>
            <a:ext cx="3285709" cy="2191074"/>
          </a:xfrm>
          <a:prstGeom prst="rect">
            <a:avLst/>
          </a:prstGeom>
        </p:spPr>
      </p:pic>
      <p:sp>
        <p:nvSpPr>
          <p:cNvPr id="6" name="Slide Number Placeholder 5">
            <a:extLst>
              <a:ext uri="{FF2B5EF4-FFF2-40B4-BE49-F238E27FC236}">
                <a16:creationId xmlns:a16="http://schemas.microsoft.com/office/drawing/2014/main" id="{509B8B80-3F15-5547-A98C-31B0192B71B8}"/>
              </a:ext>
            </a:extLst>
          </p:cNvPr>
          <p:cNvSpPr>
            <a:spLocks noGrp="1"/>
          </p:cNvSpPr>
          <p:nvPr>
            <p:ph type="sldNum" sz="quarter" idx="12"/>
          </p:nvPr>
        </p:nvSpPr>
        <p:spPr/>
        <p:txBody>
          <a:bodyPr/>
          <a:lstStyle/>
          <a:p>
            <a:pPr>
              <a:defRPr/>
            </a:pPr>
            <a:fld id="{FAAFCD32-5067-474B-BE6E-487EE984DCED}" type="slidenum">
              <a:rPr lang="en-US" smtClean="0"/>
              <a:pPr>
                <a:defRPr/>
              </a:pPr>
              <a:t>48</a:t>
            </a:fld>
            <a:endParaRPr lang="en-US"/>
          </a:p>
        </p:txBody>
      </p:sp>
      <p:grpSp>
        <p:nvGrpSpPr>
          <p:cNvPr id="32" name="Group 31">
            <a:extLst>
              <a:ext uri="{FF2B5EF4-FFF2-40B4-BE49-F238E27FC236}">
                <a16:creationId xmlns:a16="http://schemas.microsoft.com/office/drawing/2014/main" id="{384530D2-5A72-5042-A8B2-0FDCF2663788}"/>
              </a:ext>
            </a:extLst>
          </p:cNvPr>
          <p:cNvGrpSpPr/>
          <p:nvPr/>
        </p:nvGrpSpPr>
        <p:grpSpPr>
          <a:xfrm>
            <a:off x="397657" y="331107"/>
            <a:ext cx="4907910" cy="1711449"/>
            <a:chOff x="397657" y="331107"/>
            <a:chExt cx="4907910" cy="1711449"/>
          </a:xfrm>
        </p:grpSpPr>
        <p:pic>
          <p:nvPicPr>
            <p:cNvPr id="16" name="Picture 15">
              <a:extLst>
                <a:ext uri="{FF2B5EF4-FFF2-40B4-BE49-F238E27FC236}">
                  <a16:creationId xmlns:a16="http://schemas.microsoft.com/office/drawing/2014/main" id="{963F508F-AFB4-0F4C-B427-66945051F11F}"/>
                </a:ext>
              </a:extLst>
            </p:cNvPr>
            <p:cNvPicPr>
              <a:picLocks noChangeAspect="1"/>
            </p:cNvPicPr>
            <p:nvPr/>
          </p:nvPicPr>
          <p:blipFill>
            <a:blip r:embed="rId5">
              <a:alphaModFix amt="30000"/>
            </a:blip>
            <a:stretch>
              <a:fillRect/>
            </a:stretch>
          </p:blipFill>
          <p:spPr>
            <a:xfrm>
              <a:off x="2677463" y="332507"/>
              <a:ext cx="2628104" cy="1710049"/>
            </a:xfrm>
            <a:prstGeom prst="rect">
              <a:avLst/>
            </a:prstGeom>
          </p:spPr>
        </p:pic>
        <p:pic>
          <p:nvPicPr>
            <p:cNvPr id="10" name="Picture 9">
              <a:extLst>
                <a:ext uri="{FF2B5EF4-FFF2-40B4-BE49-F238E27FC236}">
                  <a16:creationId xmlns:a16="http://schemas.microsoft.com/office/drawing/2014/main" id="{4563C322-D56C-724E-A2B8-5837EE81A19A}"/>
                </a:ext>
              </a:extLst>
            </p:cNvPr>
            <p:cNvPicPr>
              <a:picLocks noChangeAspect="1"/>
            </p:cNvPicPr>
            <p:nvPr/>
          </p:nvPicPr>
          <p:blipFill>
            <a:blip r:embed="rId6">
              <a:alphaModFix amt="30000"/>
            </a:blip>
            <a:stretch>
              <a:fillRect/>
            </a:stretch>
          </p:blipFill>
          <p:spPr>
            <a:xfrm>
              <a:off x="397657" y="331107"/>
              <a:ext cx="2293695" cy="1711449"/>
            </a:xfrm>
            <a:prstGeom prst="rect">
              <a:avLst/>
            </a:prstGeom>
          </p:spPr>
        </p:pic>
      </p:grpSp>
      <p:grpSp>
        <p:nvGrpSpPr>
          <p:cNvPr id="34" name="Group 33">
            <a:extLst>
              <a:ext uri="{FF2B5EF4-FFF2-40B4-BE49-F238E27FC236}">
                <a16:creationId xmlns:a16="http://schemas.microsoft.com/office/drawing/2014/main" id="{179DE4BC-4A9B-1D44-965C-0B9C28D2C295}"/>
              </a:ext>
            </a:extLst>
          </p:cNvPr>
          <p:cNvGrpSpPr/>
          <p:nvPr/>
        </p:nvGrpSpPr>
        <p:grpSpPr>
          <a:xfrm>
            <a:off x="504497" y="4516792"/>
            <a:ext cx="2438400" cy="1687191"/>
            <a:chOff x="504497" y="4516792"/>
            <a:chExt cx="2438400" cy="1687191"/>
          </a:xfrm>
        </p:grpSpPr>
        <p:grpSp>
          <p:nvGrpSpPr>
            <p:cNvPr id="21" name="Group 5">
              <a:extLst>
                <a:ext uri="{FF2B5EF4-FFF2-40B4-BE49-F238E27FC236}">
                  <a16:creationId xmlns:a16="http://schemas.microsoft.com/office/drawing/2014/main" id="{3D05E20C-01CE-F64A-83A3-728DD67B7D80}"/>
                </a:ext>
              </a:extLst>
            </p:cNvPr>
            <p:cNvGrpSpPr>
              <a:grpSpLocks/>
            </p:cNvGrpSpPr>
            <p:nvPr/>
          </p:nvGrpSpPr>
          <p:grpSpPr bwMode="auto">
            <a:xfrm>
              <a:off x="1360199" y="4516792"/>
              <a:ext cx="676275" cy="985838"/>
              <a:chOff x="4180" y="783"/>
              <a:chExt cx="150" cy="307"/>
            </a:xfrm>
          </p:grpSpPr>
          <p:sp>
            <p:nvSpPr>
              <p:cNvPr id="22" name="AutoShape 6">
                <a:extLst>
                  <a:ext uri="{FF2B5EF4-FFF2-40B4-BE49-F238E27FC236}">
                    <a16:creationId xmlns:a16="http://schemas.microsoft.com/office/drawing/2014/main" id="{2DD41897-ADC1-9B45-BD9C-90D08EFAC4D0}"/>
                  </a:ext>
                </a:extLst>
              </p:cNvPr>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23" name="Rectangle 7">
                <a:extLst>
                  <a:ext uri="{FF2B5EF4-FFF2-40B4-BE49-F238E27FC236}">
                    <a16:creationId xmlns:a16="http://schemas.microsoft.com/office/drawing/2014/main" id="{41E17D67-30C6-374B-82FC-1BD3D98707F2}"/>
                  </a:ext>
                </a:extLst>
              </p:cNvPr>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24" name="Rectangle 8">
                <a:extLst>
                  <a:ext uri="{FF2B5EF4-FFF2-40B4-BE49-F238E27FC236}">
                    <a16:creationId xmlns:a16="http://schemas.microsoft.com/office/drawing/2014/main" id="{6DEF4BE3-E50F-5447-9ED9-CA2BACB5158A}"/>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25" name="AutoShape 9">
                <a:extLst>
                  <a:ext uri="{FF2B5EF4-FFF2-40B4-BE49-F238E27FC236}">
                    <a16:creationId xmlns:a16="http://schemas.microsoft.com/office/drawing/2014/main" id="{3BE6B947-FC17-CC47-BABE-46577696F323}"/>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26" name="Line 10">
                <a:extLst>
                  <a:ext uri="{FF2B5EF4-FFF2-40B4-BE49-F238E27FC236}">
                    <a16:creationId xmlns:a16="http://schemas.microsoft.com/office/drawing/2014/main" id="{5B4F2060-696B-3648-AADF-31FC932459A7}"/>
                  </a:ext>
                </a:extLst>
              </p:cNvPr>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 name="Line 11">
                <a:extLst>
                  <a:ext uri="{FF2B5EF4-FFF2-40B4-BE49-F238E27FC236}">
                    <a16:creationId xmlns:a16="http://schemas.microsoft.com/office/drawing/2014/main" id="{84827199-B4C5-9B4A-8B72-EBF31D2B7B08}"/>
                  </a:ext>
                </a:extLst>
              </p:cNvPr>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 name="Rectangle 12">
                <a:extLst>
                  <a:ext uri="{FF2B5EF4-FFF2-40B4-BE49-F238E27FC236}">
                    <a16:creationId xmlns:a16="http://schemas.microsoft.com/office/drawing/2014/main" id="{41BF28C5-4C67-F346-A352-4438EF849761}"/>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29" name="Rectangle 13">
                <a:extLst>
                  <a:ext uri="{FF2B5EF4-FFF2-40B4-BE49-F238E27FC236}">
                    <a16:creationId xmlns:a16="http://schemas.microsoft.com/office/drawing/2014/main" id="{362287F5-5E3F-234F-A172-06B3F924BC92}"/>
                  </a:ext>
                </a:extLst>
              </p:cNvPr>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31" name="TextBox 30">
              <a:extLst>
                <a:ext uri="{FF2B5EF4-FFF2-40B4-BE49-F238E27FC236}">
                  <a16:creationId xmlns:a16="http://schemas.microsoft.com/office/drawing/2014/main" id="{84A2AC16-402E-5545-A5FD-3A389AE55804}"/>
                </a:ext>
              </a:extLst>
            </p:cNvPr>
            <p:cNvSpPr txBox="1"/>
            <p:nvPr/>
          </p:nvSpPr>
          <p:spPr>
            <a:xfrm>
              <a:off x="504497" y="5557652"/>
              <a:ext cx="2438400" cy="646331"/>
            </a:xfrm>
            <a:prstGeom prst="rect">
              <a:avLst/>
            </a:prstGeom>
            <a:noFill/>
          </p:spPr>
          <p:txBody>
            <a:bodyPr wrap="square" rtlCol="0">
              <a:spAutoFit/>
            </a:bodyPr>
            <a:lstStyle/>
            <a:p>
              <a:r>
                <a:rPr lang="en-US" sz="1800" dirty="0"/>
                <a:t>Serving multiple applications</a:t>
              </a:r>
            </a:p>
          </p:txBody>
        </p:sp>
      </p:grpSp>
      <p:pic>
        <p:nvPicPr>
          <p:cNvPr id="11" name="Picture 10" descr="green-house-icon-md.png">
            <a:extLst>
              <a:ext uri="{FF2B5EF4-FFF2-40B4-BE49-F238E27FC236}">
                <a16:creationId xmlns:a16="http://schemas.microsoft.com/office/drawing/2014/main" id="{CCBEE77B-F89B-BA41-91A1-80ED6473A922}"/>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384336" y="574649"/>
            <a:ext cx="3285709" cy="2191074"/>
          </a:xfrm>
          <a:prstGeom prst="rect">
            <a:avLst/>
          </a:prstGeom>
        </p:spPr>
      </p:pic>
      <p:pic>
        <p:nvPicPr>
          <p:cNvPr id="9" name="Picture 8">
            <a:extLst>
              <a:ext uri="{FF2B5EF4-FFF2-40B4-BE49-F238E27FC236}">
                <a16:creationId xmlns:a16="http://schemas.microsoft.com/office/drawing/2014/main" id="{92E478E1-9545-944C-AEF7-54F3DC338B97}"/>
              </a:ext>
            </a:extLst>
          </p:cNvPr>
          <p:cNvPicPr>
            <a:picLocks noChangeAspect="1"/>
          </p:cNvPicPr>
          <p:nvPr/>
        </p:nvPicPr>
        <p:blipFill rotWithShape="1">
          <a:blip r:embed="rId7"/>
          <a:srcRect l="17194" t="49" r="16512"/>
          <a:stretch/>
        </p:blipFill>
        <p:spPr>
          <a:xfrm>
            <a:off x="5806786" y="2056035"/>
            <a:ext cx="473939" cy="714544"/>
          </a:xfrm>
          <a:prstGeom prst="rect">
            <a:avLst/>
          </a:prstGeom>
        </p:spPr>
      </p:pic>
      <p:grpSp>
        <p:nvGrpSpPr>
          <p:cNvPr id="36" name="Group 35">
            <a:extLst>
              <a:ext uri="{FF2B5EF4-FFF2-40B4-BE49-F238E27FC236}">
                <a16:creationId xmlns:a16="http://schemas.microsoft.com/office/drawing/2014/main" id="{9637FD57-27ED-7D4D-925F-A5FBB8D3379C}"/>
              </a:ext>
            </a:extLst>
          </p:cNvPr>
          <p:cNvGrpSpPr/>
          <p:nvPr/>
        </p:nvGrpSpPr>
        <p:grpSpPr>
          <a:xfrm>
            <a:off x="5498722" y="3760144"/>
            <a:ext cx="2579911" cy="2209732"/>
            <a:chOff x="5067798" y="3749634"/>
            <a:chExt cx="2579911" cy="2209732"/>
          </a:xfrm>
        </p:grpSpPr>
        <p:graphicFrame>
          <p:nvGraphicFramePr>
            <p:cNvPr id="17" name="Object 2">
              <a:extLst>
                <a:ext uri="{FF2B5EF4-FFF2-40B4-BE49-F238E27FC236}">
                  <a16:creationId xmlns:a16="http://schemas.microsoft.com/office/drawing/2014/main" id="{C1978E87-E354-0B4F-B953-3E670A4F078C}"/>
                </a:ext>
              </a:extLst>
            </p:cNvPr>
            <p:cNvGraphicFramePr>
              <a:graphicFrameLocks noChangeAspect="1"/>
            </p:cNvGraphicFramePr>
            <p:nvPr/>
          </p:nvGraphicFramePr>
          <p:xfrm>
            <a:off x="5067798" y="3914548"/>
            <a:ext cx="2579911" cy="2044818"/>
          </p:xfrm>
          <a:graphic>
            <a:graphicData uri="http://schemas.openxmlformats.org/presentationml/2006/ole">
              <mc:AlternateContent xmlns:mc="http://schemas.openxmlformats.org/markup-compatibility/2006">
                <mc:Choice xmlns:v="urn:schemas-microsoft-com:vml" Requires="v">
                  <p:oleObj name="Clip" r:id="rId8" imgW="7315200" imgH="6070600" progId="">
                    <p:embed/>
                  </p:oleObj>
                </mc:Choice>
                <mc:Fallback>
                  <p:oleObj name="Clip" r:id="rId8" imgW="7315200" imgH="6070600" progId="">
                    <p:embed/>
                    <p:pic>
                      <p:nvPicPr>
                        <p:cNvPr id="17" name="Object 2">
                          <a:extLst>
                            <a:ext uri="{FF2B5EF4-FFF2-40B4-BE49-F238E27FC236}">
                              <a16:creationId xmlns:a16="http://schemas.microsoft.com/office/drawing/2014/main" id="{C1978E87-E354-0B4F-B953-3E670A4F078C}"/>
                            </a:ext>
                          </a:extLst>
                        </p:cNvPr>
                        <p:cNvPicPr>
                          <a:picLocks noChangeAspect="1" noChangeArrowheads="1"/>
                        </p:cNvPicPr>
                        <p:nvPr/>
                      </p:nvPicPr>
                      <p:blipFill>
                        <a:blip r:embed="rId9">
                          <a:alphaModFix amt="30000"/>
                          <a:extLst>
                            <a:ext uri="{28A0092B-C50C-407E-A947-70E740481C1C}">
                              <a14:useLocalDpi xmlns:a14="http://schemas.microsoft.com/office/drawing/2010/main" val="0"/>
                            </a:ext>
                          </a:extLst>
                        </a:blip>
                        <a:srcRect/>
                        <a:stretch>
                          <a:fillRect/>
                        </a:stretch>
                      </p:blipFill>
                      <p:spPr bwMode="auto">
                        <a:xfrm>
                          <a:off x="5067798" y="3914548"/>
                          <a:ext cx="2579911" cy="204481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5" name="Rounded Rectangle 34">
              <a:extLst>
                <a:ext uri="{FF2B5EF4-FFF2-40B4-BE49-F238E27FC236}">
                  <a16:creationId xmlns:a16="http://schemas.microsoft.com/office/drawing/2014/main" id="{D89048DF-1E8E-D441-81E5-E37668C12AF0}"/>
                </a:ext>
              </a:extLst>
            </p:cNvPr>
            <p:cNvSpPr/>
            <p:nvPr/>
          </p:nvSpPr>
          <p:spPr bwMode="auto">
            <a:xfrm>
              <a:off x="5351929" y="4655949"/>
              <a:ext cx="2151530" cy="1031788"/>
            </a:xfrm>
            <a:prstGeom prst="roundRect">
              <a:avLst>
                <a:gd name="adj" fmla="val 35596"/>
              </a:avLst>
            </a:prstGeom>
            <a:solidFill>
              <a:srgbClr val="F8FFC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19" name="Rectangle 14">
              <a:extLst>
                <a:ext uri="{FF2B5EF4-FFF2-40B4-BE49-F238E27FC236}">
                  <a16:creationId xmlns:a16="http://schemas.microsoft.com/office/drawing/2014/main" id="{C9183124-48C2-AC44-97F3-65D0C6C0C96A}"/>
                </a:ext>
              </a:extLst>
            </p:cNvPr>
            <p:cNvSpPr>
              <a:spLocks noChangeArrowheads="1"/>
            </p:cNvSpPr>
            <p:nvPr/>
          </p:nvSpPr>
          <p:spPr bwMode="auto">
            <a:xfrm>
              <a:off x="6009992" y="4571460"/>
              <a:ext cx="658812" cy="328613"/>
            </a:xfrm>
            <a:prstGeom prst="rect">
              <a:avLst/>
            </a:prstGeom>
            <a:solidFill>
              <a:schemeClr val="accent1"/>
            </a:solidFill>
            <a:ln w="9525">
              <a:noFill/>
              <a:miter lim="800000"/>
              <a:headEnd/>
              <a:tailEnd/>
            </a:ln>
          </p:spPr>
          <p:txBody>
            <a:bodyPr wrap="none" anchor="ctr">
              <a:prstTxWarp prst="textNoShape">
                <a:avLst/>
              </a:prstTxWarp>
            </a:bodyPr>
            <a:lstStyle/>
            <a:p>
              <a:pPr algn="ctr"/>
              <a:r>
                <a:rPr lang="en-US" sz="1600" dirty="0">
                  <a:solidFill>
                    <a:schemeClr val="bg1"/>
                  </a:solidFill>
                  <a:latin typeface="Arial Rounded MT Bold" panose="020F0704030504030204" pitchFamily="34" charset="77"/>
                </a:rPr>
                <a:t>socket</a:t>
              </a:r>
            </a:p>
          </p:txBody>
        </p:sp>
        <p:sp>
          <p:nvSpPr>
            <p:cNvPr id="20" name="Rectangle 19">
              <a:extLst>
                <a:ext uri="{FF2B5EF4-FFF2-40B4-BE49-F238E27FC236}">
                  <a16:creationId xmlns:a16="http://schemas.microsoft.com/office/drawing/2014/main" id="{C7062FE9-73BF-F145-8944-CDE89E8808A6}"/>
                </a:ext>
              </a:extLst>
            </p:cNvPr>
            <p:cNvSpPr/>
            <p:nvPr/>
          </p:nvSpPr>
          <p:spPr bwMode="auto">
            <a:xfrm>
              <a:off x="5367647" y="4655127"/>
              <a:ext cx="2125683" cy="1187533"/>
            </a:xfrm>
            <a:prstGeom prst="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65" charset="0"/>
                </a:rPr>
                <a:t>Operating system</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Arial" pitchFamily="-65" charset="0"/>
                </a:rPr>
                <a:t>(Mac OS, Linux, </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Arial" pitchFamily="-65" charset="0"/>
                </a:rPr>
                <a:t>windows, </a:t>
              </a:r>
              <a:r>
                <a:rPr lang="en-US" sz="1600" dirty="0" err="1">
                  <a:latin typeface="Arial" pitchFamily="-65" charset="0"/>
                </a:rPr>
                <a:t>etc</a:t>
              </a:r>
              <a:r>
                <a:rPr lang="en-US" sz="1600" dirty="0">
                  <a:latin typeface="Arial" pitchFamily="-65" charset="0"/>
                </a:rPr>
                <a:t>)</a:t>
              </a:r>
              <a:endParaRPr kumimoji="0" lang="en-US" sz="1600" b="0" i="0" u="none" strike="noStrike" cap="none" normalizeH="0" baseline="0" dirty="0">
                <a:ln>
                  <a:noFill/>
                </a:ln>
                <a:solidFill>
                  <a:schemeClr val="tx1"/>
                </a:solidFill>
                <a:effectLst/>
                <a:latin typeface="Arial" pitchFamily="-65" charset="0"/>
              </a:endParaRPr>
            </a:p>
          </p:txBody>
        </p:sp>
        <p:pic>
          <p:nvPicPr>
            <p:cNvPr id="18" name="Picture 17">
              <a:extLst>
                <a:ext uri="{FF2B5EF4-FFF2-40B4-BE49-F238E27FC236}">
                  <a16:creationId xmlns:a16="http://schemas.microsoft.com/office/drawing/2014/main" id="{D0BBC3E9-6607-354B-9FC7-628C667A7E0E}"/>
                </a:ext>
              </a:extLst>
            </p:cNvPr>
            <p:cNvPicPr>
              <a:picLocks noChangeAspect="1"/>
            </p:cNvPicPr>
            <p:nvPr/>
          </p:nvPicPr>
          <p:blipFill>
            <a:blip r:embed="rId10"/>
            <a:stretch>
              <a:fillRect/>
            </a:stretch>
          </p:blipFill>
          <p:spPr>
            <a:xfrm>
              <a:off x="5985174" y="3749634"/>
              <a:ext cx="711200" cy="711200"/>
            </a:xfrm>
            <a:prstGeom prst="rect">
              <a:avLst/>
            </a:prstGeom>
          </p:spPr>
        </p:pic>
      </p:grpSp>
      <p:pic>
        <p:nvPicPr>
          <p:cNvPr id="144399" name="Picture 15" descr="Home Appliance Management - Home Appliances Icon Png PNG Image |  Transparent PNG Free Download on SeekPNG">
            <a:extLst>
              <a:ext uri="{FF2B5EF4-FFF2-40B4-BE49-F238E27FC236}">
                <a16:creationId xmlns:a16="http://schemas.microsoft.com/office/drawing/2014/main" id="{40F06DEA-240F-2442-BE29-0054DDDAF368}"/>
              </a:ext>
            </a:extLst>
          </p:cNvPr>
          <p:cNvPicPr>
            <a:picLocks noChangeAspect="1" noChangeArrowheads="1"/>
          </p:cNvPicPr>
          <p:nvPr/>
        </p:nvPicPr>
        <p:blipFill>
          <a:blip r:embed="rId11">
            <a:duotone>
              <a:schemeClr val="accent2">
                <a:shade val="45000"/>
                <a:satMod val="135000"/>
              </a:schemeClr>
              <a:prstClr val="white"/>
            </a:duotone>
            <a:alphaModFix amt="42000"/>
            <a:extLst>
              <a:ext uri="{28A0092B-C50C-407E-A947-70E740481C1C}">
                <a14:useLocalDpi xmlns:a14="http://schemas.microsoft.com/office/drawing/2010/main" val="0"/>
              </a:ext>
            </a:extLst>
          </a:blip>
          <a:srcRect/>
          <a:stretch>
            <a:fillRect/>
          </a:stretch>
        </p:blipFill>
        <p:spPr bwMode="auto">
          <a:xfrm>
            <a:off x="7596554" y="1718327"/>
            <a:ext cx="1451950" cy="114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9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43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a:xfrm>
            <a:off x="0" y="0"/>
            <a:ext cx="9144000" cy="1099365"/>
          </a:xfrm>
        </p:spPr>
        <p:txBody>
          <a:bodyPr>
            <a:normAutofit/>
          </a:bodyPr>
          <a:lstStyle/>
          <a:p>
            <a:pPr eaLnBrk="1" hangingPunct="1"/>
            <a:r>
              <a:rPr lang="en-US" sz="4000" dirty="0"/>
              <a:t>Socket </a:t>
            </a:r>
          </a:p>
        </p:txBody>
      </p:sp>
      <p:sp>
        <p:nvSpPr>
          <p:cNvPr id="90117" name="Rectangle 3"/>
          <p:cNvSpPr>
            <a:spLocks noGrp="1" noChangeArrowheads="1"/>
          </p:cNvSpPr>
          <p:nvPr>
            <p:ph sz="half" idx="1"/>
          </p:nvPr>
        </p:nvSpPr>
        <p:spPr>
          <a:xfrm>
            <a:off x="112713" y="1005841"/>
            <a:ext cx="8904287" cy="1884921"/>
          </a:xfrm>
        </p:spPr>
        <p:txBody>
          <a:bodyPr>
            <a:normAutofit/>
          </a:bodyPr>
          <a:lstStyle/>
          <a:p>
            <a:pPr eaLnBrk="1" hangingPunct="1"/>
            <a:r>
              <a:rPr lang="en-US" dirty="0">
                <a:solidFill>
                  <a:srgbClr val="3A1FFF"/>
                </a:solidFill>
              </a:rPr>
              <a:t>Process</a:t>
            </a:r>
            <a:r>
              <a:rPr lang="en-US" dirty="0"/>
              <a:t>: program running on a host </a:t>
            </a:r>
          </a:p>
          <a:p>
            <a:pPr eaLnBrk="1" hangingPunct="1">
              <a:lnSpc>
                <a:spcPct val="80000"/>
              </a:lnSpc>
            </a:pPr>
            <a:r>
              <a:rPr lang="en-US" dirty="0"/>
              <a:t>Between different hosts: Processes communicate through an </a:t>
            </a:r>
            <a:r>
              <a:rPr lang="en-US" dirty="0">
                <a:solidFill>
                  <a:srgbClr val="3A1FFF"/>
                </a:solidFill>
              </a:rPr>
              <a:t>application-layer protocol</a:t>
            </a:r>
          </a:p>
        </p:txBody>
      </p:sp>
      <p:sp>
        <p:nvSpPr>
          <p:cNvPr id="90121" name="Slide Number Placeholder 6"/>
          <p:cNvSpPr>
            <a:spLocks noGrp="1"/>
          </p:cNvSpPr>
          <p:nvPr>
            <p:ph type="sldNum" sz="quarter" idx="12"/>
          </p:nvPr>
        </p:nvSpPr>
        <p:spPr>
          <a:noFill/>
        </p:spPr>
        <p:txBody>
          <a:bodyPr/>
          <a:lstStyle/>
          <a:p>
            <a:fld id="{0D77F368-626A-8A49-A91E-E7703AAAABDB}" type="slidenum">
              <a:rPr lang="en-US">
                <a:latin typeface="Helvetica Neue" charset="0"/>
                <a:ea typeface="ＭＳ Ｐゴシック" charset="-128"/>
                <a:cs typeface="ＭＳ Ｐゴシック" charset="-128"/>
              </a:rPr>
              <a:pPr/>
              <a:t>49</a:t>
            </a:fld>
            <a:endParaRPr lang="en-US" dirty="0">
              <a:latin typeface="Helvetica Neue" charset="0"/>
              <a:ea typeface="ＭＳ Ｐゴシック" charset="-128"/>
              <a:cs typeface="ＭＳ Ｐゴシック" charset="-128"/>
            </a:endParaRPr>
          </a:p>
        </p:txBody>
      </p:sp>
      <p:sp>
        <p:nvSpPr>
          <p:cNvPr id="90122" name="Freeform 4"/>
          <p:cNvSpPr>
            <a:spLocks/>
          </p:cNvSpPr>
          <p:nvPr/>
        </p:nvSpPr>
        <p:spPr bwMode="auto">
          <a:xfrm>
            <a:off x="5726113" y="4840288"/>
            <a:ext cx="1808162" cy="1031875"/>
          </a:xfrm>
          <a:custGeom>
            <a:avLst/>
            <a:gdLst>
              <a:gd name="T0" fmla="*/ 22867 w 2135"/>
              <a:gd name="T1" fmla="*/ 404803 h 1662"/>
              <a:gd name="T2" fmla="*/ 88926 w 2135"/>
              <a:gd name="T3" fmla="*/ 47186 h 1662"/>
              <a:gd name="T4" fmla="*/ 556423 w 2135"/>
              <a:gd name="T5" fmla="*/ 121689 h 1662"/>
              <a:gd name="T6" fmla="*/ 1023919 w 2135"/>
              <a:gd name="T7" fmla="*/ 62086 h 1662"/>
              <a:gd name="T8" fmla="*/ 1694675 w 2135"/>
              <a:gd name="T9" fmla="*/ 252071 h 1662"/>
              <a:gd name="T10" fmla="*/ 1704838 w 2135"/>
              <a:gd name="T11" fmla="*/ 710268 h 1662"/>
              <a:gd name="T12" fmla="*/ 1338971 w 2135"/>
              <a:gd name="T13" fmla="*/ 993381 h 1662"/>
              <a:gd name="T14" fmla="*/ 688541 w 2135"/>
              <a:gd name="T15" fmla="*/ 941229 h 1662"/>
              <a:gd name="T16" fmla="*/ 424304 w 2135"/>
              <a:gd name="T17" fmla="*/ 788497 h 1662"/>
              <a:gd name="T18" fmla="*/ 154985 w 2135"/>
              <a:gd name="T19" fmla="*/ 661840 h 1662"/>
              <a:gd name="T20" fmla="*/ 22867 w 2135"/>
              <a:gd name="T21" fmla="*/ 404803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chemeClr val="bg2"/>
          </a:solidFill>
          <a:ln w="9525">
            <a:noFill/>
            <a:round/>
            <a:headEnd/>
            <a:tailEnd/>
          </a:ln>
        </p:spPr>
        <p:txBody>
          <a:bodyPr wrap="none" anchor="ctr">
            <a:prstTxWarp prst="textNoShape">
              <a:avLst/>
            </a:prstTxWarp>
          </a:bodyPr>
          <a:lstStyle/>
          <a:p>
            <a:endParaRPr lang="en-US" dirty="0">
              <a:latin typeface="Arial Rounded MT Bold" panose="020F0704030504030204" pitchFamily="34" charset="77"/>
            </a:endParaRPr>
          </a:p>
        </p:txBody>
      </p:sp>
      <p:grpSp>
        <p:nvGrpSpPr>
          <p:cNvPr id="90123" name="Group 5"/>
          <p:cNvGrpSpPr>
            <a:grpSpLocks/>
          </p:cNvGrpSpPr>
          <p:nvPr/>
        </p:nvGrpSpPr>
        <p:grpSpPr bwMode="auto">
          <a:xfrm>
            <a:off x="4487859" y="2809875"/>
            <a:ext cx="1119186" cy="3606800"/>
            <a:chOff x="2933" y="616"/>
            <a:chExt cx="705" cy="2272"/>
          </a:xfrm>
        </p:grpSpPr>
        <p:sp>
          <p:nvSpPr>
            <p:cNvPr id="90142" name="Text Box 6"/>
            <p:cNvSpPr txBox="1">
              <a:spLocks noChangeArrowheads="1"/>
            </p:cNvSpPr>
            <p:nvPr/>
          </p:nvSpPr>
          <p:spPr bwMode="auto">
            <a:xfrm>
              <a:off x="3361" y="2600"/>
              <a:ext cx="116" cy="288"/>
            </a:xfrm>
            <a:prstGeom prst="rect">
              <a:avLst/>
            </a:prstGeom>
            <a:noFill/>
            <a:ln w="9525">
              <a:noFill/>
              <a:miter lim="800000"/>
              <a:headEnd/>
              <a:tailEnd/>
            </a:ln>
          </p:spPr>
          <p:txBody>
            <a:bodyPr wrap="none">
              <a:prstTxWarp prst="textNoShape">
                <a:avLst/>
              </a:prstTxWarp>
              <a:spAutoFit/>
            </a:bodyPr>
            <a:lstStyle/>
            <a:p>
              <a:pPr algn="ctr">
                <a:spcBef>
                  <a:spcPct val="50000"/>
                </a:spcBef>
              </a:pPr>
              <a:endParaRPr lang="en-US" dirty="0">
                <a:latin typeface="Arial Rounded MT Bold" panose="020F0704030504030204" pitchFamily="34" charset="77"/>
              </a:endParaRPr>
            </a:p>
          </p:txBody>
        </p:sp>
        <p:graphicFrame>
          <p:nvGraphicFramePr>
            <p:cNvPr id="90115" name="Object 3"/>
            <p:cNvGraphicFramePr>
              <a:graphicFrameLocks noChangeAspect="1"/>
            </p:cNvGraphicFramePr>
            <p:nvPr/>
          </p:nvGraphicFramePr>
          <p:xfrm>
            <a:off x="3039" y="996"/>
            <a:ext cx="405" cy="321"/>
          </p:xfrm>
          <a:graphic>
            <a:graphicData uri="http://schemas.openxmlformats.org/presentationml/2006/ole">
              <mc:AlternateContent xmlns:mc="http://schemas.openxmlformats.org/markup-compatibility/2006">
                <mc:Choice xmlns:v="urn:schemas-microsoft-com:vml" Requires="v">
                  <p:oleObj name="Clip" r:id="rId3" imgW="7315200" imgH="6070600" progId="">
                    <p:embed/>
                  </p:oleObj>
                </mc:Choice>
                <mc:Fallback>
                  <p:oleObj name="Clip" r:id="rId3" imgW="7315200" imgH="6070600" progId="">
                    <p:embed/>
                    <p:pic>
                      <p:nvPicPr>
                        <p:cNvPr id="901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 y="996"/>
                          <a:ext cx="405" cy="32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90143" name="Group 8"/>
            <p:cNvGrpSpPr>
              <a:grpSpLocks/>
            </p:cNvGrpSpPr>
            <p:nvPr/>
          </p:nvGrpSpPr>
          <p:grpSpPr bwMode="auto">
            <a:xfrm>
              <a:off x="2933" y="1323"/>
              <a:ext cx="694" cy="353"/>
              <a:chOff x="3046" y="1508"/>
              <a:chExt cx="694" cy="353"/>
            </a:xfrm>
          </p:grpSpPr>
          <p:sp>
            <p:nvSpPr>
              <p:cNvPr id="90151" name="Oval 9"/>
              <p:cNvSpPr>
                <a:spLocks noChangeArrowheads="1"/>
              </p:cNvSpPr>
              <p:nvPr/>
            </p:nvSpPr>
            <p:spPr bwMode="auto">
              <a:xfrm>
                <a:off x="3046" y="1508"/>
                <a:ext cx="669" cy="353"/>
              </a:xfrm>
              <a:prstGeom prst="ellipse">
                <a:avLst/>
              </a:prstGeom>
              <a:noFill/>
              <a:ln w="9525">
                <a:solidFill>
                  <a:schemeClr val="tx1"/>
                </a:solidFill>
                <a:round/>
                <a:headEnd/>
                <a:tailEnd/>
              </a:ln>
            </p:spPr>
            <p:txBody>
              <a:bodyPr wrap="none" anchor="ctr">
                <a:prstTxWarp prst="textNoShape">
                  <a:avLst/>
                </a:prstTxWarp>
              </a:bodyPr>
              <a:lstStyle/>
              <a:p>
                <a:endParaRPr lang="en-US" dirty="0">
                  <a:latin typeface="Arial Rounded MT Bold" panose="020F0704030504030204" pitchFamily="34" charset="77"/>
                </a:endParaRPr>
              </a:p>
            </p:txBody>
          </p:sp>
          <p:sp>
            <p:nvSpPr>
              <p:cNvPr id="90152" name="Text Box 10"/>
              <p:cNvSpPr txBox="1">
                <a:spLocks noChangeArrowheads="1"/>
              </p:cNvSpPr>
              <p:nvPr/>
            </p:nvSpPr>
            <p:spPr bwMode="auto">
              <a:xfrm>
                <a:off x="3121" y="1578"/>
                <a:ext cx="619" cy="213"/>
              </a:xfrm>
              <a:prstGeom prst="rect">
                <a:avLst/>
              </a:prstGeom>
              <a:noFill/>
              <a:ln w="9525">
                <a:noFill/>
                <a:miter lim="800000"/>
                <a:headEnd/>
                <a:tailEnd/>
              </a:ln>
            </p:spPr>
            <p:txBody>
              <a:bodyPr wrap="none">
                <a:prstTxWarp prst="textNoShape">
                  <a:avLst/>
                </a:prstTxWarp>
                <a:spAutoFit/>
              </a:bodyPr>
              <a:lstStyle/>
              <a:p>
                <a:r>
                  <a:rPr lang="en-US" sz="1600" dirty="0">
                    <a:latin typeface="Arial Rounded MT Bold" panose="020F0704030504030204" pitchFamily="34" charset="77"/>
                  </a:rPr>
                  <a:t>process</a:t>
                </a:r>
              </a:p>
            </p:txBody>
          </p:sp>
        </p:grpSp>
        <p:grpSp>
          <p:nvGrpSpPr>
            <p:cNvPr id="90144" name="Group 11"/>
            <p:cNvGrpSpPr>
              <a:grpSpLocks/>
            </p:cNvGrpSpPr>
            <p:nvPr/>
          </p:nvGrpSpPr>
          <p:grpSpPr bwMode="auto">
            <a:xfrm>
              <a:off x="2949" y="1845"/>
              <a:ext cx="689" cy="630"/>
              <a:chOff x="3072" y="3300"/>
              <a:chExt cx="689" cy="630"/>
            </a:xfrm>
          </p:grpSpPr>
          <p:sp>
            <p:nvSpPr>
              <p:cNvPr id="90149" name="Rectangle 12"/>
              <p:cNvSpPr>
                <a:spLocks noChangeArrowheads="1"/>
              </p:cNvSpPr>
              <p:nvPr/>
            </p:nvSpPr>
            <p:spPr bwMode="auto">
              <a:xfrm>
                <a:off x="3084" y="3300"/>
                <a:ext cx="593" cy="630"/>
              </a:xfrm>
              <a:prstGeom prst="rect">
                <a:avLst/>
              </a:prstGeom>
              <a:noFill/>
              <a:ln w="9525">
                <a:solidFill>
                  <a:schemeClr val="tx1"/>
                </a:solidFill>
                <a:miter lim="800000"/>
                <a:headEnd/>
                <a:tailEnd/>
              </a:ln>
            </p:spPr>
            <p:txBody>
              <a:bodyPr wrap="none" anchor="ctr">
                <a:prstTxWarp prst="textNoShape">
                  <a:avLst/>
                </a:prstTxWarp>
              </a:bodyPr>
              <a:lstStyle/>
              <a:p>
                <a:endParaRPr lang="en-US" dirty="0">
                  <a:latin typeface="Arial Rounded MT Bold" panose="020F0704030504030204" pitchFamily="34" charset="77"/>
                </a:endParaRPr>
              </a:p>
            </p:txBody>
          </p:sp>
          <p:sp>
            <p:nvSpPr>
              <p:cNvPr id="90150" name="Text Box 13"/>
              <p:cNvSpPr txBox="1">
                <a:spLocks noChangeArrowheads="1"/>
              </p:cNvSpPr>
              <p:nvPr/>
            </p:nvSpPr>
            <p:spPr bwMode="auto">
              <a:xfrm>
                <a:off x="3072" y="3339"/>
                <a:ext cx="689" cy="523"/>
              </a:xfrm>
              <a:prstGeom prst="rect">
                <a:avLst/>
              </a:prstGeom>
              <a:noFill/>
              <a:ln w="9525">
                <a:noFill/>
                <a:miter lim="800000"/>
                <a:headEnd/>
                <a:tailEnd/>
              </a:ln>
            </p:spPr>
            <p:txBody>
              <a:bodyPr wrap="none">
                <a:prstTxWarp prst="textNoShape">
                  <a:avLst/>
                </a:prstTxWarp>
                <a:spAutoFit/>
              </a:bodyPr>
              <a:lstStyle/>
              <a:p>
                <a:r>
                  <a:rPr lang="en-US" sz="1600" dirty="0">
                    <a:latin typeface="Arial Rounded MT Bold" panose="020F0704030504030204" pitchFamily="34" charset="77"/>
                  </a:rPr>
                  <a:t>TCP with</a:t>
                </a:r>
              </a:p>
              <a:p>
                <a:r>
                  <a:rPr lang="en-US" sz="1600" dirty="0">
                    <a:latin typeface="Arial Rounded MT Bold" panose="020F0704030504030204" pitchFamily="34" charset="77"/>
                  </a:rPr>
                  <a:t>buffers,</a:t>
                </a:r>
              </a:p>
              <a:p>
                <a:r>
                  <a:rPr lang="en-US" sz="1600" dirty="0">
                    <a:latin typeface="Arial Rounded MT Bold" panose="020F0704030504030204" pitchFamily="34" charset="77"/>
                  </a:rPr>
                  <a:t>variables</a:t>
                </a:r>
              </a:p>
            </p:txBody>
          </p:sp>
        </p:grpSp>
        <p:sp>
          <p:nvSpPr>
            <p:cNvPr id="90145" name="Rectangle 14"/>
            <p:cNvSpPr>
              <a:spLocks noChangeArrowheads="1"/>
            </p:cNvSpPr>
            <p:nvPr/>
          </p:nvSpPr>
          <p:spPr bwMode="auto">
            <a:xfrm>
              <a:off x="3054" y="1654"/>
              <a:ext cx="415" cy="20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600" dirty="0">
                  <a:solidFill>
                    <a:schemeClr val="bg1"/>
                  </a:solidFill>
                  <a:latin typeface="Arial Rounded MT Bold" panose="020F0704030504030204" pitchFamily="34" charset="77"/>
                </a:rPr>
                <a:t>socket</a:t>
              </a:r>
            </a:p>
          </p:txBody>
        </p:sp>
        <p:sp>
          <p:nvSpPr>
            <p:cNvPr id="90146" name="Line 15"/>
            <p:cNvSpPr>
              <a:spLocks noChangeShapeType="1"/>
            </p:cNvSpPr>
            <p:nvPr/>
          </p:nvSpPr>
          <p:spPr bwMode="auto">
            <a:xfrm flipV="1">
              <a:off x="3261" y="1561"/>
              <a:ext cx="0" cy="131"/>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Arial Rounded MT Bold" panose="020F0704030504030204" pitchFamily="34" charset="77"/>
              </a:endParaRPr>
            </a:p>
          </p:txBody>
        </p:sp>
        <p:sp>
          <p:nvSpPr>
            <p:cNvPr id="90147" name="Line 16"/>
            <p:cNvSpPr>
              <a:spLocks noChangeShapeType="1"/>
            </p:cNvSpPr>
            <p:nvPr/>
          </p:nvSpPr>
          <p:spPr bwMode="auto">
            <a:xfrm>
              <a:off x="3269" y="1823"/>
              <a:ext cx="0" cy="12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Arial Rounded MT Bold" panose="020F0704030504030204" pitchFamily="34" charset="77"/>
              </a:endParaRPr>
            </a:p>
          </p:txBody>
        </p:sp>
        <p:sp>
          <p:nvSpPr>
            <p:cNvPr id="90148" name="Text Box 17"/>
            <p:cNvSpPr txBox="1">
              <a:spLocks noChangeArrowheads="1"/>
            </p:cNvSpPr>
            <p:nvPr/>
          </p:nvSpPr>
          <p:spPr bwMode="auto">
            <a:xfrm>
              <a:off x="3028" y="616"/>
              <a:ext cx="554" cy="368"/>
            </a:xfrm>
            <a:prstGeom prst="rect">
              <a:avLst/>
            </a:prstGeom>
            <a:noFill/>
            <a:ln w="9525">
              <a:noFill/>
              <a:miter lim="800000"/>
              <a:headEnd/>
              <a:tailEnd/>
            </a:ln>
          </p:spPr>
          <p:txBody>
            <a:bodyPr wrap="none">
              <a:prstTxWarp prst="textNoShape">
                <a:avLst/>
              </a:prstTxWarp>
              <a:spAutoFit/>
            </a:bodyPr>
            <a:lstStyle/>
            <a:p>
              <a:r>
                <a:rPr lang="en-US" sz="1600" dirty="0">
                  <a:latin typeface="Arial Rounded MT Bold" panose="020F0704030504030204" pitchFamily="34" charset="77"/>
                </a:rPr>
                <a:t>host or</a:t>
              </a:r>
            </a:p>
            <a:p>
              <a:r>
                <a:rPr lang="en-US" sz="1600" dirty="0">
                  <a:latin typeface="Arial Rounded MT Bold" panose="020F0704030504030204" pitchFamily="34" charset="77"/>
                </a:rPr>
                <a:t>server</a:t>
              </a:r>
            </a:p>
          </p:txBody>
        </p:sp>
      </p:grpSp>
      <p:grpSp>
        <p:nvGrpSpPr>
          <p:cNvPr id="90124" name="Group 18"/>
          <p:cNvGrpSpPr>
            <a:grpSpLocks/>
          </p:cNvGrpSpPr>
          <p:nvPr/>
        </p:nvGrpSpPr>
        <p:grpSpPr bwMode="auto">
          <a:xfrm>
            <a:off x="7645404" y="2789238"/>
            <a:ext cx="1119189" cy="3606800"/>
            <a:chOff x="2933" y="616"/>
            <a:chExt cx="705" cy="2272"/>
          </a:xfrm>
        </p:grpSpPr>
        <p:sp>
          <p:nvSpPr>
            <p:cNvPr id="90131" name="Text Box 19"/>
            <p:cNvSpPr txBox="1">
              <a:spLocks noChangeArrowheads="1"/>
            </p:cNvSpPr>
            <p:nvPr/>
          </p:nvSpPr>
          <p:spPr bwMode="auto">
            <a:xfrm>
              <a:off x="3361" y="2600"/>
              <a:ext cx="116" cy="288"/>
            </a:xfrm>
            <a:prstGeom prst="rect">
              <a:avLst/>
            </a:prstGeom>
            <a:noFill/>
            <a:ln w="9525">
              <a:noFill/>
              <a:miter lim="800000"/>
              <a:headEnd/>
              <a:tailEnd/>
            </a:ln>
          </p:spPr>
          <p:txBody>
            <a:bodyPr wrap="none">
              <a:prstTxWarp prst="textNoShape">
                <a:avLst/>
              </a:prstTxWarp>
              <a:spAutoFit/>
            </a:bodyPr>
            <a:lstStyle/>
            <a:p>
              <a:pPr algn="ctr">
                <a:spcBef>
                  <a:spcPct val="50000"/>
                </a:spcBef>
              </a:pPr>
              <a:endParaRPr lang="en-US" dirty="0">
                <a:latin typeface="Arial Rounded MT Bold" panose="020F0704030504030204" pitchFamily="34" charset="77"/>
              </a:endParaRPr>
            </a:p>
          </p:txBody>
        </p:sp>
        <p:graphicFrame>
          <p:nvGraphicFramePr>
            <p:cNvPr id="90114" name="Object 2"/>
            <p:cNvGraphicFramePr>
              <a:graphicFrameLocks noChangeAspect="1"/>
            </p:cNvGraphicFramePr>
            <p:nvPr/>
          </p:nvGraphicFramePr>
          <p:xfrm>
            <a:off x="3039" y="996"/>
            <a:ext cx="405" cy="321"/>
          </p:xfrm>
          <a:graphic>
            <a:graphicData uri="http://schemas.openxmlformats.org/presentationml/2006/ole">
              <mc:AlternateContent xmlns:mc="http://schemas.openxmlformats.org/markup-compatibility/2006">
                <mc:Choice xmlns:v="urn:schemas-microsoft-com:vml" Requires="v">
                  <p:oleObj name="Clip" r:id="rId5" imgW="7315200" imgH="6070600" progId="">
                    <p:embed/>
                  </p:oleObj>
                </mc:Choice>
                <mc:Fallback>
                  <p:oleObj name="Clip" r:id="rId5" imgW="7315200" imgH="6070600" progId="">
                    <p:embed/>
                    <p:pic>
                      <p:nvPicPr>
                        <p:cNvPr id="901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 y="996"/>
                          <a:ext cx="405" cy="32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90132" name="Group 21"/>
            <p:cNvGrpSpPr>
              <a:grpSpLocks/>
            </p:cNvGrpSpPr>
            <p:nvPr/>
          </p:nvGrpSpPr>
          <p:grpSpPr bwMode="auto">
            <a:xfrm>
              <a:off x="2933" y="1323"/>
              <a:ext cx="694" cy="353"/>
              <a:chOff x="3046" y="1508"/>
              <a:chExt cx="694" cy="353"/>
            </a:xfrm>
          </p:grpSpPr>
          <p:sp>
            <p:nvSpPr>
              <p:cNvPr id="90140" name="Oval 22"/>
              <p:cNvSpPr>
                <a:spLocks noChangeArrowheads="1"/>
              </p:cNvSpPr>
              <p:nvPr/>
            </p:nvSpPr>
            <p:spPr bwMode="auto">
              <a:xfrm>
                <a:off x="3046" y="1508"/>
                <a:ext cx="669" cy="353"/>
              </a:xfrm>
              <a:prstGeom prst="ellipse">
                <a:avLst/>
              </a:prstGeom>
              <a:noFill/>
              <a:ln w="9525">
                <a:solidFill>
                  <a:schemeClr val="tx1"/>
                </a:solidFill>
                <a:round/>
                <a:headEnd/>
                <a:tailEnd/>
              </a:ln>
            </p:spPr>
            <p:txBody>
              <a:bodyPr wrap="none" anchor="ctr">
                <a:prstTxWarp prst="textNoShape">
                  <a:avLst/>
                </a:prstTxWarp>
              </a:bodyPr>
              <a:lstStyle/>
              <a:p>
                <a:endParaRPr lang="en-US" dirty="0">
                  <a:latin typeface="Arial Rounded MT Bold" panose="020F0704030504030204" pitchFamily="34" charset="77"/>
                </a:endParaRPr>
              </a:p>
            </p:txBody>
          </p:sp>
          <p:sp>
            <p:nvSpPr>
              <p:cNvPr id="90141" name="Text Box 23"/>
              <p:cNvSpPr txBox="1">
                <a:spLocks noChangeArrowheads="1"/>
              </p:cNvSpPr>
              <p:nvPr/>
            </p:nvSpPr>
            <p:spPr bwMode="auto">
              <a:xfrm>
                <a:off x="3121" y="1578"/>
                <a:ext cx="619" cy="213"/>
              </a:xfrm>
              <a:prstGeom prst="rect">
                <a:avLst/>
              </a:prstGeom>
              <a:noFill/>
              <a:ln w="9525">
                <a:noFill/>
                <a:miter lim="800000"/>
                <a:headEnd/>
                <a:tailEnd/>
              </a:ln>
            </p:spPr>
            <p:txBody>
              <a:bodyPr wrap="none">
                <a:prstTxWarp prst="textNoShape">
                  <a:avLst/>
                </a:prstTxWarp>
                <a:spAutoFit/>
              </a:bodyPr>
              <a:lstStyle/>
              <a:p>
                <a:r>
                  <a:rPr lang="en-US" sz="1600" dirty="0">
                    <a:latin typeface="Arial Rounded MT Bold" panose="020F0704030504030204" pitchFamily="34" charset="77"/>
                  </a:rPr>
                  <a:t>process</a:t>
                </a:r>
              </a:p>
            </p:txBody>
          </p:sp>
        </p:grpSp>
        <p:grpSp>
          <p:nvGrpSpPr>
            <p:cNvPr id="90133" name="Group 24"/>
            <p:cNvGrpSpPr>
              <a:grpSpLocks/>
            </p:cNvGrpSpPr>
            <p:nvPr/>
          </p:nvGrpSpPr>
          <p:grpSpPr bwMode="auto">
            <a:xfrm>
              <a:off x="2949" y="1845"/>
              <a:ext cx="689" cy="630"/>
              <a:chOff x="3072" y="3300"/>
              <a:chExt cx="689" cy="630"/>
            </a:xfrm>
          </p:grpSpPr>
          <p:sp>
            <p:nvSpPr>
              <p:cNvPr id="90138" name="Rectangle 25"/>
              <p:cNvSpPr>
                <a:spLocks noChangeArrowheads="1"/>
              </p:cNvSpPr>
              <p:nvPr/>
            </p:nvSpPr>
            <p:spPr bwMode="auto">
              <a:xfrm>
                <a:off x="3084" y="3300"/>
                <a:ext cx="593" cy="630"/>
              </a:xfrm>
              <a:prstGeom prst="rect">
                <a:avLst/>
              </a:prstGeom>
              <a:noFill/>
              <a:ln w="9525">
                <a:solidFill>
                  <a:schemeClr val="tx1"/>
                </a:solidFill>
                <a:miter lim="800000"/>
                <a:headEnd/>
                <a:tailEnd/>
              </a:ln>
            </p:spPr>
            <p:txBody>
              <a:bodyPr wrap="none" anchor="ctr">
                <a:prstTxWarp prst="textNoShape">
                  <a:avLst/>
                </a:prstTxWarp>
              </a:bodyPr>
              <a:lstStyle/>
              <a:p>
                <a:endParaRPr lang="en-US" dirty="0">
                  <a:latin typeface="Arial Rounded MT Bold" panose="020F0704030504030204" pitchFamily="34" charset="77"/>
                </a:endParaRPr>
              </a:p>
            </p:txBody>
          </p:sp>
          <p:sp>
            <p:nvSpPr>
              <p:cNvPr id="90139" name="Text Box 26"/>
              <p:cNvSpPr txBox="1">
                <a:spLocks noChangeArrowheads="1"/>
              </p:cNvSpPr>
              <p:nvPr/>
            </p:nvSpPr>
            <p:spPr bwMode="auto">
              <a:xfrm>
                <a:off x="3072" y="3339"/>
                <a:ext cx="689" cy="523"/>
              </a:xfrm>
              <a:prstGeom prst="rect">
                <a:avLst/>
              </a:prstGeom>
              <a:noFill/>
              <a:ln w="9525">
                <a:noFill/>
                <a:miter lim="800000"/>
                <a:headEnd/>
                <a:tailEnd/>
              </a:ln>
            </p:spPr>
            <p:txBody>
              <a:bodyPr wrap="none">
                <a:prstTxWarp prst="textNoShape">
                  <a:avLst/>
                </a:prstTxWarp>
                <a:spAutoFit/>
              </a:bodyPr>
              <a:lstStyle/>
              <a:p>
                <a:r>
                  <a:rPr lang="en-US" sz="1600" dirty="0">
                    <a:latin typeface="Arial Rounded MT Bold" panose="020F0704030504030204" pitchFamily="34" charset="77"/>
                  </a:rPr>
                  <a:t>TCP with</a:t>
                </a:r>
              </a:p>
              <a:p>
                <a:r>
                  <a:rPr lang="en-US" sz="1600" dirty="0">
                    <a:latin typeface="Arial Rounded MT Bold" panose="020F0704030504030204" pitchFamily="34" charset="77"/>
                  </a:rPr>
                  <a:t>buffers,</a:t>
                </a:r>
              </a:p>
              <a:p>
                <a:r>
                  <a:rPr lang="en-US" sz="1600" dirty="0">
                    <a:latin typeface="Arial Rounded MT Bold" panose="020F0704030504030204" pitchFamily="34" charset="77"/>
                  </a:rPr>
                  <a:t>variables</a:t>
                </a:r>
              </a:p>
            </p:txBody>
          </p:sp>
        </p:grpSp>
        <p:sp>
          <p:nvSpPr>
            <p:cNvPr id="90134" name="Rectangle 27"/>
            <p:cNvSpPr>
              <a:spLocks noChangeArrowheads="1"/>
            </p:cNvSpPr>
            <p:nvPr/>
          </p:nvSpPr>
          <p:spPr bwMode="auto">
            <a:xfrm>
              <a:off x="3054" y="1654"/>
              <a:ext cx="415" cy="20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600" dirty="0">
                  <a:solidFill>
                    <a:schemeClr val="bg1"/>
                  </a:solidFill>
                  <a:latin typeface="Arial Rounded MT Bold" panose="020F0704030504030204" pitchFamily="34" charset="77"/>
                </a:rPr>
                <a:t>socket</a:t>
              </a:r>
            </a:p>
          </p:txBody>
        </p:sp>
        <p:sp>
          <p:nvSpPr>
            <p:cNvPr id="90135" name="Line 28"/>
            <p:cNvSpPr>
              <a:spLocks noChangeShapeType="1"/>
            </p:cNvSpPr>
            <p:nvPr/>
          </p:nvSpPr>
          <p:spPr bwMode="auto">
            <a:xfrm flipV="1">
              <a:off x="3261" y="1561"/>
              <a:ext cx="0" cy="131"/>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Arial Rounded MT Bold" panose="020F0704030504030204" pitchFamily="34" charset="77"/>
              </a:endParaRPr>
            </a:p>
          </p:txBody>
        </p:sp>
        <p:sp>
          <p:nvSpPr>
            <p:cNvPr id="90136" name="Line 29"/>
            <p:cNvSpPr>
              <a:spLocks noChangeShapeType="1"/>
            </p:cNvSpPr>
            <p:nvPr/>
          </p:nvSpPr>
          <p:spPr bwMode="auto">
            <a:xfrm>
              <a:off x="3269" y="1823"/>
              <a:ext cx="0" cy="12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Arial Rounded MT Bold" panose="020F0704030504030204" pitchFamily="34" charset="77"/>
              </a:endParaRPr>
            </a:p>
          </p:txBody>
        </p:sp>
        <p:sp>
          <p:nvSpPr>
            <p:cNvPr id="90137" name="Text Box 30"/>
            <p:cNvSpPr txBox="1">
              <a:spLocks noChangeArrowheads="1"/>
            </p:cNvSpPr>
            <p:nvPr/>
          </p:nvSpPr>
          <p:spPr bwMode="auto">
            <a:xfrm>
              <a:off x="3028" y="616"/>
              <a:ext cx="554" cy="368"/>
            </a:xfrm>
            <a:prstGeom prst="rect">
              <a:avLst/>
            </a:prstGeom>
            <a:noFill/>
            <a:ln w="9525">
              <a:noFill/>
              <a:miter lim="800000"/>
              <a:headEnd/>
              <a:tailEnd/>
            </a:ln>
          </p:spPr>
          <p:txBody>
            <a:bodyPr wrap="none">
              <a:prstTxWarp prst="textNoShape">
                <a:avLst/>
              </a:prstTxWarp>
              <a:spAutoFit/>
            </a:bodyPr>
            <a:lstStyle/>
            <a:p>
              <a:r>
                <a:rPr lang="en-US" sz="1600" dirty="0">
                  <a:latin typeface="Arial Rounded MT Bold" panose="020F0704030504030204" pitchFamily="34" charset="77"/>
                </a:rPr>
                <a:t>host or</a:t>
              </a:r>
            </a:p>
            <a:p>
              <a:r>
                <a:rPr lang="en-US" sz="1600" dirty="0">
                  <a:latin typeface="Arial Rounded MT Bold" panose="020F0704030504030204" pitchFamily="34" charset="77"/>
                </a:rPr>
                <a:t>server</a:t>
              </a:r>
            </a:p>
          </p:txBody>
        </p:sp>
      </p:grpSp>
      <p:sp>
        <p:nvSpPr>
          <p:cNvPr id="90125" name="Text Box 31"/>
          <p:cNvSpPr txBox="1">
            <a:spLocks noChangeArrowheads="1"/>
          </p:cNvSpPr>
          <p:nvPr/>
        </p:nvSpPr>
        <p:spPr bwMode="auto">
          <a:xfrm>
            <a:off x="6114154" y="4972050"/>
            <a:ext cx="973344" cy="338554"/>
          </a:xfrm>
          <a:prstGeom prst="rect">
            <a:avLst/>
          </a:prstGeom>
          <a:noFill/>
          <a:ln w="9525">
            <a:noFill/>
            <a:miter lim="800000"/>
            <a:headEnd/>
            <a:tailEnd/>
          </a:ln>
        </p:spPr>
        <p:txBody>
          <a:bodyPr wrap="none">
            <a:prstTxWarp prst="textNoShape">
              <a:avLst/>
            </a:prstTxWarp>
            <a:spAutoFit/>
          </a:bodyPr>
          <a:lstStyle/>
          <a:p>
            <a:pPr algn="ctr"/>
            <a:r>
              <a:rPr lang="en-US" sz="1600" dirty="0">
                <a:latin typeface="Arial Rounded MT Bold" panose="020F0704030504030204" pitchFamily="34" charset="77"/>
              </a:rPr>
              <a:t>Internet</a:t>
            </a:r>
          </a:p>
        </p:txBody>
      </p:sp>
      <p:sp>
        <p:nvSpPr>
          <p:cNvPr id="90126" name="Line 32"/>
          <p:cNvSpPr>
            <a:spLocks noChangeShapeType="1"/>
          </p:cNvSpPr>
          <p:nvPr/>
        </p:nvSpPr>
        <p:spPr bwMode="auto">
          <a:xfrm>
            <a:off x="5484813" y="5383213"/>
            <a:ext cx="2211387"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dirty="0">
              <a:latin typeface="Arial Rounded MT Bold" panose="020F0704030504030204" pitchFamily="34" charset="77"/>
            </a:endParaRPr>
          </a:p>
        </p:txBody>
      </p:sp>
      <p:sp>
        <p:nvSpPr>
          <p:cNvPr id="90127" name="Text Box 33"/>
          <p:cNvSpPr txBox="1">
            <a:spLocks noChangeArrowheads="1"/>
          </p:cNvSpPr>
          <p:nvPr/>
        </p:nvSpPr>
        <p:spPr bwMode="auto">
          <a:xfrm>
            <a:off x="5314950" y="5984875"/>
            <a:ext cx="2246512" cy="58477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6">
                    <a:lumMod val="75000"/>
                  </a:schemeClr>
                </a:solidFill>
                <a:latin typeface="Arial Rounded MT Bold" panose="020F0704030504030204" pitchFamily="34" charset="77"/>
              </a:rPr>
              <a:t>Controlled</a:t>
            </a:r>
          </a:p>
          <a:p>
            <a:r>
              <a:rPr lang="en-US" sz="1600" dirty="0">
                <a:solidFill>
                  <a:schemeClr val="accent6">
                    <a:lumMod val="75000"/>
                  </a:schemeClr>
                </a:solidFill>
                <a:latin typeface="Arial Rounded MT Bold" panose="020F0704030504030204" pitchFamily="34" charset="77"/>
              </a:rPr>
              <a:t>by Operating System</a:t>
            </a:r>
          </a:p>
        </p:txBody>
      </p:sp>
      <p:sp>
        <p:nvSpPr>
          <p:cNvPr id="90128" name="Line 34"/>
          <p:cNvSpPr>
            <a:spLocks noChangeShapeType="1"/>
          </p:cNvSpPr>
          <p:nvPr/>
        </p:nvSpPr>
        <p:spPr bwMode="auto">
          <a:xfrm flipH="1" flipV="1">
            <a:off x="5265738" y="5762625"/>
            <a:ext cx="244475" cy="3175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dirty="0">
              <a:latin typeface="Arial Rounded MT Bold" panose="020F0704030504030204" pitchFamily="34" charset="77"/>
            </a:endParaRPr>
          </a:p>
        </p:txBody>
      </p:sp>
      <p:sp>
        <p:nvSpPr>
          <p:cNvPr id="90129" name="Text Box 35"/>
          <p:cNvSpPr txBox="1">
            <a:spLocks noChangeArrowheads="1"/>
          </p:cNvSpPr>
          <p:nvPr/>
        </p:nvSpPr>
        <p:spPr bwMode="auto">
          <a:xfrm>
            <a:off x="5617633" y="3503310"/>
            <a:ext cx="1605632" cy="58477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6">
                    <a:lumMod val="75000"/>
                  </a:schemeClr>
                </a:solidFill>
                <a:latin typeface="Arial Rounded MT Bold" panose="020F0704030504030204" pitchFamily="34" charset="77"/>
                <a:cs typeface="Helvetica Neue"/>
              </a:rPr>
              <a:t>written by</a:t>
            </a:r>
          </a:p>
          <a:p>
            <a:r>
              <a:rPr lang="en-US" sz="1600" dirty="0">
                <a:solidFill>
                  <a:schemeClr val="accent6">
                    <a:lumMod val="75000"/>
                  </a:schemeClr>
                </a:solidFill>
                <a:latin typeface="Arial Rounded MT Bold" panose="020F0704030504030204" pitchFamily="34" charset="77"/>
                <a:cs typeface="Helvetica Neue"/>
              </a:rPr>
              <a:t>app developer</a:t>
            </a:r>
          </a:p>
        </p:txBody>
      </p:sp>
      <p:sp>
        <p:nvSpPr>
          <p:cNvPr id="90130" name="Line 36"/>
          <p:cNvSpPr>
            <a:spLocks noChangeShapeType="1"/>
          </p:cNvSpPr>
          <p:nvPr/>
        </p:nvSpPr>
        <p:spPr bwMode="auto">
          <a:xfrm flipH="1">
            <a:off x="5473700" y="3906838"/>
            <a:ext cx="219075" cy="13335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dirty="0">
              <a:latin typeface="Arial Rounded MT Bold" panose="020F0704030504030204" pitchFamily="34" charset="77"/>
            </a:endParaRPr>
          </a:p>
        </p:txBody>
      </p:sp>
      <p:sp>
        <p:nvSpPr>
          <p:cNvPr id="40" name="Rectangle 37">
            <a:extLst>
              <a:ext uri="{FF2B5EF4-FFF2-40B4-BE49-F238E27FC236}">
                <a16:creationId xmlns:a16="http://schemas.microsoft.com/office/drawing/2014/main" id="{D10C2DC2-A358-E947-8B2F-01130060B34D}"/>
              </a:ext>
            </a:extLst>
          </p:cNvPr>
          <p:cNvSpPr>
            <a:spLocks noGrp="1" noChangeArrowheads="1"/>
          </p:cNvSpPr>
          <p:nvPr>
            <p:ph sz="half" idx="2"/>
          </p:nvPr>
        </p:nvSpPr>
        <p:spPr>
          <a:xfrm>
            <a:off x="115888" y="2370668"/>
            <a:ext cx="4141636" cy="4487332"/>
          </a:xfrm>
        </p:spPr>
        <p:txBody>
          <a:bodyPr>
            <a:normAutofit/>
          </a:bodyPr>
          <a:lstStyle/>
          <a:p>
            <a:pPr eaLnBrk="1" hangingPunct="1">
              <a:spcBef>
                <a:spcPts val="600"/>
              </a:spcBef>
            </a:pPr>
            <a:r>
              <a:rPr lang="en-US" dirty="0"/>
              <a:t>A process sends/ receives messages to/from its </a:t>
            </a:r>
            <a:r>
              <a:rPr lang="en-US" dirty="0">
                <a:solidFill>
                  <a:srgbClr val="3A1FFF"/>
                </a:solidFill>
              </a:rPr>
              <a:t>socket</a:t>
            </a:r>
          </a:p>
          <a:p>
            <a:pPr eaLnBrk="1" hangingPunct="1">
              <a:spcBef>
                <a:spcPts val="600"/>
              </a:spcBef>
            </a:pPr>
            <a:r>
              <a:rPr lang="en-US" dirty="0"/>
              <a:t>A socket analogous to a door:</a:t>
            </a:r>
          </a:p>
          <a:p>
            <a:pPr marL="557784" lvl="1" indent="-283464" eaLnBrk="1" hangingPunct="1">
              <a:spcBef>
                <a:spcPts val="300"/>
              </a:spcBef>
            </a:pPr>
            <a:r>
              <a:rPr lang="en-US" dirty="0"/>
              <a:t>sending process shoves message out of the door</a:t>
            </a:r>
          </a:p>
          <a:p>
            <a:pPr marL="557784" lvl="1" indent="-283464" eaLnBrk="1" hangingPunct="1">
              <a:spcBef>
                <a:spcPts val="300"/>
              </a:spcBef>
            </a:pPr>
            <a:r>
              <a:rPr lang="en-US" dirty="0"/>
              <a:t>transport protocol brings message up to the socket at receiving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Course workload and grading</a:t>
            </a:r>
          </a:p>
        </p:txBody>
      </p:sp>
      <p:sp>
        <p:nvSpPr>
          <p:cNvPr id="11" name="Content Placeholder 10"/>
          <p:cNvSpPr>
            <a:spLocks noGrp="1"/>
          </p:cNvSpPr>
          <p:nvPr>
            <p:ph idx="1"/>
          </p:nvPr>
        </p:nvSpPr>
        <p:spPr>
          <a:xfrm>
            <a:off x="163037" y="935279"/>
            <a:ext cx="5357653" cy="5733808"/>
          </a:xfrm>
        </p:spPr>
        <p:txBody>
          <a:bodyPr>
            <a:normAutofit fontScale="77500" lnSpcReduction="20000"/>
          </a:bodyPr>
          <a:lstStyle/>
          <a:p>
            <a:r>
              <a:rPr lang="en-US" dirty="0"/>
              <a:t>Bi-weekly homework assignments</a:t>
            </a:r>
          </a:p>
          <a:p>
            <a:r>
              <a:rPr lang="en-US" dirty="0"/>
              <a:t>3 programming projects,</a:t>
            </a:r>
          </a:p>
          <a:p>
            <a:pPr marL="365760" lvl="1" indent="0">
              <a:lnSpc>
                <a:spcPct val="120000"/>
              </a:lnSpc>
              <a:spcAft>
                <a:spcPts val="0"/>
              </a:spcAft>
              <a:buNone/>
            </a:pPr>
            <a:r>
              <a:rPr lang="en-US" dirty="0"/>
              <a:t>0. UDP socket (individual)</a:t>
            </a:r>
          </a:p>
          <a:p>
            <a:pPr marL="365760" lvl="1" indent="0">
              <a:lnSpc>
                <a:spcPct val="120000"/>
              </a:lnSpc>
              <a:buNone/>
            </a:pPr>
            <a:r>
              <a:rPr lang="en-US" dirty="0"/>
              <a:t>1. Reliable data delivery (2-3 people team)</a:t>
            </a:r>
          </a:p>
          <a:p>
            <a:pPr marL="365760" lvl="1" indent="0">
              <a:lnSpc>
                <a:spcPct val="120000"/>
              </a:lnSpc>
              <a:spcAft>
                <a:spcPts val="0"/>
              </a:spcAft>
              <a:buNone/>
            </a:pPr>
            <a:r>
              <a:rPr lang="en-US" dirty="0"/>
              <a:t>2. Secured reliable data delivery (2-3 people team)</a:t>
            </a:r>
          </a:p>
          <a:p>
            <a:r>
              <a:rPr lang="en-US" dirty="0"/>
              <a:t>Midterm and final exams </a:t>
            </a:r>
            <a:r>
              <a:rPr lang="en-US" sz="2600" dirty="0"/>
              <a:t>(cheat sheets allowed, 2 pages double sided)</a:t>
            </a:r>
            <a:endParaRPr lang="en-US" dirty="0"/>
          </a:p>
          <a:p>
            <a:r>
              <a:rPr lang="en-US" b="1" dirty="0"/>
              <a:t>Strict Grading Policy</a:t>
            </a:r>
          </a:p>
          <a:p>
            <a:pPr marL="640080" lvl="1" indent="-274320">
              <a:lnSpc>
                <a:spcPct val="120000"/>
              </a:lnSpc>
            </a:pPr>
            <a:r>
              <a:rPr lang="en-US" dirty="0"/>
              <a:t>Homework: do it yourself; no credit for late submission</a:t>
            </a:r>
          </a:p>
          <a:p>
            <a:pPr marL="640080" lvl="1" indent="-274320">
              <a:lnSpc>
                <a:spcPct val="120000"/>
              </a:lnSpc>
            </a:pPr>
            <a:r>
              <a:rPr lang="en-US" dirty="0"/>
              <a:t>Project: 20% credit reduction per late day</a:t>
            </a:r>
          </a:p>
          <a:p>
            <a:pPr marL="640080" lvl="1" indent="-274320">
              <a:lnSpc>
                <a:spcPct val="120000"/>
              </a:lnSpc>
            </a:pPr>
            <a:r>
              <a:rPr lang="en-US" sz="3100" i="1" dirty="0">
                <a:solidFill>
                  <a:schemeClr val="bg2">
                    <a:lumMod val="25000"/>
                  </a:schemeClr>
                </a:solidFill>
              </a:rPr>
              <a:t>No make-up exam</a:t>
            </a:r>
          </a:p>
        </p:txBody>
      </p:sp>
      <p:sp>
        <p:nvSpPr>
          <p:cNvPr id="2" name="Footer Placeholder 1"/>
          <p:cNvSpPr>
            <a:spLocks noGrp="1"/>
          </p:cNvSpPr>
          <p:nvPr>
            <p:ph type="ftr" sz="quarter" idx="11"/>
          </p:nvPr>
        </p:nvSpPr>
        <p:spPr/>
        <p:txBody>
          <a:bodyPr/>
          <a:lstStyle/>
          <a:p>
            <a:r>
              <a:rPr lang="nl-NL" dirty="0"/>
              <a:t>CS118 - Winter 2025</a:t>
            </a:r>
            <a:endParaRPr lang="en-US" dirty="0"/>
          </a:p>
        </p:txBody>
      </p:sp>
      <p:sp>
        <p:nvSpPr>
          <p:cNvPr id="5" name="Slide Number Placeholder 4">
            <a:extLst>
              <a:ext uri="{FF2B5EF4-FFF2-40B4-BE49-F238E27FC236}">
                <a16:creationId xmlns:a16="http://schemas.microsoft.com/office/drawing/2014/main" id="{DF5425E4-2934-A648-94BD-8B49E37D94C7}"/>
              </a:ext>
            </a:extLst>
          </p:cNvPr>
          <p:cNvSpPr>
            <a:spLocks noGrp="1"/>
          </p:cNvSpPr>
          <p:nvPr>
            <p:ph type="sldNum" sz="quarter" idx="12"/>
          </p:nvPr>
        </p:nvSpPr>
        <p:spPr/>
        <p:txBody>
          <a:bodyPr/>
          <a:lstStyle/>
          <a:p>
            <a:fld id="{5839C53E-9712-814C-9BC8-2C6C5C482B7D}" type="slidenum">
              <a:rPr lang="en-US" smtClean="0"/>
              <a:pPr/>
              <a:t>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84537042"/>
              </p:ext>
            </p:extLst>
          </p:nvPr>
        </p:nvGraphicFramePr>
        <p:xfrm>
          <a:off x="5622167" y="918523"/>
          <a:ext cx="3521833" cy="2285319"/>
        </p:xfrm>
        <a:graphic>
          <a:graphicData uri="http://schemas.openxmlformats.org/drawingml/2006/table">
            <a:tbl>
              <a:tblPr/>
              <a:tblGrid>
                <a:gridCol w="2003582">
                  <a:extLst>
                    <a:ext uri="{9D8B030D-6E8A-4147-A177-3AD203B41FA5}">
                      <a16:colId xmlns:a16="http://schemas.microsoft.com/office/drawing/2014/main" val="20000"/>
                    </a:ext>
                  </a:extLst>
                </a:gridCol>
                <a:gridCol w="1518251">
                  <a:extLst>
                    <a:ext uri="{9D8B030D-6E8A-4147-A177-3AD203B41FA5}">
                      <a16:colId xmlns:a16="http://schemas.microsoft.com/office/drawing/2014/main" val="20001"/>
                    </a:ext>
                  </a:extLst>
                </a:gridCol>
              </a:tblGrid>
              <a:tr h="587279">
                <a:tc>
                  <a:txBody>
                    <a:bodyPr/>
                    <a:lstStyle/>
                    <a:p>
                      <a:pPr fontAlgn="t"/>
                      <a:r>
                        <a:rPr lang="en-US" sz="2200" dirty="0">
                          <a:effectLst/>
                          <a:latin typeface="Helvetica Neue" charset="0"/>
                          <a:ea typeface="Helvetica Neue" charset="0"/>
                          <a:cs typeface="Helvetica Neue" charset="0"/>
                        </a:rPr>
                        <a:t>Homework</a:t>
                      </a:r>
                    </a:p>
                  </a:txBody>
                  <a:tcPr marL="50800" marR="50800" marT="50800" marB="5080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fontAlgn="t"/>
                      <a:r>
                        <a:rPr lang="en-US" sz="2200" dirty="0">
                          <a:effectLst/>
                          <a:latin typeface="Helvetica Neue" charset="0"/>
                          <a:ea typeface="Helvetica Neue" charset="0"/>
                          <a:cs typeface="Helvetica Neue" charset="0"/>
                        </a:rPr>
                        <a:t>20</a:t>
                      </a:r>
                      <a:r>
                        <a:rPr lang="mr-IN" sz="2200" dirty="0">
                          <a:effectLst/>
                          <a:latin typeface="Helvetica Neue" charset="0"/>
                          <a:ea typeface="Helvetica Neue" charset="0"/>
                          <a:cs typeface="Helvetica Neue" charset="0"/>
                        </a:rPr>
                        <a:t>%</a:t>
                      </a:r>
                    </a:p>
                  </a:txBody>
                  <a:tcPr marL="50800" marR="50800" marT="50800" marB="5080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795126">
                <a:tc>
                  <a:txBody>
                    <a:bodyPr/>
                    <a:lstStyle/>
                    <a:p>
                      <a:pPr fontAlgn="t"/>
                      <a:r>
                        <a:rPr lang="en-US" sz="2200" dirty="0">
                          <a:effectLst/>
                          <a:latin typeface="Helvetica Neue" charset="0"/>
                          <a:ea typeface="Helvetica Neue" charset="0"/>
                          <a:cs typeface="Helvetica Neue" charset="0"/>
                        </a:rPr>
                        <a:t>Programming Projects</a:t>
                      </a:r>
                    </a:p>
                  </a:txBody>
                  <a:tcPr marL="50800" marR="50800" marT="50800" marB="5080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US" sz="2200" dirty="0">
                          <a:effectLst/>
                          <a:latin typeface="Helvetica Neue" charset="0"/>
                          <a:ea typeface="Helvetica Neue" charset="0"/>
                          <a:cs typeface="Helvetica Neue" charset="0"/>
                        </a:rPr>
                        <a:t>25</a:t>
                      </a:r>
                      <a:r>
                        <a:rPr lang="mr-IN" sz="2200" dirty="0">
                          <a:effectLst/>
                          <a:latin typeface="Helvetica Neue" charset="0"/>
                          <a:ea typeface="Helvetica Neue" charset="0"/>
                          <a:cs typeface="Helvetica Neue" charset="0"/>
                        </a:rPr>
                        <a:t>% </a:t>
                      </a:r>
                      <a:endParaRPr lang="en-US" sz="2200" dirty="0">
                        <a:effectLst/>
                        <a:latin typeface="Helvetica Neue" charset="0"/>
                        <a:ea typeface="Helvetica Neue" charset="0"/>
                        <a:cs typeface="Helvetica Neue" charset="0"/>
                      </a:endParaRPr>
                    </a:p>
                    <a:p>
                      <a:pPr fontAlgn="t"/>
                      <a:r>
                        <a:rPr lang="mr-IN" sz="2200" dirty="0">
                          <a:effectLst/>
                          <a:latin typeface="Helvetica Neue" charset="0"/>
                          <a:ea typeface="Helvetica Neue" charset="0"/>
                          <a:cs typeface="Helvetica Neue" charset="0"/>
                        </a:rPr>
                        <a:t>(</a:t>
                      </a:r>
                      <a:r>
                        <a:rPr lang="en-US" sz="2200" dirty="0">
                          <a:effectLst/>
                          <a:latin typeface="Helvetica Neue" charset="0"/>
                          <a:ea typeface="Helvetica Neue" charset="0"/>
                          <a:cs typeface="Helvetica Neue" charset="0"/>
                        </a:rPr>
                        <a:t>5</a:t>
                      </a:r>
                      <a:r>
                        <a:rPr lang="mr-IN" sz="2200" dirty="0">
                          <a:effectLst/>
                          <a:latin typeface="Helvetica Neue" charset="0"/>
                          <a:ea typeface="Helvetica Neue" charset="0"/>
                          <a:cs typeface="Helvetica Neue" charset="0"/>
                        </a:rPr>
                        <a:t>/</a:t>
                      </a:r>
                      <a:r>
                        <a:rPr lang="en-US" sz="2200" dirty="0">
                          <a:effectLst/>
                          <a:latin typeface="Helvetica Neue" charset="0"/>
                          <a:ea typeface="Helvetica Neue" charset="0"/>
                          <a:cs typeface="Helvetica Neue" charset="0"/>
                        </a:rPr>
                        <a:t> 10</a:t>
                      </a:r>
                      <a:r>
                        <a:rPr lang="mr-IN" sz="2200" dirty="0">
                          <a:effectLst/>
                          <a:latin typeface="Helvetica Neue" charset="0"/>
                          <a:ea typeface="Helvetica Neue" charset="0"/>
                          <a:cs typeface="Helvetica Neue" charset="0"/>
                        </a:rPr>
                        <a:t>/</a:t>
                      </a:r>
                      <a:r>
                        <a:rPr lang="en-US" sz="2200" dirty="0">
                          <a:effectLst/>
                          <a:latin typeface="Helvetica Neue" charset="0"/>
                          <a:ea typeface="Helvetica Neue" charset="0"/>
                          <a:cs typeface="Helvetica Neue" charset="0"/>
                        </a:rPr>
                        <a:t> </a:t>
                      </a:r>
                      <a:r>
                        <a:rPr lang="mr-IN" sz="2200" dirty="0">
                          <a:effectLst/>
                          <a:latin typeface="Helvetica Neue" charset="0"/>
                          <a:ea typeface="Helvetica Neue" charset="0"/>
                          <a:cs typeface="Helvetica Neue" charset="0"/>
                        </a:rPr>
                        <a:t>1</a:t>
                      </a:r>
                      <a:r>
                        <a:rPr lang="en-US" sz="2200" dirty="0">
                          <a:effectLst/>
                          <a:latin typeface="Helvetica Neue" charset="0"/>
                          <a:ea typeface="Helvetica Neue" charset="0"/>
                          <a:cs typeface="Helvetica Neue" charset="0"/>
                        </a:rPr>
                        <a:t>0</a:t>
                      </a:r>
                      <a:r>
                        <a:rPr lang="mr-IN" sz="2200" dirty="0">
                          <a:effectLst/>
                          <a:latin typeface="Helvetica Neue" charset="0"/>
                          <a:ea typeface="Helvetica Neue" charset="0"/>
                          <a:cs typeface="Helvetica Neue" charset="0"/>
                        </a:rPr>
                        <a:t>)</a:t>
                      </a:r>
                    </a:p>
                  </a:txBody>
                  <a:tcPr marL="50800" marR="50800" marT="50800" marB="5080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310980">
                <a:tc>
                  <a:txBody>
                    <a:bodyPr/>
                    <a:lstStyle/>
                    <a:p>
                      <a:pPr fontAlgn="t"/>
                      <a:r>
                        <a:rPr lang="en-US" sz="2200" dirty="0">
                          <a:effectLst/>
                          <a:latin typeface="Helvetica Neue" charset="0"/>
                          <a:ea typeface="Helvetica Neue" charset="0"/>
                          <a:cs typeface="Helvetica Neue" charset="0"/>
                        </a:rPr>
                        <a:t>Midterm </a:t>
                      </a:r>
                    </a:p>
                  </a:txBody>
                  <a:tcPr marL="50800" marR="50800" marT="50800" marB="5080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fontAlgn="t"/>
                      <a:r>
                        <a:rPr lang="en-US" sz="2200" dirty="0">
                          <a:effectLst/>
                          <a:latin typeface="Helvetica Neue" charset="0"/>
                          <a:ea typeface="Helvetica Neue" charset="0"/>
                          <a:cs typeface="Helvetica Neue" charset="0"/>
                        </a:rPr>
                        <a:t>25</a:t>
                      </a:r>
                      <a:r>
                        <a:rPr lang="mr-IN" sz="2200" dirty="0">
                          <a:effectLst/>
                          <a:latin typeface="Helvetica Neue" charset="0"/>
                          <a:ea typeface="Helvetica Neue" charset="0"/>
                          <a:cs typeface="Helvetica Neue" charset="0"/>
                        </a:rPr>
                        <a:t>%</a:t>
                      </a:r>
                    </a:p>
                  </a:txBody>
                  <a:tcPr marL="50800" marR="50800" marT="50800" marB="5080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466034">
                <a:tc>
                  <a:txBody>
                    <a:bodyPr/>
                    <a:lstStyle/>
                    <a:p>
                      <a:pPr fontAlgn="t"/>
                      <a:r>
                        <a:rPr lang="en-US" sz="2200" dirty="0">
                          <a:effectLst/>
                          <a:latin typeface="Helvetica Neue" charset="0"/>
                          <a:ea typeface="Helvetica Neue" charset="0"/>
                          <a:cs typeface="Helvetica Neue" charset="0"/>
                        </a:rPr>
                        <a:t>Final exam</a:t>
                      </a:r>
                    </a:p>
                  </a:txBody>
                  <a:tcPr marL="50800" marR="50800" marT="50800" marB="5080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fontAlgn="t"/>
                      <a:r>
                        <a:rPr lang="en-US" sz="2200" dirty="0">
                          <a:effectLst/>
                          <a:latin typeface="Helvetica Neue" charset="0"/>
                          <a:ea typeface="Helvetica Neue" charset="0"/>
                          <a:cs typeface="Helvetica Neue" charset="0"/>
                        </a:rPr>
                        <a:t>30</a:t>
                      </a:r>
                      <a:r>
                        <a:rPr lang="mr-IN" sz="2200" dirty="0">
                          <a:effectLst/>
                          <a:latin typeface="Helvetica Neue" charset="0"/>
                          <a:ea typeface="Helvetica Neue" charset="0"/>
                          <a:cs typeface="Helvetica Neue" charset="0"/>
                        </a:rPr>
                        <a:t>%</a:t>
                      </a:r>
                    </a:p>
                  </a:txBody>
                  <a:tcPr marL="50800" marR="50800" marT="50800" marB="5080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3602FA74-3F99-3656-70F3-F8A9396EBE17}"/>
              </a:ext>
            </a:extLst>
          </p:cNvPr>
          <p:cNvSpPr txBox="1"/>
          <p:nvPr/>
        </p:nvSpPr>
        <p:spPr>
          <a:xfrm>
            <a:off x="5797899" y="4107848"/>
            <a:ext cx="2888901" cy="707886"/>
          </a:xfrm>
          <a:prstGeom prst="rect">
            <a:avLst/>
          </a:prstGeom>
          <a:noFill/>
        </p:spPr>
        <p:txBody>
          <a:bodyPr wrap="square" rtlCol="0">
            <a:spAutoFit/>
          </a:bodyPr>
          <a:lstStyle/>
          <a:p>
            <a:r>
              <a:rPr lang="en-US" sz="2000" dirty="0"/>
              <a:t>2% extra credits based on piazza</a:t>
            </a:r>
          </a:p>
        </p:txBody>
      </p:sp>
      <p:sp>
        <p:nvSpPr>
          <p:cNvPr id="3" name="TextBox 2">
            <a:extLst>
              <a:ext uri="{FF2B5EF4-FFF2-40B4-BE49-F238E27FC236}">
                <a16:creationId xmlns:a16="http://schemas.microsoft.com/office/drawing/2014/main" id="{1AB8ECFA-2EF4-D383-5CF5-84F431432C33}"/>
              </a:ext>
            </a:extLst>
          </p:cNvPr>
          <p:cNvSpPr txBox="1"/>
          <p:nvPr/>
        </p:nvSpPr>
        <p:spPr>
          <a:xfrm>
            <a:off x="5797898" y="4923814"/>
            <a:ext cx="2888901" cy="1015663"/>
          </a:xfrm>
          <a:prstGeom prst="rect">
            <a:avLst/>
          </a:prstGeom>
          <a:noFill/>
        </p:spPr>
        <p:txBody>
          <a:bodyPr wrap="square" rtlCol="0">
            <a:spAutoFit/>
          </a:bodyPr>
          <a:lstStyle/>
          <a:p>
            <a:r>
              <a:rPr lang="en-US" sz="2000" dirty="0"/>
              <a:t>1% extra credits course evaluation and TA/LA feedbacks</a:t>
            </a:r>
          </a:p>
        </p:txBody>
      </p:sp>
    </p:spTree>
    <p:extLst>
      <p:ext uri="{BB962C8B-B14F-4D97-AF65-F5344CB8AC3E}">
        <p14:creationId xmlns:p14="http://schemas.microsoft.com/office/powerpoint/2010/main" val="310634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DC19E15-66B0-EB4A-857E-6565A32C556D}"/>
              </a:ext>
            </a:extLst>
          </p:cNvPr>
          <p:cNvSpPr/>
          <p:nvPr/>
        </p:nvSpPr>
        <p:spPr bwMode="auto">
          <a:xfrm>
            <a:off x="7772400" y="2854042"/>
            <a:ext cx="1147233" cy="1353892"/>
          </a:xfrm>
          <a:prstGeom prst="roundRect">
            <a:avLst>
              <a:gd name="adj" fmla="val 21368"/>
            </a:avLst>
          </a:prstGeom>
          <a:solidFill>
            <a:srgbClr val="F8FFC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92163" name="Rectangle 2"/>
          <p:cNvSpPr>
            <a:spLocks noGrp="1" noChangeArrowheads="1"/>
          </p:cNvSpPr>
          <p:nvPr>
            <p:ph type="title"/>
          </p:nvPr>
        </p:nvSpPr>
        <p:spPr/>
        <p:txBody>
          <a:bodyPr/>
          <a:lstStyle/>
          <a:p>
            <a:pPr eaLnBrk="1" hangingPunct="1"/>
            <a:r>
              <a:rPr lang="en-US" dirty="0"/>
              <a:t>What is "socket"</a:t>
            </a:r>
          </a:p>
        </p:txBody>
      </p:sp>
      <p:sp>
        <p:nvSpPr>
          <p:cNvPr id="92164" name="Rectangle 3"/>
          <p:cNvSpPr>
            <a:spLocks noGrp="1" noChangeArrowheads="1"/>
          </p:cNvSpPr>
          <p:nvPr>
            <p:ph idx="1"/>
          </p:nvPr>
        </p:nvSpPr>
        <p:spPr>
          <a:xfrm>
            <a:off x="211677" y="1096963"/>
            <a:ext cx="8762461" cy="5192712"/>
          </a:xfrm>
        </p:spPr>
        <p:txBody>
          <a:bodyPr>
            <a:normAutofit/>
          </a:bodyPr>
          <a:lstStyle/>
          <a:p>
            <a:pPr eaLnBrk="1" hangingPunct="1"/>
            <a:r>
              <a:rPr lang="en-US" sz="2400" dirty="0"/>
              <a:t>A set of system function calls</a:t>
            </a:r>
          </a:p>
          <a:p>
            <a:pPr eaLnBrk="1" hangingPunct="1">
              <a:lnSpc>
                <a:spcPct val="120000"/>
              </a:lnSpc>
              <a:spcAft>
                <a:spcPts val="0"/>
              </a:spcAft>
              <a:buFontTx/>
              <a:buNone/>
            </a:pPr>
            <a:r>
              <a:rPr lang="en-US" sz="1800" dirty="0"/>
              <a:t>socket ( ): Create a socket</a:t>
            </a:r>
          </a:p>
          <a:p>
            <a:pPr eaLnBrk="1" hangingPunct="1">
              <a:spcAft>
                <a:spcPts val="0"/>
              </a:spcAft>
              <a:buFontTx/>
              <a:buNone/>
            </a:pPr>
            <a:r>
              <a:rPr lang="en-US" sz="1800" dirty="0"/>
              <a:t>bind( ): bind a socket to a local </a:t>
            </a:r>
            <a:r>
              <a:rPr lang="en-US" sz="1800" u="sng" dirty="0"/>
              <a:t>IP address and port #</a:t>
            </a:r>
          </a:p>
          <a:p>
            <a:pPr>
              <a:spcAft>
                <a:spcPts val="0"/>
              </a:spcAft>
              <a:buNone/>
            </a:pPr>
            <a:r>
              <a:rPr lang="en-US" sz="1800" dirty="0">
                <a:solidFill>
                  <a:srgbClr val="0000FF"/>
                </a:solidFill>
              </a:rPr>
              <a:t>connect( ): initiating connection to another socket</a:t>
            </a:r>
          </a:p>
          <a:p>
            <a:pPr eaLnBrk="1" hangingPunct="1">
              <a:spcAft>
                <a:spcPts val="0"/>
              </a:spcAft>
              <a:buFontTx/>
              <a:buNone/>
            </a:pPr>
            <a:r>
              <a:rPr lang="en-US" sz="1800" dirty="0">
                <a:solidFill>
                  <a:schemeClr val="accent6">
                    <a:lumMod val="75000"/>
                  </a:schemeClr>
                </a:solidFill>
              </a:rPr>
              <a:t>listen( ): passively waiting for connections</a:t>
            </a:r>
          </a:p>
          <a:p>
            <a:pPr eaLnBrk="1" hangingPunct="1">
              <a:spcAft>
                <a:spcPts val="0"/>
              </a:spcAft>
              <a:buFontTx/>
              <a:buNone/>
            </a:pPr>
            <a:r>
              <a:rPr lang="en-US" sz="1800" dirty="0">
                <a:solidFill>
                  <a:schemeClr val="accent6">
                    <a:lumMod val="75000"/>
                  </a:schemeClr>
                </a:solidFill>
              </a:rPr>
              <a:t>accept( ): accept a new connection</a:t>
            </a:r>
          </a:p>
          <a:p>
            <a:pPr eaLnBrk="1" hangingPunct="1">
              <a:spcAft>
                <a:spcPts val="0"/>
              </a:spcAft>
              <a:buFontTx/>
              <a:buNone/>
            </a:pPr>
            <a:r>
              <a:rPr lang="en-US" sz="1800" dirty="0">
                <a:solidFill>
                  <a:srgbClr val="C00000"/>
                </a:solidFill>
              </a:rPr>
              <a:t>Write( ): write data to a socket</a:t>
            </a:r>
          </a:p>
          <a:p>
            <a:pPr eaLnBrk="1" hangingPunct="1">
              <a:spcAft>
                <a:spcPts val="0"/>
              </a:spcAft>
              <a:buFontTx/>
              <a:buNone/>
            </a:pPr>
            <a:r>
              <a:rPr lang="en-US" sz="1800" dirty="0">
                <a:solidFill>
                  <a:srgbClr val="C00000"/>
                </a:solidFill>
              </a:rPr>
              <a:t>Read( ): read data from a socket</a:t>
            </a:r>
          </a:p>
          <a:p>
            <a:pPr eaLnBrk="1" hangingPunct="1">
              <a:spcAft>
                <a:spcPts val="0"/>
              </a:spcAft>
              <a:buFontTx/>
              <a:buNone/>
            </a:pPr>
            <a:r>
              <a:rPr lang="en-US" sz="1800" dirty="0"/>
              <a:t>Close( )</a:t>
            </a:r>
          </a:p>
          <a:p>
            <a:pPr eaLnBrk="1" hangingPunct="1"/>
            <a:endParaRPr lang="en-US" sz="2400" dirty="0"/>
          </a:p>
        </p:txBody>
      </p:sp>
      <p:sp>
        <p:nvSpPr>
          <p:cNvPr id="92167" name="Slide Number Placeholder 5"/>
          <p:cNvSpPr>
            <a:spLocks noGrp="1"/>
          </p:cNvSpPr>
          <p:nvPr>
            <p:ph type="sldNum" sz="quarter" idx="12"/>
          </p:nvPr>
        </p:nvSpPr>
        <p:spPr>
          <a:noFill/>
        </p:spPr>
        <p:txBody>
          <a:bodyPr/>
          <a:lstStyle/>
          <a:p>
            <a:fld id="{3D432FA8-6D5C-2B4E-9D85-737AF99481D1}" type="slidenum">
              <a:rPr lang="en-US">
                <a:latin typeface="Helvetica Neue" charset="0"/>
                <a:ea typeface="ＭＳ Ｐゴシック" charset="-128"/>
                <a:cs typeface="ＭＳ Ｐゴシック" charset="-128"/>
              </a:rPr>
              <a:pPr/>
              <a:t>50</a:t>
            </a:fld>
            <a:endParaRPr lang="en-US" dirty="0">
              <a:latin typeface="Helvetica Neue" charset="0"/>
              <a:ea typeface="ＭＳ Ｐゴシック" charset="-128"/>
              <a:cs typeface="ＭＳ Ｐゴシック" charset="-128"/>
            </a:endParaRPr>
          </a:p>
        </p:txBody>
      </p:sp>
      <p:graphicFrame>
        <p:nvGraphicFramePr>
          <p:cNvPr id="92162" name="Object 2"/>
          <p:cNvGraphicFramePr>
            <a:graphicFrameLocks noChangeAspect="1"/>
          </p:cNvGraphicFramePr>
          <p:nvPr/>
        </p:nvGraphicFramePr>
        <p:xfrm>
          <a:off x="7996668" y="1693863"/>
          <a:ext cx="642937" cy="509587"/>
        </p:xfrm>
        <a:graphic>
          <a:graphicData uri="http://schemas.openxmlformats.org/presentationml/2006/ole">
            <mc:AlternateContent xmlns:mc="http://schemas.openxmlformats.org/markup-compatibility/2006">
              <mc:Choice xmlns:v="urn:schemas-microsoft-com:vml" Requires="v">
                <p:oleObj name="Clip" r:id="rId3" imgW="7315200" imgH="6070600" progId="">
                  <p:embed/>
                </p:oleObj>
              </mc:Choice>
              <mc:Fallback>
                <p:oleObj name="Clip" r:id="rId3" imgW="7315200" imgH="6070600" progId="">
                  <p:embed/>
                  <p:pic>
                    <p:nvPicPr>
                      <p:cNvPr id="921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668" y="1693863"/>
                        <a:ext cx="642937" cy="509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92168" name="Group 5"/>
          <p:cNvGrpSpPr>
            <a:grpSpLocks/>
          </p:cNvGrpSpPr>
          <p:nvPr/>
        </p:nvGrpSpPr>
        <p:grpSpPr bwMode="auto">
          <a:xfrm>
            <a:off x="7828393" y="2212975"/>
            <a:ext cx="1062037" cy="560388"/>
            <a:chOff x="3046" y="1508"/>
            <a:chExt cx="669" cy="353"/>
          </a:xfrm>
        </p:grpSpPr>
        <p:sp>
          <p:nvSpPr>
            <p:cNvPr id="92178" name="Oval 6"/>
            <p:cNvSpPr>
              <a:spLocks noChangeArrowheads="1"/>
            </p:cNvSpPr>
            <p:nvPr/>
          </p:nvSpPr>
          <p:spPr bwMode="auto">
            <a:xfrm>
              <a:off x="3046" y="1508"/>
              <a:ext cx="669" cy="353"/>
            </a:xfrm>
            <a:prstGeom prst="ellipse">
              <a:avLst/>
            </a:prstGeom>
            <a:noFill/>
            <a:ln w="9525">
              <a:solidFill>
                <a:schemeClr val="tx1"/>
              </a:solidFill>
              <a:round/>
              <a:headEnd/>
              <a:tailEnd/>
            </a:ln>
          </p:spPr>
          <p:txBody>
            <a:bodyPr wrap="none" anchor="ctr">
              <a:prstTxWarp prst="textNoShape">
                <a:avLst/>
              </a:prstTxWarp>
            </a:bodyPr>
            <a:lstStyle/>
            <a:p>
              <a:endParaRPr lang="en-US" dirty="0">
                <a:latin typeface="Helvetica Neue"/>
                <a:cs typeface="Helvetica Neue"/>
              </a:endParaRPr>
            </a:p>
          </p:txBody>
        </p:sp>
        <p:sp>
          <p:nvSpPr>
            <p:cNvPr id="92179" name="Text Box 7"/>
            <p:cNvSpPr txBox="1">
              <a:spLocks noChangeArrowheads="1"/>
            </p:cNvSpPr>
            <p:nvPr/>
          </p:nvSpPr>
          <p:spPr bwMode="auto">
            <a:xfrm>
              <a:off x="3121" y="1578"/>
              <a:ext cx="577" cy="213"/>
            </a:xfrm>
            <a:prstGeom prst="rect">
              <a:avLst/>
            </a:prstGeom>
            <a:noFill/>
            <a:ln w="9525">
              <a:noFill/>
              <a:miter lim="800000"/>
              <a:headEnd/>
              <a:tailEnd/>
            </a:ln>
          </p:spPr>
          <p:txBody>
            <a:bodyPr wrap="none">
              <a:prstTxWarp prst="textNoShape">
                <a:avLst/>
              </a:prstTxWarp>
              <a:spAutoFit/>
            </a:bodyPr>
            <a:lstStyle/>
            <a:p>
              <a:r>
                <a:rPr lang="en-US" sz="1600" dirty="0">
                  <a:latin typeface="Helvetica Neue"/>
                  <a:cs typeface="Helvetica Neue"/>
                </a:rPr>
                <a:t>process</a:t>
              </a:r>
            </a:p>
          </p:txBody>
        </p:sp>
      </p:grpSp>
      <p:grpSp>
        <p:nvGrpSpPr>
          <p:cNvPr id="92169" name="Group 8"/>
          <p:cNvGrpSpPr>
            <a:grpSpLocks/>
          </p:cNvGrpSpPr>
          <p:nvPr/>
        </p:nvGrpSpPr>
        <p:grpSpPr bwMode="auto">
          <a:xfrm>
            <a:off x="7853795" y="3092450"/>
            <a:ext cx="1020763" cy="1000125"/>
            <a:chOff x="3072" y="3332"/>
            <a:chExt cx="643" cy="630"/>
          </a:xfrm>
        </p:grpSpPr>
        <p:sp>
          <p:nvSpPr>
            <p:cNvPr id="92176" name="Rectangle 9"/>
            <p:cNvSpPr>
              <a:spLocks noChangeArrowheads="1"/>
            </p:cNvSpPr>
            <p:nvPr/>
          </p:nvSpPr>
          <p:spPr bwMode="auto">
            <a:xfrm>
              <a:off x="3084" y="3332"/>
              <a:ext cx="593" cy="630"/>
            </a:xfrm>
            <a:prstGeom prst="rect">
              <a:avLst/>
            </a:prstGeom>
            <a:noFill/>
            <a:ln w="9525">
              <a:solidFill>
                <a:schemeClr val="tx1"/>
              </a:solidFill>
              <a:miter lim="800000"/>
              <a:headEnd/>
              <a:tailEnd/>
            </a:ln>
          </p:spPr>
          <p:txBody>
            <a:bodyPr wrap="none" anchor="ctr">
              <a:prstTxWarp prst="textNoShape">
                <a:avLst/>
              </a:prstTxWarp>
            </a:bodyPr>
            <a:lstStyle/>
            <a:p>
              <a:endParaRPr lang="en-US" dirty="0">
                <a:latin typeface="Helvetica Neue"/>
                <a:cs typeface="Helvetica Neue"/>
              </a:endParaRPr>
            </a:p>
          </p:txBody>
        </p:sp>
        <p:sp>
          <p:nvSpPr>
            <p:cNvPr id="92177" name="Text Box 10"/>
            <p:cNvSpPr txBox="1">
              <a:spLocks noChangeArrowheads="1"/>
            </p:cNvSpPr>
            <p:nvPr/>
          </p:nvSpPr>
          <p:spPr bwMode="auto">
            <a:xfrm>
              <a:off x="3072" y="3339"/>
              <a:ext cx="643" cy="523"/>
            </a:xfrm>
            <a:prstGeom prst="rect">
              <a:avLst/>
            </a:prstGeom>
            <a:noFill/>
            <a:ln w="9525">
              <a:noFill/>
              <a:miter lim="800000"/>
              <a:headEnd/>
              <a:tailEnd/>
            </a:ln>
          </p:spPr>
          <p:txBody>
            <a:bodyPr wrap="none">
              <a:prstTxWarp prst="textNoShape">
                <a:avLst/>
              </a:prstTxWarp>
              <a:spAutoFit/>
            </a:bodyPr>
            <a:lstStyle/>
            <a:p>
              <a:r>
                <a:rPr lang="en-US" sz="1600" dirty="0">
                  <a:latin typeface="Helvetica Neue"/>
                  <a:cs typeface="Helvetica Neue"/>
                </a:rPr>
                <a:t>TCP with</a:t>
              </a:r>
            </a:p>
            <a:p>
              <a:r>
                <a:rPr lang="en-US" sz="1600" dirty="0">
                  <a:latin typeface="Helvetica Neue"/>
                  <a:cs typeface="Helvetica Neue"/>
                </a:rPr>
                <a:t>buffers,</a:t>
              </a:r>
            </a:p>
            <a:p>
              <a:r>
                <a:rPr lang="en-US" sz="1600" dirty="0">
                  <a:latin typeface="Helvetica Neue"/>
                  <a:cs typeface="Helvetica Neue"/>
                </a:rPr>
                <a:t>variables</a:t>
              </a:r>
            </a:p>
          </p:txBody>
        </p:sp>
      </p:grpSp>
      <p:sp>
        <p:nvSpPr>
          <p:cNvPr id="92170" name="Rectangle 11"/>
          <p:cNvSpPr>
            <a:spLocks noChangeArrowheads="1"/>
          </p:cNvSpPr>
          <p:nvPr/>
        </p:nvSpPr>
        <p:spPr bwMode="auto">
          <a:xfrm>
            <a:off x="8020480" y="2777066"/>
            <a:ext cx="658813" cy="289983"/>
          </a:xfrm>
          <a:prstGeom prst="rect">
            <a:avLst/>
          </a:prstGeom>
          <a:solidFill>
            <a:srgbClr val="008040"/>
          </a:solidFill>
          <a:ln w="9525">
            <a:solidFill>
              <a:schemeClr val="tx1"/>
            </a:solidFill>
            <a:miter lim="800000"/>
            <a:headEnd/>
            <a:tailEnd/>
          </a:ln>
        </p:spPr>
        <p:txBody>
          <a:bodyPr wrap="none" anchor="ctr">
            <a:prstTxWarp prst="textNoShape">
              <a:avLst/>
            </a:prstTxWarp>
          </a:bodyPr>
          <a:lstStyle/>
          <a:p>
            <a:pPr algn="ctr"/>
            <a:r>
              <a:rPr lang="en-US" sz="1600" b="1" dirty="0">
                <a:solidFill>
                  <a:schemeClr val="bg1"/>
                </a:solidFill>
                <a:latin typeface="Helvetica Neue"/>
                <a:cs typeface="Helvetica Neue"/>
              </a:rPr>
              <a:t>socket</a:t>
            </a:r>
            <a:endParaRPr lang="en-US" sz="1600" dirty="0">
              <a:solidFill>
                <a:schemeClr val="bg1"/>
              </a:solidFill>
              <a:latin typeface="Helvetica Neue"/>
              <a:cs typeface="Helvetica Neue"/>
            </a:endParaRPr>
          </a:p>
        </p:txBody>
      </p:sp>
      <p:sp>
        <p:nvSpPr>
          <p:cNvPr id="92171" name="Text Box 12"/>
          <p:cNvSpPr txBox="1">
            <a:spLocks noChangeArrowheads="1"/>
          </p:cNvSpPr>
          <p:nvPr/>
        </p:nvSpPr>
        <p:spPr bwMode="auto">
          <a:xfrm>
            <a:off x="7887765" y="1090613"/>
            <a:ext cx="826885" cy="584776"/>
          </a:xfrm>
          <a:prstGeom prst="rect">
            <a:avLst/>
          </a:prstGeom>
          <a:noFill/>
          <a:ln w="9525">
            <a:noFill/>
            <a:miter lim="800000"/>
            <a:headEnd/>
            <a:tailEnd/>
          </a:ln>
        </p:spPr>
        <p:txBody>
          <a:bodyPr wrap="none">
            <a:prstTxWarp prst="textNoShape">
              <a:avLst/>
            </a:prstTxWarp>
            <a:spAutoFit/>
          </a:bodyPr>
          <a:lstStyle/>
          <a:p>
            <a:r>
              <a:rPr lang="en-US" sz="1600" dirty="0">
                <a:latin typeface="Helvetica Neue"/>
                <a:cs typeface="Helvetica Neue"/>
              </a:rPr>
              <a:t>host or</a:t>
            </a:r>
          </a:p>
          <a:p>
            <a:r>
              <a:rPr lang="en-US" sz="1600" dirty="0">
                <a:latin typeface="Helvetica Neue"/>
                <a:cs typeface="Helvetica Neue"/>
              </a:rPr>
              <a:t>server</a:t>
            </a:r>
          </a:p>
        </p:txBody>
      </p:sp>
      <p:sp>
        <p:nvSpPr>
          <p:cNvPr id="92172" name="AutoShape 13"/>
          <p:cNvSpPr>
            <a:spLocks/>
          </p:cNvSpPr>
          <p:nvPr/>
        </p:nvSpPr>
        <p:spPr bwMode="auto">
          <a:xfrm>
            <a:off x="7352708" y="1718674"/>
            <a:ext cx="630157" cy="4148726"/>
          </a:xfrm>
          <a:prstGeom prst="rightBrace">
            <a:avLst>
              <a:gd name="adj1" fmla="val 29674"/>
              <a:gd name="adj2" fmla="val 31430"/>
            </a:avLst>
          </a:prstGeom>
          <a:noFill/>
          <a:ln w="57150">
            <a:solidFill>
              <a:srgbClr val="008040"/>
            </a:solidFill>
            <a:round/>
            <a:headEnd/>
            <a:tailEnd/>
          </a:ln>
        </p:spPr>
        <p:txBody>
          <a:bodyPr wrap="none" anchor="ctr">
            <a:prstTxWarp prst="textNoShape">
              <a:avLst/>
            </a:prstTxWarp>
          </a:bodyPr>
          <a:lstStyle/>
          <a:p>
            <a:endParaRPr lang="en-US" dirty="0"/>
          </a:p>
        </p:txBody>
      </p:sp>
      <p:sp>
        <p:nvSpPr>
          <p:cNvPr id="92173" name="Rectangle 14"/>
          <p:cNvSpPr>
            <a:spLocks noChangeArrowheads="1"/>
          </p:cNvSpPr>
          <p:nvPr/>
        </p:nvSpPr>
        <p:spPr bwMode="auto">
          <a:xfrm>
            <a:off x="185217" y="1720848"/>
            <a:ext cx="7287965" cy="4108451"/>
          </a:xfrm>
          <a:prstGeom prst="rect">
            <a:avLst/>
          </a:prstGeom>
          <a:noFill/>
          <a:ln w="9525">
            <a:solidFill>
              <a:srgbClr val="008040"/>
            </a:solidFill>
            <a:miter lim="800000"/>
            <a:headEnd/>
            <a:tailEnd/>
          </a:ln>
        </p:spPr>
        <p:txBody>
          <a:bodyPr wrap="none" anchor="ctr">
            <a:prstTxWarp prst="textNoShape">
              <a:avLst/>
            </a:prstTxWarp>
          </a:bodyPr>
          <a:lstStyle/>
          <a:p>
            <a:endParaRPr lang="en-US" sz="2800" dirty="0">
              <a:latin typeface="Arial Narrow" panose="020B0604020202020204" pitchFamily="34" charset="0"/>
              <a:cs typeface="Arial Narrow"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r>
              <a:rPr lang="en-US" dirty="0"/>
              <a:t>What is "socket"</a:t>
            </a:r>
          </a:p>
        </p:txBody>
      </p:sp>
      <p:sp>
        <p:nvSpPr>
          <p:cNvPr id="92167" name="Slide Number Placeholder 5"/>
          <p:cNvSpPr>
            <a:spLocks noGrp="1"/>
          </p:cNvSpPr>
          <p:nvPr>
            <p:ph type="sldNum" sz="quarter" idx="12"/>
          </p:nvPr>
        </p:nvSpPr>
        <p:spPr>
          <a:noFill/>
        </p:spPr>
        <p:txBody>
          <a:bodyPr/>
          <a:lstStyle/>
          <a:p>
            <a:fld id="{3D432FA8-6D5C-2B4E-9D85-737AF99481D1}" type="slidenum">
              <a:rPr lang="en-US">
                <a:latin typeface="Helvetica Neue" charset="0"/>
                <a:ea typeface="ＭＳ Ｐゴシック" charset="-128"/>
                <a:cs typeface="ＭＳ Ｐゴシック" charset="-128"/>
              </a:rPr>
              <a:pPr/>
              <a:t>51</a:t>
            </a:fld>
            <a:endParaRPr lang="en-US" dirty="0">
              <a:latin typeface="Helvetica Neue" charset="0"/>
              <a:ea typeface="ＭＳ Ｐゴシック" charset="-128"/>
              <a:cs typeface="ＭＳ Ｐゴシック" charset="-128"/>
            </a:endParaRPr>
          </a:p>
        </p:txBody>
      </p:sp>
      <p:sp>
        <p:nvSpPr>
          <p:cNvPr id="11" name="Rectangle 3">
            <a:extLst>
              <a:ext uri="{FF2B5EF4-FFF2-40B4-BE49-F238E27FC236}">
                <a16:creationId xmlns:a16="http://schemas.microsoft.com/office/drawing/2014/main" id="{800374FA-786E-E185-5F6C-8F846BCEDA7A}"/>
              </a:ext>
            </a:extLst>
          </p:cNvPr>
          <p:cNvSpPr txBox="1">
            <a:spLocks noChangeArrowheads="1"/>
          </p:cNvSpPr>
          <p:nvPr/>
        </p:nvSpPr>
        <p:spPr bwMode="auto">
          <a:xfrm>
            <a:off x="211677" y="1096963"/>
            <a:ext cx="8762461" cy="5192712"/>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lvl1pPr marL="342900" indent="-342900" algn="l" rtl="0" eaLnBrk="1" fontAlgn="base" hangingPunct="1">
              <a:spcBef>
                <a:spcPts val="1200"/>
              </a:spcBef>
              <a:spcAft>
                <a:spcPts val="300"/>
              </a:spcAft>
              <a:buClr>
                <a:srgbClr val="000099"/>
              </a:buClr>
              <a:buFont typeface="Wingdings" pitchFamily="-65" charset="2"/>
              <a:buChar char="w"/>
              <a:defRPr sz="3200">
                <a:solidFill>
                  <a:schemeClr val="tx1"/>
                </a:solidFill>
                <a:latin typeface="Helvetica Neue"/>
                <a:ea typeface="+mn-ea"/>
                <a:cs typeface="Helvetica Neue"/>
              </a:defRPr>
            </a:lvl1pPr>
            <a:lvl2pPr marL="742950" indent="-285750" algn="l" rtl="0" eaLnBrk="1" fontAlgn="base" hangingPunct="1">
              <a:spcBef>
                <a:spcPts val="600"/>
              </a:spcBef>
              <a:spcAft>
                <a:spcPts val="0"/>
              </a:spcAft>
              <a:buClr>
                <a:srgbClr val="000099"/>
              </a:buClr>
              <a:buSzPct val="50000"/>
              <a:buFont typeface="Wingdings" pitchFamily="-65" charset="2"/>
              <a:buChar char="n"/>
              <a:defRPr sz="2800">
                <a:solidFill>
                  <a:schemeClr val="tx1"/>
                </a:solidFill>
                <a:latin typeface="Helvetica Neue"/>
                <a:ea typeface="ＭＳ Ｐゴシック" pitchFamily="-65" charset="-128"/>
                <a:cs typeface="Helvetica Neue"/>
              </a:defRPr>
            </a:lvl2pPr>
            <a:lvl3pPr marL="1143000" indent="-228600" algn="l" rtl="0" eaLnBrk="1" fontAlgn="base" hangingPunct="1">
              <a:spcBef>
                <a:spcPts val="600"/>
              </a:spcBef>
              <a:spcAft>
                <a:spcPct val="0"/>
              </a:spcAft>
              <a:buClr>
                <a:srgbClr val="000099"/>
              </a:buClr>
              <a:buSzPct val="60000"/>
              <a:buFont typeface="Wingdings" pitchFamily="-65" charset="2"/>
              <a:buChar char="l"/>
              <a:defRPr sz="2400">
                <a:solidFill>
                  <a:schemeClr val="tx1"/>
                </a:solidFill>
                <a:latin typeface="Helvetica Neue"/>
                <a:ea typeface="ＭＳ Ｐゴシック" pitchFamily="-65" charset="-128"/>
                <a:cs typeface="Helvetica Neue"/>
              </a:defRPr>
            </a:lvl3pPr>
            <a:lvl4pPr marL="1600200" indent="-228600" algn="l" rtl="0" eaLnBrk="1" fontAlgn="base" hangingPunct="1">
              <a:spcBef>
                <a:spcPct val="10000"/>
              </a:spcBef>
              <a:spcAft>
                <a:spcPct val="0"/>
              </a:spcAft>
              <a:buClr>
                <a:srgbClr val="000099"/>
              </a:buClr>
              <a:buSzPct val="50000"/>
              <a:buFont typeface="Monotype Sorts" pitchFamily="-65" charset="2"/>
              <a:buChar char="s"/>
              <a:defRPr sz="2000">
                <a:solidFill>
                  <a:schemeClr val="tx1"/>
                </a:solidFill>
                <a:latin typeface="Helvetica Neue"/>
                <a:ea typeface="ＭＳ Ｐゴシック" pitchFamily="-65" charset="-128"/>
                <a:cs typeface="Helvetica Neue"/>
              </a:defRPr>
            </a:lvl4pPr>
            <a:lvl5pPr marL="20574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Helvetica Neue"/>
                <a:ea typeface="ＭＳ Ｐゴシック" pitchFamily="-65" charset="-128"/>
                <a:cs typeface="Helvetica Neue"/>
              </a:defRPr>
            </a:lvl5pPr>
            <a:lvl6pPr marL="25146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rgbClr val="000099"/>
              </a:buClr>
              <a:buSzPct val="60000"/>
              <a:buFont typeface="Monotype Sorts" pitchFamily="-65" charset="2"/>
              <a:buChar char="t"/>
              <a:defRPr sz="2000">
                <a:solidFill>
                  <a:schemeClr val="tx1"/>
                </a:solidFill>
                <a:latin typeface="+mn-lt"/>
                <a:ea typeface="ＭＳ Ｐゴシック" pitchFamily="-65" charset="-128"/>
              </a:defRPr>
            </a:lvl9pPr>
          </a:lstStyle>
          <a:p>
            <a:pPr marL="0" indent="0">
              <a:buNone/>
            </a:pPr>
            <a:endParaRPr lang="en-US" sz="2400" kern="0" dirty="0"/>
          </a:p>
        </p:txBody>
      </p:sp>
      <p:pic>
        <p:nvPicPr>
          <p:cNvPr id="20" name="Picture 19" descr="A diagram of a server&#10;&#10;Description automatically generated">
            <a:extLst>
              <a:ext uri="{FF2B5EF4-FFF2-40B4-BE49-F238E27FC236}">
                <a16:creationId xmlns:a16="http://schemas.microsoft.com/office/drawing/2014/main" id="{0E06A991-730D-A3AB-CC14-66A80DC8C71E}"/>
              </a:ext>
            </a:extLst>
          </p:cNvPr>
          <p:cNvPicPr>
            <a:picLocks noChangeAspect="1"/>
          </p:cNvPicPr>
          <p:nvPr/>
        </p:nvPicPr>
        <p:blipFill>
          <a:blip r:embed="rId3"/>
          <a:stretch>
            <a:fillRect/>
          </a:stretch>
        </p:blipFill>
        <p:spPr>
          <a:xfrm>
            <a:off x="1626754" y="867679"/>
            <a:ext cx="5638204" cy="5776027"/>
          </a:xfrm>
          <a:prstGeom prst="rect">
            <a:avLst/>
          </a:prstGeom>
        </p:spPr>
      </p:pic>
    </p:spTree>
    <p:extLst>
      <p:ext uri="{BB962C8B-B14F-4D97-AF65-F5344CB8AC3E}">
        <p14:creationId xmlns:p14="http://schemas.microsoft.com/office/powerpoint/2010/main" val="3548859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Socket: analogous to a door</a:t>
            </a:r>
          </a:p>
        </p:txBody>
      </p:sp>
      <p:sp>
        <p:nvSpPr>
          <p:cNvPr id="6" name="Slide Number Placeholder 5"/>
          <p:cNvSpPr>
            <a:spLocks noGrp="1"/>
          </p:cNvSpPr>
          <p:nvPr>
            <p:ph type="sldNum" sz="quarter" idx="12"/>
          </p:nvPr>
        </p:nvSpPr>
        <p:spPr/>
        <p:txBody>
          <a:bodyPr/>
          <a:lstStyle/>
          <a:p>
            <a:pPr>
              <a:defRPr/>
            </a:pPr>
            <a:fld id="{FAAFCD32-5067-474B-BE6E-487EE984DCED}" type="slidenum">
              <a:rPr lang="en-US" smtClean="0"/>
              <a:pPr>
                <a:defRPr/>
              </a:pPr>
              <a:t>52</a:t>
            </a:fld>
            <a:endParaRPr lang="en-US" dirty="0"/>
          </a:p>
        </p:txBody>
      </p:sp>
      <p:pic>
        <p:nvPicPr>
          <p:cNvPr id="8" name="Picture 7" descr="green-house-icon-m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900"/>
            <a:ext cx="4394290" cy="2251316"/>
          </a:xfrm>
          <a:prstGeom prst="rect">
            <a:avLst/>
          </a:prstGeom>
        </p:spPr>
      </p:pic>
      <p:pic>
        <p:nvPicPr>
          <p:cNvPr id="9" name="Picture 8" descr="green-house-icon-md.png"/>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273414" y="3680142"/>
            <a:ext cx="4870586" cy="2251316"/>
          </a:xfrm>
          <a:prstGeom prst="rect">
            <a:avLst/>
          </a:prstGeom>
        </p:spPr>
      </p:pic>
      <p:pic>
        <p:nvPicPr>
          <p:cNvPr id="18" name="Picture 17" descr="doo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4385" y="2539012"/>
            <a:ext cx="775447" cy="756618"/>
          </a:xfrm>
          <a:prstGeom prst="rect">
            <a:avLst/>
          </a:prstGeom>
        </p:spPr>
      </p:pic>
      <p:pic>
        <p:nvPicPr>
          <p:cNvPr id="19" name="Picture 18" descr="doo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758" y="2545382"/>
            <a:ext cx="620817" cy="756618"/>
          </a:xfrm>
          <a:prstGeom prst="rect">
            <a:avLst/>
          </a:prstGeom>
        </p:spPr>
      </p:pic>
      <p:pic>
        <p:nvPicPr>
          <p:cNvPr id="20" name="Picture 19" descr="doo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417" y="5267324"/>
            <a:ext cx="814665" cy="756618"/>
          </a:xfrm>
          <a:prstGeom prst="rect">
            <a:avLst/>
          </a:prstGeom>
        </p:spPr>
      </p:pic>
      <p:pic>
        <p:nvPicPr>
          <p:cNvPr id="21" name="Picture 20" descr="doo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108" y="2545536"/>
            <a:ext cx="620817" cy="756618"/>
          </a:xfrm>
          <a:prstGeom prst="rect">
            <a:avLst/>
          </a:prstGeom>
        </p:spPr>
      </p:pic>
      <p:pic>
        <p:nvPicPr>
          <p:cNvPr id="22" name="Picture 21" descr="doo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6628" y="2542020"/>
            <a:ext cx="620817" cy="756618"/>
          </a:xfrm>
          <a:prstGeom prst="rect">
            <a:avLst/>
          </a:prstGeom>
        </p:spPr>
      </p:pic>
      <p:pic>
        <p:nvPicPr>
          <p:cNvPr id="23" name="Picture 22" descr="doo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925" y="5270276"/>
            <a:ext cx="620817" cy="756618"/>
          </a:xfrm>
          <a:prstGeom prst="rect">
            <a:avLst/>
          </a:prstGeom>
        </p:spPr>
      </p:pic>
      <p:pic>
        <p:nvPicPr>
          <p:cNvPr id="24" name="Picture 23" descr="doo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775" y="5276098"/>
            <a:ext cx="620817" cy="756618"/>
          </a:xfrm>
          <a:prstGeom prst="rect">
            <a:avLst/>
          </a:prstGeom>
        </p:spPr>
      </p:pic>
      <p:pic>
        <p:nvPicPr>
          <p:cNvPr id="25" name="Picture 24" descr="doo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546" y="5272019"/>
            <a:ext cx="620817" cy="756618"/>
          </a:xfrm>
          <a:prstGeom prst="rect">
            <a:avLst/>
          </a:prstGeom>
        </p:spPr>
      </p:pic>
      <p:pic>
        <p:nvPicPr>
          <p:cNvPr id="26" name="Picture 25" descr="doo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118" y="5268657"/>
            <a:ext cx="620817" cy="756618"/>
          </a:xfrm>
          <a:prstGeom prst="rect">
            <a:avLst/>
          </a:prstGeom>
        </p:spPr>
      </p:pic>
      <p:pic>
        <p:nvPicPr>
          <p:cNvPr id="27" name="Picture 26" descr="doo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5686" y="5276560"/>
            <a:ext cx="620817" cy="756618"/>
          </a:xfrm>
          <a:prstGeom prst="rect">
            <a:avLst/>
          </a:prstGeom>
        </p:spPr>
      </p:pic>
      <p:pic>
        <p:nvPicPr>
          <p:cNvPr id="28" name="Picture 27" descr="doo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758" y="5273916"/>
            <a:ext cx="620817" cy="756618"/>
          </a:xfrm>
          <a:prstGeom prst="rect">
            <a:avLst/>
          </a:prstGeom>
        </p:spPr>
      </p:pic>
      <p:sp>
        <p:nvSpPr>
          <p:cNvPr id="31" name="TextBox 30"/>
          <p:cNvSpPr txBox="1"/>
          <p:nvPr/>
        </p:nvSpPr>
        <p:spPr>
          <a:xfrm>
            <a:off x="941949" y="1549567"/>
            <a:ext cx="2699226" cy="523220"/>
          </a:xfrm>
          <a:prstGeom prst="rect">
            <a:avLst/>
          </a:prstGeom>
          <a:noFill/>
        </p:spPr>
        <p:txBody>
          <a:bodyPr wrap="none" rtlCol="0">
            <a:spAutoFit/>
          </a:bodyPr>
          <a:lstStyle/>
          <a:p>
            <a:r>
              <a:rPr lang="en-US" sz="2800" dirty="0">
                <a:solidFill>
                  <a:schemeClr val="bg1"/>
                </a:solidFill>
              </a:rPr>
              <a:t>client computer</a:t>
            </a:r>
          </a:p>
        </p:txBody>
      </p:sp>
      <p:sp>
        <p:nvSpPr>
          <p:cNvPr id="32" name="TextBox 31"/>
          <p:cNvSpPr txBox="1"/>
          <p:nvPr/>
        </p:nvSpPr>
        <p:spPr>
          <a:xfrm>
            <a:off x="5160524" y="4217316"/>
            <a:ext cx="3159839" cy="584776"/>
          </a:xfrm>
          <a:prstGeom prst="rect">
            <a:avLst/>
          </a:prstGeom>
          <a:noFill/>
        </p:spPr>
        <p:txBody>
          <a:bodyPr wrap="none" rtlCol="0">
            <a:spAutoFit/>
          </a:bodyPr>
          <a:lstStyle/>
          <a:p>
            <a:r>
              <a:rPr lang="en-US" sz="3200" dirty="0">
                <a:solidFill>
                  <a:schemeClr val="bg1"/>
                </a:solidFill>
              </a:rPr>
              <a:t>server computer</a:t>
            </a:r>
          </a:p>
        </p:txBody>
      </p:sp>
      <p:grpSp>
        <p:nvGrpSpPr>
          <p:cNvPr id="59" name="Group 58"/>
          <p:cNvGrpSpPr/>
          <p:nvPr/>
        </p:nvGrpSpPr>
        <p:grpSpPr>
          <a:xfrm>
            <a:off x="3967445" y="2625161"/>
            <a:ext cx="3846414" cy="2559481"/>
            <a:chOff x="3967445" y="2625161"/>
            <a:chExt cx="3846414" cy="2559481"/>
          </a:xfrm>
        </p:grpSpPr>
        <p:sp>
          <p:nvSpPr>
            <p:cNvPr id="33" name="TextBox 32"/>
            <p:cNvSpPr txBox="1"/>
            <p:nvPr/>
          </p:nvSpPr>
          <p:spPr>
            <a:xfrm>
              <a:off x="4778353" y="2625161"/>
              <a:ext cx="3035506" cy="400110"/>
            </a:xfrm>
            <a:prstGeom prst="rect">
              <a:avLst/>
            </a:prstGeom>
            <a:noFill/>
          </p:spPr>
          <p:txBody>
            <a:bodyPr wrap="none" rtlCol="0">
              <a:spAutoFit/>
            </a:bodyPr>
            <a:lstStyle/>
            <a:p>
              <a:r>
                <a:rPr lang="en-US" sz="2000" dirty="0"/>
                <a:t>socket( ): create a “door”</a:t>
              </a:r>
            </a:p>
          </p:txBody>
        </p:sp>
        <p:cxnSp>
          <p:nvCxnSpPr>
            <p:cNvPr id="35" name="Straight Arrow Connector 34"/>
            <p:cNvCxnSpPr>
              <a:stCxn id="33" idx="1"/>
              <a:endCxn id="22" idx="3"/>
            </p:cNvCxnSpPr>
            <p:nvPr/>
          </p:nvCxnSpPr>
          <p:spPr bwMode="auto">
            <a:xfrm flipH="1">
              <a:off x="3967445" y="2825216"/>
              <a:ext cx="810908" cy="95113"/>
            </a:xfrm>
            <a:prstGeom prst="straightConnector1">
              <a:avLst/>
            </a:prstGeom>
            <a:noFill/>
            <a:ln w="28575" cap="flat" cmpd="sng" algn="ctr">
              <a:solidFill>
                <a:srgbClr val="FF6600"/>
              </a:solidFill>
              <a:prstDash val="solid"/>
              <a:round/>
              <a:headEnd type="none" w="med" len="med"/>
              <a:tailEnd type="arrow"/>
            </a:ln>
            <a:effectLst/>
          </p:spPr>
        </p:cxnSp>
        <p:cxnSp>
          <p:nvCxnSpPr>
            <p:cNvPr id="38" name="Straight Arrow Connector 37"/>
            <p:cNvCxnSpPr/>
            <p:nvPr/>
          </p:nvCxnSpPr>
          <p:spPr bwMode="auto">
            <a:xfrm>
              <a:off x="5055707" y="3654405"/>
              <a:ext cx="1312" cy="1530237"/>
            </a:xfrm>
            <a:prstGeom prst="straightConnector1">
              <a:avLst/>
            </a:prstGeom>
            <a:noFill/>
            <a:ln w="28575" cap="flat" cmpd="sng" algn="ctr">
              <a:solidFill>
                <a:srgbClr val="FF6600"/>
              </a:solidFill>
              <a:prstDash val="solid"/>
              <a:round/>
              <a:headEnd type="none" w="med" len="med"/>
              <a:tailEnd type="arrow"/>
            </a:ln>
            <a:effectLst/>
          </p:spPr>
        </p:cxnSp>
      </p:grpSp>
      <p:sp>
        <p:nvSpPr>
          <p:cNvPr id="44" name="TextBox 43"/>
          <p:cNvSpPr txBox="1"/>
          <p:nvPr/>
        </p:nvSpPr>
        <p:spPr>
          <a:xfrm>
            <a:off x="4816101" y="2936940"/>
            <a:ext cx="3366477" cy="613843"/>
          </a:xfrm>
          <a:prstGeom prst="rect">
            <a:avLst/>
          </a:prstGeom>
          <a:noFill/>
        </p:spPr>
        <p:txBody>
          <a:bodyPr wrap="square" rtlCol="0">
            <a:spAutoFit/>
          </a:bodyPr>
          <a:lstStyle/>
          <a:p>
            <a:pPr>
              <a:lnSpc>
                <a:spcPts val="2000"/>
              </a:lnSpc>
            </a:pPr>
            <a:r>
              <a:rPr lang="en-US" sz="2000" dirty="0"/>
              <a:t>bind( ): tie the door to a [local IP addr, port#] pair</a:t>
            </a:r>
          </a:p>
        </p:txBody>
      </p:sp>
      <p:sp>
        <p:nvSpPr>
          <p:cNvPr id="45" name="TextBox 44"/>
          <p:cNvSpPr txBox="1"/>
          <p:nvPr/>
        </p:nvSpPr>
        <p:spPr>
          <a:xfrm>
            <a:off x="3402418" y="3268192"/>
            <a:ext cx="1305858" cy="357363"/>
          </a:xfrm>
          <a:prstGeom prst="rect">
            <a:avLst/>
          </a:prstGeom>
          <a:noFill/>
        </p:spPr>
        <p:txBody>
          <a:bodyPr wrap="square" rtlCol="0">
            <a:spAutoFit/>
          </a:bodyPr>
          <a:lstStyle/>
          <a:p>
            <a:pPr>
              <a:lnSpc>
                <a:spcPts val="2000"/>
              </a:lnSpc>
            </a:pPr>
            <a:r>
              <a:rPr lang="en-US" sz="2000" dirty="0"/>
              <a:t>connect()</a:t>
            </a:r>
          </a:p>
        </p:txBody>
      </p:sp>
      <p:sp>
        <p:nvSpPr>
          <p:cNvPr id="46" name="Freeform 45"/>
          <p:cNvSpPr/>
          <p:nvPr/>
        </p:nvSpPr>
        <p:spPr>
          <a:xfrm>
            <a:off x="3643573" y="3187992"/>
            <a:ext cx="1352231" cy="3150375"/>
          </a:xfrm>
          <a:custGeom>
            <a:avLst/>
            <a:gdLst>
              <a:gd name="connsiteX0" fmla="*/ 128515 w 1338530"/>
              <a:gd name="connsiteY0" fmla="*/ 0 h 3130548"/>
              <a:gd name="connsiteX1" fmla="*/ 116534 w 1338530"/>
              <a:gd name="connsiteY1" fmla="*/ 599082 h 3130548"/>
              <a:gd name="connsiteX2" fmla="*/ 44652 w 1338530"/>
              <a:gd name="connsiteY2" fmla="*/ 2108771 h 3130548"/>
              <a:gd name="connsiteX3" fmla="*/ 883277 w 1338530"/>
              <a:gd name="connsiteY3" fmla="*/ 3115230 h 3130548"/>
              <a:gd name="connsiteX4" fmla="*/ 1338530 w 1338530"/>
              <a:gd name="connsiteY4" fmla="*/ 2743799 h 3130548"/>
              <a:gd name="connsiteX0" fmla="*/ 20184 w 1230199"/>
              <a:gd name="connsiteY0" fmla="*/ 0 h 3127284"/>
              <a:gd name="connsiteX1" fmla="*/ 8203 w 1230199"/>
              <a:gd name="connsiteY1" fmla="*/ 599082 h 3127284"/>
              <a:gd name="connsiteX2" fmla="*/ 165438 w 1230199"/>
              <a:gd name="connsiteY2" fmla="*/ 2192642 h 3127284"/>
              <a:gd name="connsiteX3" fmla="*/ 774946 w 1230199"/>
              <a:gd name="connsiteY3" fmla="*/ 3115230 h 3127284"/>
              <a:gd name="connsiteX4" fmla="*/ 1230199 w 1230199"/>
              <a:gd name="connsiteY4" fmla="*/ 2743799 h 3127284"/>
              <a:gd name="connsiteX0" fmla="*/ 0 w 1361089"/>
              <a:gd name="connsiteY0" fmla="*/ 0 h 3150375"/>
              <a:gd name="connsiteX1" fmla="*/ 139093 w 1361089"/>
              <a:gd name="connsiteY1" fmla="*/ 622173 h 3150375"/>
              <a:gd name="connsiteX2" fmla="*/ 296328 w 1361089"/>
              <a:gd name="connsiteY2" fmla="*/ 2215733 h 3150375"/>
              <a:gd name="connsiteX3" fmla="*/ 905836 w 1361089"/>
              <a:gd name="connsiteY3" fmla="*/ 3138321 h 3150375"/>
              <a:gd name="connsiteX4" fmla="*/ 1361089 w 1361089"/>
              <a:gd name="connsiteY4" fmla="*/ 2766890 h 3150375"/>
              <a:gd name="connsiteX0" fmla="*/ 0 w 1361089"/>
              <a:gd name="connsiteY0" fmla="*/ 0 h 3150375"/>
              <a:gd name="connsiteX1" fmla="*/ 80987 w 1361089"/>
              <a:gd name="connsiteY1" fmla="*/ 795355 h 3150375"/>
              <a:gd name="connsiteX2" fmla="*/ 296328 w 1361089"/>
              <a:gd name="connsiteY2" fmla="*/ 2215733 h 3150375"/>
              <a:gd name="connsiteX3" fmla="*/ 905836 w 1361089"/>
              <a:gd name="connsiteY3" fmla="*/ 3138321 h 3150375"/>
              <a:gd name="connsiteX4" fmla="*/ 1361089 w 1361089"/>
              <a:gd name="connsiteY4" fmla="*/ 2766890 h 315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89" h="3150375">
                <a:moveTo>
                  <a:pt x="0" y="0"/>
                </a:moveTo>
                <a:cubicBezTo>
                  <a:pt x="998" y="123810"/>
                  <a:pt x="31599" y="426066"/>
                  <a:pt x="80987" y="795355"/>
                </a:cubicBezTo>
                <a:cubicBezTo>
                  <a:pt x="130375" y="1164644"/>
                  <a:pt x="158853" y="1825239"/>
                  <a:pt x="296328" y="2215733"/>
                </a:cubicBezTo>
                <a:cubicBezTo>
                  <a:pt x="433803" y="2606227"/>
                  <a:pt x="728376" y="3046462"/>
                  <a:pt x="905836" y="3138321"/>
                </a:cubicBezTo>
                <a:cubicBezTo>
                  <a:pt x="1083296" y="3230181"/>
                  <a:pt x="1361089" y="2766890"/>
                  <a:pt x="1361089" y="2766890"/>
                </a:cubicBezTo>
              </a:path>
            </a:pathLst>
          </a:custGeom>
          <a:ln w="28575" cmpd="sng">
            <a:solidFill>
              <a:srgbClr val="FF6600"/>
            </a:solidFill>
            <a:headEnd type="none" w="med" len="med"/>
            <a:tailEnd type="arrow" w="lg" len="lg"/>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47" name="TextBox 46"/>
          <p:cNvSpPr txBox="1"/>
          <p:nvPr/>
        </p:nvSpPr>
        <p:spPr>
          <a:xfrm>
            <a:off x="4572001" y="6093000"/>
            <a:ext cx="4572000" cy="605294"/>
          </a:xfrm>
          <a:prstGeom prst="rect">
            <a:avLst/>
          </a:prstGeom>
          <a:noFill/>
        </p:spPr>
        <p:txBody>
          <a:bodyPr wrap="square" rtlCol="0">
            <a:spAutoFit/>
          </a:bodyPr>
          <a:lstStyle/>
          <a:p>
            <a:pPr>
              <a:lnSpc>
                <a:spcPts val="2000"/>
              </a:lnSpc>
            </a:pPr>
            <a:r>
              <a:rPr lang="en-US" sz="2000" dirty="0"/>
              <a:t>listen( ): start waiting for incoming packet with matching destination port#</a:t>
            </a:r>
          </a:p>
        </p:txBody>
      </p:sp>
      <p:sp>
        <p:nvSpPr>
          <p:cNvPr id="48" name="TextBox 47"/>
          <p:cNvSpPr txBox="1"/>
          <p:nvPr/>
        </p:nvSpPr>
        <p:spPr>
          <a:xfrm>
            <a:off x="4887981" y="5319855"/>
            <a:ext cx="372518" cy="461665"/>
          </a:xfrm>
          <a:prstGeom prst="rect">
            <a:avLst/>
          </a:prstGeom>
          <a:noFill/>
        </p:spPr>
        <p:txBody>
          <a:bodyPr wrap="none" rtlCol="0">
            <a:spAutoFit/>
          </a:bodyPr>
          <a:lstStyle/>
          <a:p>
            <a:r>
              <a:rPr lang="en-US" dirty="0">
                <a:latin typeface="+mj-lt"/>
              </a:rPr>
              <a:t>2</a:t>
            </a:r>
          </a:p>
        </p:txBody>
      </p:sp>
      <p:sp>
        <p:nvSpPr>
          <p:cNvPr id="49" name="TextBox 48"/>
          <p:cNvSpPr txBox="1"/>
          <p:nvPr/>
        </p:nvSpPr>
        <p:spPr>
          <a:xfrm>
            <a:off x="5914946" y="5328475"/>
            <a:ext cx="372518" cy="461665"/>
          </a:xfrm>
          <a:prstGeom prst="rect">
            <a:avLst/>
          </a:prstGeom>
          <a:noFill/>
        </p:spPr>
        <p:txBody>
          <a:bodyPr wrap="none" rtlCol="0">
            <a:spAutoFit/>
          </a:bodyPr>
          <a:lstStyle/>
          <a:p>
            <a:r>
              <a:rPr lang="en-US" dirty="0">
                <a:latin typeface="+mj-lt"/>
              </a:rPr>
              <a:t>4</a:t>
            </a:r>
          </a:p>
        </p:txBody>
      </p:sp>
      <p:sp>
        <p:nvSpPr>
          <p:cNvPr id="50" name="TextBox 49"/>
          <p:cNvSpPr txBox="1"/>
          <p:nvPr/>
        </p:nvSpPr>
        <p:spPr>
          <a:xfrm>
            <a:off x="5372487" y="5301151"/>
            <a:ext cx="372518" cy="461665"/>
          </a:xfrm>
          <a:prstGeom prst="rect">
            <a:avLst/>
          </a:prstGeom>
          <a:noFill/>
        </p:spPr>
        <p:txBody>
          <a:bodyPr wrap="none" rtlCol="0">
            <a:spAutoFit/>
          </a:bodyPr>
          <a:lstStyle/>
          <a:p>
            <a:r>
              <a:rPr lang="en-US" dirty="0">
                <a:latin typeface="+mj-lt"/>
              </a:rPr>
              <a:t>3</a:t>
            </a:r>
          </a:p>
        </p:txBody>
      </p:sp>
      <p:sp>
        <p:nvSpPr>
          <p:cNvPr id="51" name="TextBox 50"/>
          <p:cNvSpPr txBox="1"/>
          <p:nvPr/>
        </p:nvSpPr>
        <p:spPr>
          <a:xfrm>
            <a:off x="691515" y="2632603"/>
            <a:ext cx="372518" cy="461665"/>
          </a:xfrm>
          <a:prstGeom prst="rect">
            <a:avLst/>
          </a:prstGeom>
          <a:noFill/>
        </p:spPr>
        <p:txBody>
          <a:bodyPr wrap="none" rtlCol="0">
            <a:spAutoFit/>
          </a:bodyPr>
          <a:lstStyle/>
          <a:p>
            <a:r>
              <a:rPr lang="en-US" dirty="0">
                <a:latin typeface="+mj-lt"/>
              </a:rPr>
              <a:t>4</a:t>
            </a:r>
          </a:p>
        </p:txBody>
      </p:sp>
      <p:sp>
        <p:nvSpPr>
          <p:cNvPr id="52" name="TextBox 51"/>
          <p:cNvSpPr txBox="1"/>
          <p:nvPr/>
        </p:nvSpPr>
        <p:spPr>
          <a:xfrm>
            <a:off x="2161753" y="2605278"/>
            <a:ext cx="330159" cy="461665"/>
          </a:xfrm>
          <a:prstGeom prst="rect">
            <a:avLst/>
          </a:prstGeom>
          <a:noFill/>
        </p:spPr>
        <p:txBody>
          <a:bodyPr wrap="square" rtlCol="0">
            <a:spAutoFit/>
          </a:bodyPr>
          <a:lstStyle/>
          <a:p>
            <a:r>
              <a:rPr lang="en-US" dirty="0">
                <a:latin typeface="+mj-lt"/>
              </a:rPr>
              <a:t>6</a:t>
            </a:r>
          </a:p>
        </p:txBody>
      </p:sp>
      <p:sp>
        <p:nvSpPr>
          <p:cNvPr id="53" name="TextBox 52"/>
          <p:cNvSpPr txBox="1"/>
          <p:nvPr/>
        </p:nvSpPr>
        <p:spPr>
          <a:xfrm>
            <a:off x="3492580" y="2603227"/>
            <a:ext cx="372518" cy="461665"/>
          </a:xfrm>
          <a:prstGeom prst="rect">
            <a:avLst/>
          </a:prstGeom>
          <a:noFill/>
        </p:spPr>
        <p:txBody>
          <a:bodyPr wrap="none" rtlCol="0">
            <a:spAutoFit/>
          </a:bodyPr>
          <a:lstStyle/>
          <a:p>
            <a:r>
              <a:rPr lang="en-US" dirty="0">
                <a:latin typeface="+mj-lt"/>
              </a:rPr>
              <a:t>8</a:t>
            </a:r>
          </a:p>
        </p:txBody>
      </p:sp>
      <p:sp>
        <p:nvSpPr>
          <p:cNvPr id="54" name="TextBox 53"/>
          <p:cNvSpPr txBox="1"/>
          <p:nvPr/>
        </p:nvSpPr>
        <p:spPr>
          <a:xfrm>
            <a:off x="8194347" y="5345716"/>
            <a:ext cx="330159" cy="461665"/>
          </a:xfrm>
          <a:prstGeom prst="rect">
            <a:avLst/>
          </a:prstGeom>
          <a:noFill/>
        </p:spPr>
        <p:txBody>
          <a:bodyPr wrap="square" rtlCol="0">
            <a:spAutoFit/>
          </a:bodyPr>
          <a:lstStyle/>
          <a:p>
            <a:r>
              <a:rPr lang="en-US" dirty="0">
                <a:latin typeface="+mj-lt"/>
              </a:rPr>
              <a:t>6</a:t>
            </a:r>
          </a:p>
        </p:txBody>
      </p:sp>
      <p:sp>
        <p:nvSpPr>
          <p:cNvPr id="55" name="TextBox 54"/>
          <p:cNvSpPr txBox="1"/>
          <p:nvPr/>
        </p:nvSpPr>
        <p:spPr>
          <a:xfrm>
            <a:off x="6420067" y="5342355"/>
            <a:ext cx="559769" cy="461665"/>
          </a:xfrm>
          <a:prstGeom prst="rect">
            <a:avLst/>
          </a:prstGeom>
          <a:noFill/>
        </p:spPr>
        <p:txBody>
          <a:bodyPr wrap="none" rtlCol="0">
            <a:spAutoFit/>
          </a:bodyPr>
          <a:lstStyle/>
          <a:p>
            <a:r>
              <a:rPr lang="en-US" dirty="0">
                <a:latin typeface="+mj-lt"/>
              </a:rPr>
              <a:t>11</a:t>
            </a:r>
          </a:p>
        </p:txBody>
      </p:sp>
      <p:sp>
        <p:nvSpPr>
          <p:cNvPr id="58" name="TextBox 57"/>
          <p:cNvSpPr txBox="1"/>
          <p:nvPr/>
        </p:nvSpPr>
        <p:spPr>
          <a:xfrm>
            <a:off x="139678" y="3748603"/>
            <a:ext cx="3657351" cy="357363"/>
          </a:xfrm>
          <a:prstGeom prst="rect">
            <a:avLst/>
          </a:prstGeom>
          <a:noFill/>
        </p:spPr>
        <p:txBody>
          <a:bodyPr wrap="square" rtlCol="0">
            <a:spAutoFit/>
          </a:bodyPr>
          <a:lstStyle/>
          <a:p>
            <a:pPr>
              <a:lnSpc>
                <a:spcPts val="2000"/>
              </a:lnSpc>
            </a:pPr>
            <a:r>
              <a:rPr lang="en-US" sz="2000" dirty="0"/>
              <a:t>close(): delete/remove a door</a:t>
            </a:r>
          </a:p>
        </p:txBody>
      </p:sp>
      <p:sp>
        <p:nvSpPr>
          <p:cNvPr id="60" name="TextBox 59"/>
          <p:cNvSpPr txBox="1"/>
          <p:nvPr/>
        </p:nvSpPr>
        <p:spPr>
          <a:xfrm>
            <a:off x="123499" y="4181954"/>
            <a:ext cx="3899917" cy="2537447"/>
          </a:xfrm>
          <a:prstGeom prst="rect">
            <a:avLst/>
          </a:prstGeom>
          <a:solidFill>
            <a:srgbClr val="F4FFD8"/>
          </a:solidFill>
        </p:spPr>
        <p:txBody>
          <a:bodyPr wrap="square" rtlCol="0">
            <a:spAutoFit/>
          </a:bodyPr>
          <a:lstStyle/>
          <a:p>
            <a:pPr>
              <a:lnSpc>
                <a:spcPts val="2000"/>
              </a:lnSpc>
              <a:spcAft>
                <a:spcPts val="600"/>
              </a:spcAft>
            </a:pPr>
            <a:r>
              <a:rPr lang="en-US" sz="2000" dirty="0"/>
              <a:t>A couple other questions:</a:t>
            </a:r>
          </a:p>
          <a:p>
            <a:pPr marL="256032" indent="-256032">
              <a:lnSpc>
                <a:spcPts val="2000"/>
              </a:lnSpc>
              <a:spcAft>
                <a:spcPts val="600"/>
              </a:spcAft>
              <a:buFont typeface="Arial"/>
              <a:buChar char="•"/>
            </a:pPr>
            <a:r>
              <a:rPr lang="en-US" sz="2000" dirty="0"/>
              <a:t>What is the server’s IP address?</a:t>
            </a:r>
          </a:p>
          <a:p>
            <a:pPr marL="713232" lvl="1" indent="-256032">
              <a:lnSpc>
                <a:spcPts val="2000"/>
              </a:lnSpc>
              <a:spcAft>
                <a:spcPts val="600"/>
              </a:spcAft>
              <a:buFont typeface="Arial"/>
              <a:buChar char="•"/>
            </a:pPr>
            <a:r>
              <a:rPr lang="en-US" sz="2000" dirty="0"/>
              <a:t>Website name </a:t>
            </a:r>
            <a:r>
              <a:rPr lang="en-US" sz="2000" dirty="0">
                <a:sym typeface="Wingdings"/>
              </a:rPr>
              <a:t> IP address</a:t>
            </a:r>
            <a:endParaRPr lang="en-US" sz="2000" dirty="0"/>
          </a:p>
          <a:p>
            <a:pPr marL="256032" indent="-256032">
              <a:lnSpc>
                <a:spcPts val="2000"/>
              </a:lnSpc>
              <a:spcAft>
                <a:spcPts val="600"/>
              </a:spcAft>
              <a:buFont typeface="Arial"/>
              <a:buChar char="•"/>
            </a:pPr>
            <a:r>
              <a:rPr lang="en-US" sz="2000" dirty="0"/>
              <a:t>What port number to use?</a:t>
            </a:r>
          </a:p>
          <a:p>
            <a:pPr marL="713232" lvl="1" indent="-256032">
              <a:lnSpc>
                <a:spcPts val="2000"/>
              </a:lnSpc>
              <a:spcAft>
                <a:spcPts val="600"/>
              </a:spcAft>
              <a:buFont typeface="Arial"/>
              <a:buChar char="•"/>
            </a:pPr>
            <a:r>
              <a:rPr lang="en-US" sz="2000" dirty="0"/>
              <a:t>Client: assigned by OS</a:t>
            </a:r>
          </a:p>
          <a:p>
            <a:pPr marL="713232" lvl="1" indent="-256032">
              <a:lnSpc>
                <a:spcPts val="2000"/>
              </a:lnSpc>
              <a:spcAft>
                <a:spcPts val="600"/>
              </a:spcAft>
              <a:buFont typeface="Arial"/>
              <a:buChar char="•"/>
            </a:pPr>
            <a:r>
              <a:rPr lang="en-US" sz="2000" dirty="0"/>
              <a:t>Server: defined standards</a:t>
            </a:r>
          </a:p>
        </p:txBody>
      </p:sp>
      <p:sp>
        <p:nvSpPr>
          <p:cNvPr id="64" name="TextBox 63"/>
          <p:cNvSpPr txBox="1"/>
          <p:nvPr/>
        </p:nvSpPr>
        <p:spPr>
          <a:xfrm>
            <a:off x="7055066" y="5363521"/>
            <a:ext cx="560520" cy="461665"/>
          </a:xfrm>
          <a:prstGeom prst="rect">
            <a:avLst/>
          </a:prstGeom>
          <a:noFill/>
        </p:spPr>
        <p:txBody>
          <a:bodyPr wrap="none" rtlCol="0">
            <a:spAutoFit/>
          </a:bodyPr>
          <a:lstStyle/>
          <a:p>
            <a:r>
              <a:rPr lang="en-US">
                <a:latin typeface="+mj-lt"/>
              </a:rPr>
              <a:t>28</a:t>
            </a:r>
          </a:p>
        </p:txBody>
      </p:sp>
      <p:grpSp>
        <p:nvGrpSpPr>
          <p:cNvPr id="68" name="Group 67"/>
          <p:cNvGrpSpPr/>
          <p:nvPr/>
        </p:nvGrpSpPr>
        <p:grpSpPr>
          <a:xfrm>
            <a:off x="565727" y="3082640"/>
            <a:ext cx="7878619" cy="2983342"/>
            <a:chOff x="565727" y="3082640"/>
            <a:chExt cx="7878619" cy="2983342"/>
          </a:xfrm>
        </p:grpSpPr>
        <p:sp>
          <p:nvSpPr>
            <p:cNvPr id="65" name="Rounded Rectangle 64"/>
            <p:cNvSpPr/>
            <p:nvPr/>
          </p:nvSpPr>
          <p:spPr bwMode="auto">
            <a:xfrm>
              <a:off x="565727" y="3082640"/>
              <a:ext cx="3267364" cy="242455"/>
            </a:xfrm>
            <a:prstGeom prst="roundRect">
              <a:avLst/>
            </a:prstGeom>
            <a:solidFill>
              <a:srgbClr val="008101"/>
            </a:solidFill>
            <a:ln w="1270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F4FFD8"/>
                  </a:solidFill>
                  <a:effectLst/>
                  <a:latin typeface="+mj-lt"/>
                </a:rPr>
                <a:t>131.179.128.19</a:t>
              </a:r>
            </a:p>
          </p:txBody>
        </p:sp>
        <p:sp>
          <p:nvSpPr>
            <p:cNvPr id="67" name="Rounded Rectangle 66"/>
            <p:cNvSpPr/>
            <p:nvPr/>
          </p:nvSpPr>
          <p:spPr bwMode="auto">
            <a:xfrm>
              <a:off x="5176982" y="5823527"/>
              <a:ext cx="3267364" cy="242455"/>
            </a:xfrm>
            <a:prstGeom prst="roundRect">
              <a:avLst/>
            </a:prstGeom>
            <a:solidFill>
              <a:srgbClr val="008101"/>
            </a:solidFill>
            <a:ln w="1270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gn="ctr"/>
              <a:r>
                <a:rPr lang="en-US" sz="2000">
                  <a:solidFill>
                    <a:srgbClr val="F4FFD8"/>
                  </a:solidFill>
                  <a:latin typeface="+mj-lt"/>
                </a:rPr>
                <a:t>216.58.219.46</a:t>
              </a:r>
              <a:endParaRPr kumimoji="0" lang="en-US" sz="2000" b="0" i="0" u="none" strike="noStrike" cap="none" normalizeH="0" baseline="0">
                <a:ln>
                  <a:noFill/>
                </a:ln>
                <a:solidFill>
                  <a:srgbClr val="F4FFD8"/>
                </a:solidFill>
                <a:effectLst/>
                <a:latin typeface="+mj-lt"/>
              </a:endParaRPr>
            </a:p>
          </p:txBody>
        </p:sp>
      </p:grpSp>
      <p:sp>
        <p:nvSpPr>
          <p:cNvPr id="69" name="TextBox 68"/>
          <p:cNvSpPr txBox="1"/>
          <p:nvPr/>
        </p:nvSpPr>
        <p:spPr>
          <a:xfrm>
            <a:off x="2871432" y="2582444"/>
            <a:ext cx="560370" cy="461665"/>
          </a:xfrm>
          <a:prstGeom prst="rect">
            <a:avLst/>
          </a:prstGeom>
          <a:noFill/>
        </p:spPr>
        <p:txBody>
          <a:bodyPr wrap="none" rtlCol="0">
            <a:spAutoFit/>
          </a:bodyPr>
          <a:lstStyle/>
          <a:p>
            <a:r>
              <a:rPr lang="en-US">
                <a:latin typeface="+mj-lt"/>
              </a:rPr>
              <a:t>77</a:t>
            </a:r>
          </a:p>
        </p:txBody>
      </p:sp>
    </p:spTree>
    <p:extLst>
      <p:ext uri="{BB962C8B-B14F-4D97-AF65-F5344CB8AC3E}">
        <p14:creationId xmlns:p14="http://schemas.microsoft.com/office/powerpoint/2010/main" val="7861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P spid="47" grpId="0"/>
      <p:bldP spid="58" grpId="0"/>
      <p:bldP spid="60" grpId="0" animBg="1"/>
      <p:bldP spid="60"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loud 30">
            <a:extLst>
              <a:ext uri="{FF2B5EF4-FFF2-40B4-BE49-F238E27FC236}">
                <a16:creationId xmlns:a16="http://schemas.microsoft.com/office/drawing/2014/main" id="{64CFB583-BB46-314A-9713-BE424C77E27A}"/>
              </a:ext>
            </a:extLst>
          </p:cNvPr>
          <p:cNvSpPr/>
          <p:nvPr/>
        </p:nvSpPr>
        <p:spPr bwMode="auto">
          <a:xfrm>
            <a:off x="2844643" y="759417"/>
            <a:ext cx="4796021" cy="1751308"/>
          </a:xfrm>
          <a:prstGeom prst="cloud">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100357" name="Rectangle 2"/>
          <p:cNvSpPr>
            <a:spLocks noGrp="1" noChangeArrowheads="1"/>
          </p:cNvSpPr>
          <p:nvPr>
            <p:ph type="title"/>
          </p:nvPr>
        </p:nvSpPr>
        <p:spPr/>
        <p:txBody>
          <a:bodyPr/>
          <a:lstStyle/>
          <a:p>
            <a:r>
              <a:rPr lang="en-US"/>
              <a:t>A quick comment about "port"</a:t>
            </a:r>
          </a:p>
        </p:txBody>
      </p:sp>
      <p:sp>
        <p:nvSpPr>
          <p:cNvPr id="167939" name="Rectangle 3"/>
          <p:cNvSpPr>
            <a:spLocks noGrp="1" noChangeArrowheads="1"/>
          </p:cNvSpPr>
          <p:nvPr>
            <p:ph idx="1"/>
          </p:nvPr>
        </p:nvSpPr>
        <p:spPr>
          <a:xfrm>
            <a:off x="231775" y="2887578"/>
            <a:ext cx="5614402" cy="3781509"/>
          </a:xfrm>
        </p:spPr>
        <p:txBody>
          <a:bodyPr>
            <a:normAutofit/>
          </a:bodyPr>
          <a:lstStyle/>
          <a:p>
            <a:r>
              <a:rPr lang="en-US" dirty="0"/>
              <a:t>Web, Email, FTP all connect client to server by TCP</a:t>
            </a:r>
          </a:p>
          <a:p>
            <a:r>
              <a:rPr lang="en-US" dirty="0"/>
              <a:t>The server tells which client wants which service by </a:t>
            </a:r>
            <a:r>
              <a:rPr lang="en-US" i="1" dirty="0">
                <a:solidFill>
                  <a:srgbClr val="3A1FFF"/>
                </a:solidFill>
              </a:rPr>
              <a:t>well-defined port number</a:t>
            </a:r>
            <a:r>
              <a:rPr lang="en-US" dirty="0"/>
              <a:t>:</a:t>
            </a:r>
          </a:p>
          <a:p>
            <a:pPr lvl="1"/>
            <a:r>
              <a:rPr lang="en-US" dirty="0"/>
              <a:t>Web: port 80, ftp 21, mail 25</a:t>
            </a:r>
          </a:p>
        </p:txBody>
      </p:sp>
      <p:sp>
        <p:nvSpPr>
          <p:cNvPr id="100361" name="Slide Number Placeholder 5"/>
          <p:cNvSpPr>
            <a:spLocks noGrp="1"/>
          </p:cNvSpPr>
          <p:nvPr>
            <p:ph type="sldNum" sz="quarter" idx="12"/>
          </p:nvPr>
        </p:nvSpPr>
        <p:spPr/>
        <p:txBody>
          <a:bodyPr/>
          <a:lstStyle/>
          <a:p>
            <a:fld id="{1158D7D6-4C42-8C4C-8705-54D84F883BB6}" type="slidenum">
              <a:rPr lang="en-US" smtClean="0"/>
              <a:pPr/>
              <a:t>53</a:t>
            </a:fld>
            <a:endParaRPr lang="en-US"/>
          </a:p>
        </p:txBody>
      </p:sp>
      <p:graphicFrame>
        <p:nvGraphicFramePr>
          <p:cNvPr id="100354" name="Object 2"/>
          <p:cNvGraphicFramePr>
            <a:graphicFrameLocks noChangeAspect="1"/>
          </p:cNvGraphicFramePr>
          <p:nvPr/>
        </p:nvGraphicFramePr>
        <p:xfrm>
          <a:off x="1322550" y="1016777"/>
          <a:ext cx="752475" cy="596900"/>
        </p:xfrm>
        <a:graphic>
          <a:graphicData uri="http://schemas.openxmlformats.org/presentationml/2006/ole">
            <mc:AlternateContent xmlns:mc="http://schemas.openxmlformats.org/markup-compatibility/2006">
              <mc:Choice xmlns:v="urn:schemas-microsoft-com:vml" Requires="v">
                <p:oleObj name="Clip" r:id="rId3" imgW="7315200" imgH="6070600" progId="">
                  <p:embed/>
                </p:oleObj>
              </mc:Choice>
              <mc:Fallback>
                <p:oleObj name="Clip" r:id="rId3" imgW="7315200" imgH="6070600" progId="">
                  <p:embed/>
                  <p:pic>
                    <p:nvPicPr>
                      <p:cNvPr id="10035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550" y="1016777"/>
                        <a:ext cx="752475"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100362" name="Group 5"/>
          <p:cNvGrpSpPr>
            <a:grpSpLocks/>
          </p:cNvGrpSpPr>
          <p:nvPr/>
        </p:nvGrpSpPr>
        <p:grpSpPr bwMode="auto">
          <a:xfrm>
            <a:off x="7345363" y="1084823"/>
            <a:ext cx="676275" cy="985838"/>
            <a:chOff x="4180" y="783"/>
            <a:chExt cx="150" cy="307"/>
          </a:xfrm>
        </p:grpSpPr>
        <p:sp>
          <p:nvSpPr>
            <p:cNvPr id="100376"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100377"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US"/>
            </a:p>
          </p:txBody>
        </p:sp>
        <p:sp>
          <p:nvSpPr>
            <p:cNvPr id="10037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10037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prstTxWarp prst="textNoShape">
                <a:avLst/>
              </a:prstTxWarp>
            </a:bodyPr>
            <a:lstStyle/>
            <a:p>
              <a:endParaRPr lang="en-US"/>
            </a:p>
          </p:txBody>
        </p:sp>
        <p:sp>
          <p:nvSpPr>
            <p:cNvPr id="100380"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0381"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038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100383"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aphicFrame>
        <p:nvGraphicFramePr>
          <p:cNvPr id="100355" name="Object 3"/>
          <p:cNvGraphicFramePr>
            <a:graphicFrameLocks noChangeAspect="1"/>
          </p:cNvGraphicFramePr>
          <p:nvPr/>
        </p:nvGraphicFramePr>
        <p:xfrm>
          <a:off x="2325688" y="1718236"/>
          <a:ext cx="752475" cy="596900"/>
        </p:xfrm>
        <a:graphic>
          <a:graphicData uri="http://schemas.openxmlformats.org/presentationml/2006/ole">
            <mc:AlternateContent xmlns:mc="http://schemas.openxmlformats.org/markup-compatibility/2006">
              <mc:Choice xmlns:v="urn:schemas-microsoft-com:vml" Requires="v">
                <p:oleObj name="Clip" r:id="rId5" imgW="7315200" imgH="6070600" progId="">
                  <p:embed/>
                </p:oleObj>
              </mc:Choice>
              <mc:Fallback>
                <p:oleObj name="Clip" r:id="rId5" imgW="7315200" imgH="6070600" progId="">
                  <p:embed/>
                  <p:pic>
                    <p:nvPicPr>
                      <p:cNvPr id="1003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688" y="1718236"/>
                        <a:ext cx="752475"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0356" name="Object 4"/>
          <p:cNvGraphicFramePr>
            <a:graphicFrameLocks noChangeAspect="1"/>
          </p:cNvGraphicFramePr>
          <p:nvPr/>
        </p:nvGraphicFramePr>
        <p:xfrm>
          <a:off x="3557588" y="2272273"/>
          <a:ext cx="752475" cy="596900"/>
        </p:xfrm>
        <a:graphic>
          <a:graphicData uri="http://schemas.openxmlformats.org/presentationml/2006/ole">
            <mc:AlternateContent xmlns:mc="http://schemas.openxmlformats.org/markup-compatibility/2006">
              <mc:Choice xmlns:v="urn:schemas-microsoft-com:vml" Requires="v">
                <p:oleObj name="Clip" r:id="rId6" imgW="7315200" imgH="6070600" progId="">
                  <p:embed/>
                </p:oleObj>
              </mc:Choice>
              <mc:Fallback>
                <p:oleObj name="Clip" r:id="rId6" imgW="7315200" imgH="6070600" progId="">
                  <p:embed/>
                  <p:pic>
                    <p:nvPicPr>
                      <p:cNvPr id="1003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588" y="2272273"/>
                        <a:ext cx="752475"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0363" name="Text Box 16"/>
          <p:cNvSpPr txBox="1">
            <a:spLocks noChangeArrowheads="1"/>
          </p:cNvSpPr>
          <p:nvPr/>
        </p:nvSpPr>
        <p:spPr bwMode="auto">
          <a:xfrm>
            <a:off x="6999288" y="2015098"/>
            <a:ext cx="1797050" cy="601663"/>
          </a:xfrm>
          <a:prstGeom prst="rect">
            <a:avLst/>
          </a:prstGeom>
          <a:noFill/>
          <a:ln w="9525">
            <a:noFill/>
            <a:miter lim="800000"/>
            <a:headEnd/>
            <a:tailEnd/>
          </a:ln>
        </p:spPr>
        <p:txBody>
          <a:bodyPr lIns="0" tIns="0" rIns="0" bIns="0">
            <a:prstTxWarp prst="textNoShape">
              <a:avLst/>
            </a:prstTxWarp>
          </a:bodyPr>
          <a:lstStyle/>
          <a:p>
            <a:pPr>
              <a:spcBef>
                <a:spcPct val="20000"/>
              </a:spcBef>
              <a:buClr>
                <a:schemeClr val="accent2"/>
              </a:buClr>
              <a:buSzPct val="85000"/>
              <a:buFont typeface="ZapfDingbats" pitchFamily="82" charset="2"/>
              <a:buNone/>
            </a:pPr>
            <a:r>
              <a:rPr lang="en-US" sz="1800" b="1">
                <a:latin typeface="Times New Roman" charset="0"/>
              </a:rPr>
              <a:t>A server for email, web, ftp</a:t>
            </a:r>
            <a:endParaRPr lang="en-US" sz="1800" b="1">
              <a:latin typeface="Comic Sans MS" charset="0"/>
            </a:endParaRPr>
          </a:p>
        </p:txBody>
      </p:sp>
      <p:sp>
        <p:nvSpPr>
          <p:cNvPr id="100364" name="Line 17"/>
          <p:cNvSpPr>
            <a:spLocks noChangeShapeType="1"/>
          </p:cNvSpPr>
          <p:nvPr/>
        </p:nvSpPr>
        <p:spPr bwMode="auto">
          <a:xfrm>
            <a:off x="2011363" y="1214998"/>
            <a:ext cx="5233987" cy="228600"/>
          </a:xfrm>
          <a:prstGeom prst="line">
            <a:avLst/>
          </a:prstGeom>
          <a:noFill/>
          <a:ln w="19050">
            <a:solidFill>
              <a:srgbClr val="FF0000"/>
            </a:solidFill>
            <a:round/>
            <a:headEnd/>
            <a:tailEnd type="triangle" w="med" len="med"/>
          </a:ln>
        </p:spPr>
        <p:txBody>
          <a:bodyPr wrap="none" anchor="ctr">
            <a:prstTxWarp prst="textNoShape">
              <a:avLst/>
            </a:prstTxWarp>
          </a:bodyPr>
          <a:lstStyle/>
          <a:p>
            <a:endParaRPr lang="en-US"/>
          </a:p>
        </p:txBody>
      </p:sp>
      <p:sp>
        <p:nvSpPr>
          <p:cNvPr id="100365" name="Text Box 18"/>
          <p:cNvSpPr txBox="1">
            <a:spLocks noChangeArrowheads="1"/>
          </p:cNvSpPr>
          <p:nvPr/>
        </p:nvSpPr>
        <p:spPr bwMode="auto">
          <a:xfrm>
            <a:off x="3179763" y="957823"/>
            <a:ext cx="1422400" cy="366713"/>
          </a:xfrm>
          <a:prstGeom prst="rect">
            <a:avLst/>
          </a:prstGeom>
          <a:noFill/>
          <a:ln w="9525">
            <a:noFill/>
            <a:miter lim="800000"/>
            <a:headEnd/>
            <a:tailEnd/>
          </a:ln>
        </p:spPr>
        <p:txBody>
          <a:bodyPr wrap="none">
            <a:prstTxWarp prst="textNoShape">
              <a:avLst/>
            </a:prstTxWarp>
            <a:spAutoFit/>
          </a:bodyPr>
          <a:lstStyle/>
          <a:p>
            <a:pPr>
              <a:spcBef>
                <a:spcPct val="20000"/>
              </a:spcBef>
              <a:buClr>
                <a:schemeClr val="accent2"/>
              </a:buClr>
              <a:buSzPct val="85000"/>
              <a:buFont typeface="ZapfDingbats" pitchFamily="82" charset="2"/>
              <a:buNone/>
            </a:pPr>
            <a:r>
              <a:rPr lang="en-US" sz="1800" b="1">
                <a:latin typeface="Times New Roman" charset="0"/>
              </a:rPr>
              <a:t>Web request</a:t>
            </a:r>
          </a:p>
        </p:txBody>
      </p:sp>
      <p:sp>
        <p:nvSpPr>
          <p:cNvPr id="100366" name="Line 19"/>
          <p:cNvSpPr>
            <a:spLocks noChangeShapeType="1"/>
          </p:cNvSpPr>
          <p:nvPr/>
        </p:nvSpPr>
        <p:spPr bwMode="auto">
          <a:xfrm flipV="1">
            <a:off x="3117850" y="1683311"/>
            <a:ext cx="4156075" cy="182562"/>
          </a:xfrm>
          <a:prstGeom prst="line">
            <a:avLst/>
          </a:prstGeom>
          <a:noFill/>
          <a:ln w="19050">
            <a:solidFill>
              <a:srgbClr val="0000FF"/>
            </a:solidFill>
            <a:round/>
            <a:headEnd/>
            <a:tailEnd type="triangle" w="med" len="med"/>
          </a:ln>
        </p:spPr>
        <p:txBody>
          <a:bodyPr wrap="none" anchor="ctr">
            <a:prstTxWarp prst="textNoShape">
              <a:avLst/>
            </a:prstTxWarp>
          </a:bodyPr>
          <a:lstStyle/>
          <a:p>
            <a:endParaRPr lang="en-US"/>
          </a:p>
        </p:txBody>
      </p:sp>
      <p:sp>
        <p:nvSpPr>
          <p:cNvPr id="100367" name="Text Box 20"/>
          <p:cNvSpPr txBox="1">
            <a:spLocks noChangeArrowheads="1"/>
          </p:cNvSpPr>
          <p:nvPr/>
        </p:nvSpPr>
        <p:spPr bwMode="auto">
          <a:xfrm>
            <a:off x="3257550" y="1464236"/>
            <a:ext cx="1559081" cy="369332"/>
          </a:xfrm>
          <a:prstGeom prst="rect">
            <a:avLst/>
          </a:prstGeom>
          <a:noFill/>
          <a:ln w="9525">
            <a:noFill/>
            <a:miter lim="800000"/>
            <a:headEnd/>
            <a:tailEnd/>
          </a:ln>
        </p:spPr>
        <p:txBody>
          <a:bodyPr wrap="none">
            <a:prstTxWarp prst="textNoShape">
              <a:avLst/>
            </a:prstTxWarp>
            <a:spAutoFit/>
          </a:bodyPr>
          <a:lstStyle/>
          <a:p>
            <a:pPr>
              <a:spcBef>
                <a:spcPct val="20000"/>
              </a:spcBef>
              <a:buClr>
                <a:schemeClr val="accent2"/>
              </a:buClr>
              <a:buSzPct val="85000"/>
              <a:buFont typeface="ZapfDingbats" pitchFamily="82" charset="2"/>
              <a:buNone/>
            </a:pPr>
            <a:r>
              <a:rPr lang="en-US" sz="1800" b="1" dirty="0">
                <a:latin typeface="Times New Roman" charset="0"/>
              </a:rPr>
              <a:t>Email request</a:t>
            </a:r>
          </a:p>
        </p:txBody>
      </p:sp>
      <p:sp>
        <p:nvSpPr>
          <p:cNvPr id="100368" name="Line 21"/>
          <p:cNvSpPr>
            <a:spLocks noChangeShapeType="1"/>
          </p:cNvSpPr>
          <p:nvPr/>
        </p:nvSpPr>
        <p:spPr bwMode="auto">
          <a:xfrm flipV="1">
            <a:off x="4349750" y="1900798"/>
            <a:ext cx="2894013" cy="603250"/>
          </a:xfrm>
          <a:prstGeom prst="line">
            <a:avLst/>
          </a:prstGeom>
          <a:noFill/>
          <a:ln w="19050">
            <a:solidFill>
              <a:srgbClr val="800000"/>
            </a:solidFill>
            <a:round/>
            <a:headEnd/>
            <a:tailEnd type="stealth" w="med" len="med"/>
          </a:ln>
        </p:spPr>
        <p:txBody>
          <a:bodyPr wrap="none" anchor="ctr">
            <a:prstTxWarp prst="textNoShape">
              <a:avLst/>
            </a:prstTxWarp>
          </a:bodyPr>
          <a:lstStyle/>
          <a:p>
            <a:endParaRPr lang="en-US"/>
          </a:p>
        </p:txBody>
      </p:sp>
      <p:sp>
        <p:nvSpPr>
          <p:cNvPr id="100369" name="Text Box 22"/>
          <p:cNvSpPr txBox="1">
            <a:spLocks noChangeArrowheads="1"/>
          </p:cNvSpPr>
          <p:nvPr/>
        </p:nvSpPr>
        <p:spPr bwMode="auto">
          <a:xfrm>
            <a:off x="4259263" y="1997636"/>
            <a:ext cx="1392432" cy="369332"/>
          </a:xfrm>
          <a:prstGeom prst="rect">
            <a:avLst/>
          </a:prstGeom>
          <a:noFill/>
          <a:ln w="9525">
            <a:noFill/>
            <a:miter lim="800000"/>
            <a:headEnd/>
            <a:tailEnd/>
          </a:ln>
        </p:spPr>
        <p:txBody>
          <a:bodyPr wrap="none">
            <a:prstTxWarp prst="textNoShape">
              <a:avLst/>
            </a:prstTxWarp>
            <a:spAutoFit/>
          </a:bodyPr>
          <a:lstStyle/>
          <a:p>
            <a:pPr>
              <a:spcBef>
                <a:spcPct val="20000"/>
              </a:spcBef>
              <a:buClr>
                <a:schemeClr val="accent2"/>
              </a:buClr>
              <a:buSzPct val="85000"/>
              <a:buFont typeface="ZapfDingbats" pitchFamily="82" charset="2"/>
              <a:buNone/>
            </a:pPr>
            <a:r>
              <a:rPr lang="en-US" sz="1800" b="1" dirty="0">
                <a:latin typeface="Times New Roman" charset="0"/>
              </a:rPr>
              <a:t>FTP request</a:t>
            </a:r>
          </a:p>
        </p:txBody>
      </p:sp>
      <p:grpSp>
        <p:nvGrpSpPr>
          <p:cNvPr id="37" name="Group 36"/>
          <p:cNvGrpSpPr/>
          <p:nvPr/>
        </p:nvGrpSpPr>
        <p:grpSpPr>
          <a:xfrm>
            <a:off x="5846177" y="2625025"/>
            <a:ext cx="3208924" cy="3444238"/>
            <a:chOff x="5597526" y="2526631"/>
            <a:chExt cx="3457575" cy="3542632"/>
          </a:xfrm>
        </p:grpSpPr>
        <p:sp>
          <p:nvSpPr>
            <p:cNvPr id="100371" name="AutoShape 24"/>
            <p:cNvSpPr>
              <a:spLocks/>
            </p:cNvSpPr>
            <p:nvPr/>
          </p:nvSpPr>
          <p:spPr bwMode="auto">
            <a:xfrm rot="16200000">
              <a:off x="6967538" y="2970774"/>
              <a:ext cx="582613" cy="3322638"/>
            </a:xfrm>
            <a:prstGeom prst="rightBrace">
              <a:avLst>
                <a:gd name="adj1" fmla="val 47525"/>
                <a:gd name="adj2" fmla="val 50000"/>
              </a:avLst>
            </a:prstGeom>
            <a:noFill/>
            <a:ln w="38100">
              <a:solidFill>
                <a:srgbClr val="800000"/>
              </a:solidFill>
              <a:round/>
              <a:headEnd/>
              <a:tailEnd/>
            </a:ln>
          </p:spPr>
          <p:txBody>
            <a:bodyPr wrap="none" anchor="ctr">
              <a:prstTxWarp prst="textNoShape">
                <a:avLst/>
              </a:prstTxWarp>
            </a:bodyPr>
            <a:lstStyle/>
            <a:p>
              <a:endParaRPr lang="en-US"/>
            </a:p>
          </p:txBody>
        </p:sp>
        <p:sp>
          <p:nvSpPr>
            <p:cNvPr id="100372" name="Line 25"/>
            <p:cNvSpPr>
              <a:spLocks noChangeShapeType="1"/>
            </p:cNvSpPr>
            <p:nvPr/>
          </p:nvSpPr>
          <p:spPr bwMode="auto">
            <a:xfrm flipV="1">
              <a:off x="7253288" y="2526631"/>
              <a:ext cx="259765" cy="1877654"/>
            </a:xfrm>
            <a:prstGeom prst="line">
              <a:avLst/>
            </a:prstGeom>
            <a:noFill/>
            <a:ln w="38100">
              <a:solidFill>
                <a:srgbClr val="800000"/>
              </a:solidFill>
              <a:round/>
              <a:headEnd/>
              <a:tailEnd/>
            </a:ln>
          </p:spPr>
          <p:txBody>
            <a:bodyPr wrap="none" anchor="ctr">
              <a:prstTxWarp prst="textNoShape">
                <a:avLst/>
              </a:prstTxWarp>
            </a:bodyPr>
            <a:lstStyle/>
            <a:p>
              <a:endParaRPr lang="en-US"/>
            </a:p>
          </p:txBody>
        </p:sp>
        <p:sp>
          <p:nvSpPr>
            <p:cNvPr id="100373" name="AutoShape 26"/>
            <p:cNvSpPr>
              <a:spLocks noChangeArrowheads="1"/>
            </p:cNvSpPr>
            <p:nvPr/>
          </p:nvSpPr>
          <p:spPr bwMode="auto">
            <a:xfrm>
              <a:off x="5630863" y="4946794"/>
              <a:ext cx="3424238" cy="333733"/>
            </a:xfrm>
            <a:prstGeom prst="roundRect">
              <a:avLst>
                <a:gd name="adj" fmla="val 16667"/>
              </a:avLst>
            </a:prstGeom>
            <a:noFill/>
            <a:ln w="28575">
              <a:solidFill>
                <a:srgbClr val="800000"/>
              </a:solidFill>
              <a:round/>
              <a:headEnd/>
              <a:tailEnd/>
            </a:ln>
          </p:spPr>
          <p:txBody>
            <a:bodyPr wrap="none" anchor="ctr">
              <a:prstTxWarp prst="textNoShape">
                <a:avLst/>
              </a:prstTxWarp>
            </a:bodyPr>
            <a:lstStyle/>
            <a:p>
              <a:pPr algn="ctr">
                <a:spcBef>
                  <a:spcPct val="20000"/>
                </a:spcBef>
                <a:buClr>
                  <a:schemeClr val="accent2"/>
                </a:buClr>
                <a:buSzPct val="85000"/>
                <a:buFont typeface="ZapfDingbats" pitchFamily="82" charset="2"/>
                <a:buNone/>
              </a:pPr>
              <a:r>
                <a:rPr lang="en-US" sz="1800" err="1">
                  <a:latin typeface="Times New Roman" charset="0"/>
                </a:rPr>
                <a:t>ftp:waiting</a:t>
              </a:r>
              <a:r>
                <a:rPr lang="en-US" sz="1800">
                  <a:latin typeface="Times New Roman" charset="0"/>
                </a:rPr>
                <a:t> for packets to port21 </a:t>
              </a:r>
              <a:endParaRPr lang="en-US" sz="1800">
                <a:latin typeface="Comic Sans MS" charset="0"/>
              </a:endParaRPr>
            </a:p>
          </p:txBody>
        </p:sp>
        <p:sp>
          <p:nvSpPr>
            <p:cNvPr id="100374" name="AutoShape 27"/>
            <p:cNvSpPr>
              <a:spLocks noChangeArrowheads="1"/>
            </p:cNvSpPr>
            <p:nvPr/>
          </p:nvSpPr>
          <p:spPr bwMode="auto">
            <a:xfrm>
              <a:off x="5630863" y="5350435"/>
              <a:ext cx="3424238" cy="317775"/>
            </a:xfrm>
            <a:prstGeom prst="roundRect">
              <a:avLst>
                <a:gd name="adj" fmla="val 16667"/>
              </a:avLst>
            </a:prstGeom>
            <a:noFill/>
            <a:ln w="28575">
              <a:solidFill>
                <a:srgbClr val="0000FF"/>
              </a:solidFill>
              <a:round/>
              <a:headEnd/>
              <a:tailEnd/>
            </a:ln>
          </p:spPr>
          <p:txBody>
            <a:bodyPr wrap="none" anchor="ctr">
              <a:prstTxWarp prst="textNoShape">
                <a:avLst/>
              </a:prstTxWarp>
            </a:bodyPr>
            <a:lstStyle/>
            <a:p>
              <a:pPr algn="ctr">
                <a:spcBef>
                  <a:spcPct val="20000"/>
                </a:spcBef>
                <a:buClr>
                  <a:schemeClr val="accent2"/>
                </a:buClr>
                <a:buSzPct val="85000"/>
                <a:buFont typeface="ZapfDingbats" pitchFamily="82" charset="2"/>
                <a:buNone/>
              </a:pPr>
              <a:r>
                <a:rPr lang="en-US" sz="1800">
                  <a:latin typeface="Times New Roman" charset="0"/>
                </a:rPr>
                <a:t>email process: port25 </a:t>
              </a:r>
              <a:endParaRPr lang="en-US" sz="1800">
                <a:latin typeface="Comic Sans MS" charset="0"/>
              </a:endParaRPr>
            </a:p>
          </p:txBody>
        </p:sp>
        <p:sp>
          <p:nvSpPr>
            <p:cNvPr id="100375" name="AutoShape 28"/>
            <p:cNvSpPr>
              <a:spLocks noChangeArrowheads="1"/>
            </p:cNvSpPr>
            <p:nvPr/>
          </p:nvSpPr>
          <p:spPr bwMode="auto">
            <a:xfrm>
              <a:off x="5630863" y="5721911"/>
              <a:ext cx="3424238" cy="347352"/>
            </a:xfrm>
            <a:prstGeom prst="roundRect">
              <a:avLst>
                <a:gd name="adj" fmla="val 16667"/>
              </a:avLst>
            </a:prstGeom>
            <a:noFill/>
            <a:ln w="28575">
              <a:solidFill>
                <a:srgbClr val="FF0000"/>
              </a:solidFill>
              <a:round/>
              <a:headEnd/>
              <a:tailEnd/>
            </a:ln>
          </p:spPr>
          <p:txBody>
            <a:bodyPr wrap="none" anchor="ctr">
              <a:prstTxWarp prst="textNoShape">
                <a:avLst/>
              </a:prstTxWarp>
            </a:bodyPr>
            <a:lstStyle/>
            <a:p>
              <a:pPr algn="ctr">
                <a:spcBef>
                  <a:spcPct val="20000"/>
                </a:spcBef>
                <a:buClr>
                  <a:schemeClr val="accent2"/>
                </a:buClr>
                <a:buSzPct val="85000"/>
                <a:buFont typeface="ZapfDingbats" pitchFamily="82" charset="2"/>
                <a:buNone/>
              </a:pPr>
              <a:r>
                <a:rPr lang="en-US" sz="1800">
                  <a:latin typeface="Times New Roman" charset="0"/>
                </a:rPr>
                <a:t>Web server: port80 </a:t>
              </a:r>
              <a:endParaRPr lang="en-US" sz="1800">
                <a:latin typeface="Comic Sans MS"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3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939">
                                            <p:txEl>
                                              <p:pRg st="2" end="2"/>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4"/>
          <p:cNvPicPr>
            <a:picLocks noChangeArrowheads="1"/>
          </p:cNvPicPr>
          <p:nvPr/>
        </p:nvPicPr>
        <p:blipFill>
          <a:blip r:embed="rId3"/>
          <a:srcRect/>
          <a:stretch>
            <a:fillRect/>
          </a:stretch>
        </p:blipFill>
        <p:spPr bwMode="auto">
          <a:xfrm>
            <a:off x="1072376" y="4642424"/>
            <a:ext cx="6408334" cy="1497819"/>
          </a:xfrm>
          <a:prstGeom prst="rect">
            <a:avLst/>
          </a:prstGeom>
          <a:noFill/>
          <a:ln w="9525">
            <a:noFill/>
            <a:miter lim="800000"/>
            <a:headEnd/>
            <a:tailEnd/>
          </a:ln>
        </p:spPr>
      </p:pic>
      <p:grpSp>
        <p:nvGrpSpPr>
          <p:cNvPr id="16" name="Group 15"/>
          <p:cNvGrpSpPr/>
          <p:nvPr/>
        </p:nvGrpSpPr>
        <p:grpSpPr>
          <a:xfrm>
            <a:off x="6465599" y="4081990"/>
            <a:ext cx="2474701" cy="2544413"/>
            <a:chOff x="6320459" y="3985230"/>
            <a:chExt cx="2474701" cy="2544413"/>
          </a:xfrm>
        </p:grpSpPr>
        <p:sp>
          <p:nvSpPr>
            <p:cNvPr id="33" name="Rectangle 32"/>
            <p:cNvSpPr/>
            <p:nvPr/>
          </p:nvSpPr>
          <p:spPr bwMode="auto">
            <a:xfrm>
              <a:off x="7018243" y="4883754"/>
              <a:ext cx="1160405" cy="895351"/>
            </a:xfrm>
            <a:prstGeom prst="rect">
              <a:avLst/>
            </a:prstGeom>
            <a:solidFill>
              <a:srgbClr val="EDFFAE"/>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 name="Rectangle 33"/>
            <p:cNvSpPr/>
            <p:nvPr/>
          </p:nvSpPr>
          <p:spPr bwMode="auto">
            <a:xfrm>
              <a:off x="7010556" y="3985230"/>
              <a:ext cx="1177617" cy="888360"/>
            </a:xfrm>
            <a:prstGeom prst="rect">
              <a:avLst/>
            </a:prstGeom>
            <a:solidFill>
              <a:srgbClr val="FFFFB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EDFFAE"/>
                </a:solidFill>
                <a:effectLst/>
                <a:latin typeface="Arial" pitchFamily="-112" charset="0"/>
                <a:ea typeface="ＭＳ Ｐゴシック" pitchFamily="-112" charset="-128"/>
                <a:cs typeface="ＭＳ Ｐゴシック" pitchFamily="-112" charset="-128"/>
              </a:endParaRPr>
            </a:p>
          </p:txBody>
        </p:sp>
        <p:grpSp>
          <p:nvGrpSpPr>
            <p:cNvPr id="36" name="Group 5"/>
            <p:cNvGrpSpPr>
              <a:grpSpLocks/>
            </p:cNvGrpSpPr>
            <p:nvPr/>
          </p:nvGrpSpPr>
          <p:grpSpPr bwMode="auto">
            <a:xfrm>
              <a:off x="7072827" y="4159854"/>
              <a:ext cx="1080421" cy="637475"/>
              <a:chOff x="3046" y="1508"/>
              <a:chExt cx="669" cy="353"/>
            </a:xfrm>
          </p:grpSpPr>
          <p:sp>
            <p:nvSpPr>
              <p:cNvPr id="37" name="Oval 6"/>
              <p:cNvSpPr>
                <a:spLocks noChangeArrowheads="1"/>
              </p:cNvSpPr>
              <p:nvPr/>
            </p:nvSpPr>
            <p:spPr bwMode="auto">
              <a:xfrm>
                <a:off x="3046" y="1508"/>
                <a:ext cx="669" cy="35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8" name="Text Box 7"/>
              <p:cNvSpPr txBox="1">
                <a:spLocks noChangeArrowheads="1"/>
              </p:cNvSpPr>
              <p:nvPr/>
            </p:nvSpPr>
            <p:spPr bwMode="auto">
              <a:xfrm>
                <a:off x="3121" y="1578"/>
                <a:ext cx="500" cy="212"/>
              </a:xfrm>
              <a:prstGeom prst="rect">
                <a:avLst/>
              </a:prstGeom>
              <a:noFill/>
              <a:ln w="9525">
                <a:noFill/>
                <a:miter lim="800000"/>
                <a:headEnd/>
                <a:tailEnd/>
              </a:ln>
            </p:spPr>
            <p:txBody>
              <a:bodyPr wrap="none" lIns="0" tIns="0" rIns="0" bIns="0" anchor="ctr" anchorCtr="0">
                <a:prstTxWarp prst="textNoShape">
                  <a:avLst/>
                </a:prstTxWarp>
                <a:noAutofit/>
              </a:bodyPr>
              <a:lstStyle/>
              <a:p>
                <a:pPr algn="ctr">
                  <a:lnSpc>
                    <a:spcPct val="85000"/>
                  </a:lnSpc>
                  <a:spcBef>
                    <a:spcPts val="0"/>
                  </a:spcBef>
                </a:pPr>
                <a:r>
                  <a:rPr lang="en-US" sz="1400">
                    <a:latin typeface="Helvetica Neue"/>
                    <a:cs typeface="Helvetica Neue"/>
                  </a:rPr>
                  <a:t>web browser</a:t>
                </a:r>
              </a:p>
              <a:p>
                <a:pPr algn="ctr">
                  <a:lnSpc>
                    <a:spcPct val="85000"/>
                  </a:lnSpc>
                  <a:spcBef>
                    <a:spcPts val="0"/>
                  </a:spcBef>
                </a:pPr>
                <a:r>
                  <a:rPr lang="en-US" sz="1400">
                    <a:latin typeface="Helvetica Neue"/>
                    <a:cs typeface="Helvetica Neue"/>
                  </a:rPr>
                  <a:t>process</a:t>
                </a:r>
              </a:p>
            </p:txBody>
          </p:sp>
        </p:grpSp>
        <p:cxnSp>
          <p:nvCxnSpPr>
            <p:cNvPr id="41" name="Straight Connector 40"/>
            <p:cNvCxnSpPr/>
            <p:nvPr/>
          </p:nvCxnSpPr>
          <p:spPr bwMode="auto">
            <a:xfrm>
              <a:off x="7025611" y="4876791"/>
              <a:ext cx="1153037"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0" name="Picture 29"/>
            <p:cNvPicPr>
              <a:picLocks noChangeAspect="1"/>
            </p:cNvPicPr>
            <p:nvPr/>
          </p:nvPicPr>
          <p:blipFill>
            <a:blip r:embed="rId4"/>
            <a:stretch>
              <a:fillRect/>
            </a:stretch>
          </p:blipFill>
          <p:spPr>
            <a:xfrm>
              <a:off x="7182260" y="4916743"/>
              <a:ext cx="1612900" cy="1612900"/>
            </a:xfrm>
            <a:prstGeom prst="rect">
              <a:avLst/>
            </a:prstGeom>
          </p:spPr>
        </p:pic>
        <p:sp>
          <p:nvSpPr>
            <p:cNvPr id="46" name="TextBox 45"/>
            <p:cNvSpPr txBox="1"/>
            <p:nvPr/>
          </p:nvSpPr>
          <p:spPr>
            <a:xfrm>
              <a:off x="6320459" y="6236458"/>
              <a:ext cx="666849" cy="246221"/>
            </a:xfrm>
            <a:prstGeom prst="rect">
              <a:avLst/>
            </a:prstGeom>
            <a:solidFill>
              <a:srgbClr val="FFFFFF"/>
            </a:solidFill>
          </p:spPr>
          <p:txBody>
            <a:bodyPr wrap="none" lIns="0" tIns="0" rIns="0" bIns="0" rtlCol="0">
              <a:spAutoFit/>
            </a:bodyPr>
            <a:lstStyle/>
            <a:p>
              <a:r>
                <a:rPr lang="en-US"/>
                <a:t>12.2.3.4</a:t>
              </a:r>
            </a:p>
          </p:txBody>
        </p:sp>
      </p:grpSp>
      <p:pic>
        <p:nvPicPr>
          <p:cNvPr id="11" name="Picture 10"/>
          <p:cNvPicPr>
            <a:picLocks noChangeAspect="1"/>
          </p:cNvPicPr>
          <p:nvPr/>
        </p:nvPicPr>
        <p:blipFill>
          <a:blip r:embed="rId5"/>
          <a:stretch>
            <a:fillRect/>
          </a:stretch>
        </p:blipFill>
        <p:spPr>
          <a:xfrm>
            <a:off x="2709332" y="1354668"/>
            <a:ext cx="3894667" cy="4414762"/>
          </a:xfrm>
          <a:prstGeom prst="rect">
            <a:avLst/>
          </a:prstGeom>
        </p:spPr>
      </p:pic>
      <p:sp>
        <p:nvSpPr>
          <p:cNvPr id="4" name="Title 3"/>
          <p:cNvSpPr>
            <a:spLocks noGrp="1"/>
          </p:cNvSpPr>
          <p:nvPr>
            <p:ph type="title"/>
          </p:nvPr>
        </p:nvSpPr>
        <p:spPr>
          <a:xfrm>
            <a:off x="0" y="-1"/>
            <a:ext cx="9144000" cy="1161143"/>
          </a:xfrm>
        </p:spPr>
        <p:txBody>
          <a:bodyPr>
            <a:normAutofit fontScale="90000"/>
          </a:bodyPr>
          <a:lstStyle/>
          <a:p>
            <a:r>
              <a:rPr lang="en-US"/>
              <a:t>IP address, TCP connection, port number, processes, and sockets</a:t>
            </a:r>
          </a:p>
        </p:txBody>
      </p:sp>
      <p:sp>
        <p:nvSpPr>
          <p:cNvPr id="3" name="Slide Number Placeholder 2"/>
          <p:cNvSpPr>
            <a:spLocks noGrp="1"/>
          </p:cNvSpPr>
          <p:nvPr>
            <p:ph type="sldNum" sz="quarter" idx="12"/>
          </p:nvPr>
        </p:nvSpPr>
        <p:spPr/>
        <p:txBody>
          <a:bodyPr/>
          <a:lstStyle/>
          <a:p>
            <a:pPr>
              <a:defRPr/>
            </a:pPr>
            <a:fld id="{914E310D-C5B0-D842-AA30-B7CDBB819B51}" type="slidenum">
              <a:rPr lang="en-US" smtClean="0"/>
              <a:pPr>
                <a:defRPr/>
              </a:pPr>
              <a:t>54</a:t>
            </a:fld>
            <a:endParaRPr lang="en-US"/>
          </a:p>
        </p:txBody>
      </p:sp>
      <p:sp>
        <p:nvSpPr>
          <p:cNvPr id="6" name="Rectangle 5"/>
          <p:cNvSpPr/>
          <p:nvPr/>
        </p:nvSpPr>
        <p:spPr bwMode="auto">
          <a:xfrm>
            <a:off x="3035555" y="3009030"/>
            <a:ext cx="3035045" cy="1253111"/>
          </a:xfrm>
          <a:prstGeom prst="rect">
            <a:avLst/>
          </a:prstGeom>
          <a:solidFill>
            <a:srgbClr val="EDFFA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rPr>
              <a:t>Operating system</a:t>
            </a:r>
          </a:p>
          <a:p>
            <a:pPr marL="0" marR="0" indent="0" algn="ctr" defTabSz="914400" rtl="0" eaLnBrk="0" fontAlgn="base" latinLnBrk="0" hangingPunct="0">
              <a:lnSpc>
                <a:spcPct val="100000"/>
              </a:lnSpc>
              <a:spcBef>
                <a:spcPct val="0"/>
              </a:spcBef>
              <a:spcAft>
                <a:spcPct val="0"/>
              </a:spcAft>
              <a:buClrTx/>
              <a:buSzTx/>
              <a:buFontTx/>
              <a:buNone/>
              <a:tabLst/>
            </a:pPr>
            <a:r>
              <a:rPr lang="en-US" sz="2400">
                <a:latin typeface="Arial" pitchFamily="-112" charset="0"/>
                <a:ea typeface="ＭＳ Ｐゴシック" pitchFamily="-112" charset="-128"/>
                <a:cs typeface="ＭＳ Ｐゴシック" pitchFamily="-112" charset="-128"/>
              </a:rPr>
              <a:t>(including TCP, IP)</a:t>
            </a: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Rectangle 6"/>
          <p:cNvSpPr/>
          <p:nvPr/>
        </p:nvSpPr>
        <p:spPr bwMode="auto">
          <a:xfrm>
            <a:off x="3915941" y="4228002"/>
            <a:ext cx="994990" cy="80896"/>
          </a:xfrm>
          <a:prstGeom prst="rect">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cxnSp>
        <p:nvCxnSpPr>
          <p:cNvPr id="10" name="Straight Arrow Connector 9"/>
          <p:cNvCxnSpPr/>
          <p:nvPr/>
        </p:nvCxnSpPr>
        <p:spPr bwMode="auto">
          <a:xfrm rot="5400000" flipH="1" flipV="1">
            <a:off x="4120487" y="4535197"/>
            <a:ext cx="484585"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Rectangle 12"/>
          <p:cNvSpPr/>
          <p:nvPr/>
        </p:nvSpPr>
        <p:spPr bwMode="auto">
          <a:xfrm>
            <a:off x="3019514" y="2007829"/>
            <a:ext cx="3064433" cy="1007986"/>
          </a:xfrm>
          <a:prstGeom prst="rect">
            <a:avLst/>
          </a:prstGeom>
          <a:solidFill>
            <a:srgbClr val="FFFFB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EDFFAE"/>
              </a:solidFill>
              <a:effectLst/>
              <a:latin typeface="Arial" pitchFamily="-112" charset="0"/>
              <a:ea typeface="ＭＳ Ｐゴシック" pitchFamily="-112" charset="-128"/>
              <a:cs typeface="ＭＳ Ｐゴシック" pitchFamily="-112" charset="-128"/>
            </a:endParaRPr>
          </a:p>
        </p:txBody>
      </p:sp>
      <p:cxnSp>
        <p:nvCxnSpPr>
          <p:cNvPr id="15" name="Straight Connector 14"/>
          <p:cNvCxnSpPr/>
          <p:nvPr/>
        </p:nvCxnSpPr>
        <p:spPr bwMode="auto">
          <a:xfrm>
            <a:off x="3024022" y="3010619"/>
            <a:ext cx="30425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Oval 6"/>
          <p:cNvSpPr>
            <a:spLocks noChangeArrowheads="1"/>
          </p:cNvSpPr>
          <p:nvPr/>
        </p:nvSpPr>
        <p:spPr bwMode="auto">
          <a:xfrm>
            <a:off x="3072190" y="2208941"/>
            <a:ext cx="1415143" cy="66796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22" name="Text Box 7"/>
          <p:cNvSpPr txBox="1">
            <a:spLocks noChangeArrowheads="1"/>
          </p:cNvSpPr>
          <p:nvPr/>
        </p:nvSpPr>
        <p:spPr bwMode="auto">
          <a:xfrm>
            <a:off x="3376531" y="2362096"/>
            <a:ext cx="884389" cy="414522"/>
          </a:xfrm>
          <a:prstGeom prst="rect">
            <a:avLst/>
          </a:prstGeom>
          <a:noFill/>
          <a:ln w="9525">
            <a:noFill/>
            <a:miter lim="800000"/>
            <a:headEnd/>
            <a:tailEnd/>
          </a:ln>
        </p:spPr>
        <p:txBody>
          <a:bodyPr wrap="none" lIns="0" tIns="0" rIns="0" bIns="0" anchor="ctr" anchorCtr="0">
            <a:prstTxWarp prst="textNoShape">
              <a:avLst/>
            </a:prstTxWarp>
            <a:noAutofit/>
          </a:bodyPr>
          <a:lstStyle/>
          <a:p>
            <a:pPr algn="ctr">
              <a:lnSpc>
                <a:spcPct val="80000"/>
              </a:lnSpc>
              <a:spcBef>
                <a:spcPts val="0"/>
              </a:spcBef>
            </a:pPr>
            <a:r>
              <a:rPr lang="en-US" sz="2000">
                <a:latin typeface="Times New Roman" charset="0"/>
              </a:rPr>
              <a:t>email server</a:t>
            </a:r>
          </a:p>
          <a:p>
            <a:pPr algn="ctr">
              <a:lnSpc>
                <a:spcPct val="80000"/>
              </a:lnSpc>
              <a:spcBef>
                <a:spcPts val="0"/>
              </a:spcBef>
            </a:pPr>
            <a:r>
              <a:rPr lang="en-US" sz="2000">
                <a:latin typeface="Times New Roman" charset="0"/>
              </a:rPr>
              <a:t>process</a:t>
            </a:r>
          </a:p>
        </p:txBody>
      </p:sp>
      <p:sp>
        <p:nvSpPr>
          <p:cNvPr id="23" name="Rectangle 11"/>
          <p:cNvSpPr>
            <a:spLocks noChangeArrowheads="1"/>
          </p:cNvSpPr>
          <p:nvPr/>
        </p:nvSpPr>
        <p:spPr bwMode="auto">
          <a:xfrm>
            <a:off x="3515107" y="2841983"/>
            <a:ext cx="658813" cy="328612"/>
          </a:xfrm>
          <a:prstGeom prst="rect">
            <a:avLst/>
          </a:prstGeom>
          <a:solidFill>
            <a:srgbClr val="008040"/>
          </a:solidFill>
          <a:ln w="9525">
            <a:solidFill>
              <a:schemeClr val="tx1"/>
            </a:solidFill>
            <a:miter lim="800000"/>
            <a:headEnd/>
            <a:tailEnd/>
          </a:ln>
        </p:spPr>
        <p:txBody>
          <a:bodyPr wrap="none" anchor="ctr">
            <a:prstTxWarp prst="textNoShape">
              <a:avLst/>
            </a:prstTxWarp>
          </a:bodyPr>
          <a:lstStyle/>
          <a:p>
            <a:pPr algn="ctr"/>
            <a:r>
              <a:rPr lang="en-US" sz="1400">
                <a:solidFill>
                  <a:schemeClr val="bg1"/>
                </a:solidFill>
              </a:rPr>
              <a:t>port=25</a:t>
            </a:r>
            <a:endParaRPr lang="en-US" sz="1400">
              <a:solidFill>
                <a:schemeClr val="bg1"/>
              </a:solidFill>
              <a:latin typeface="Times New Roman" charset="0"/>
            </a:endParaRPr>
          </a:p>
        </p:txBody>
      </p:sp>
      <p:grpSp>
        <p:nvGrpSpPr>
          <p:cNvPr id="24" name="Group 5"/>
          <p:cNvGrpSpPr>
            <a:grpSpLocks/>
          </p:cNvGrpSpPr>
          <p:nvPr/>
        </p:nvGrpSpPr>
        <p:grpSpPr bwMode="auto">
          <a:xfrm>
            <a:off x="4644216" y="2184360"/>
            <a:ext cx="1330147" cy="683154"/>
            <a:chOff x="2990" y="1508"/>
            <a:chExt cx="746" cy="353"/>
          </a:xfrm>
        </p:grpSpPr>
        <p:sp>
          <p:nvSpPr>
            <p:cNvPr id="25" name="Oval 6"/>
            <p:cNvSpPr>
              <a:spLocks noChangeArrowheads="1"/>
            </p:cNvSpPr>
            <p:nvPr/>
          </p:nvSpPr>
          <p:spPr bwMode="auto">
            <a:xfrm>
              <a:off x="2990" y="1508"/>
              <a:ext cx="746" cy="353"/>
            </a:xfrm>
            <a:prstGeom prst="ellipse">
              <a:avLst/>
            </a:prstGeom>
            <a:noFill/>
            <a:ln w="9525">
              <a:solidFill>
                <a:schemeClr val="tx1"/>
              </a:solidFill>
              <a:round/>
              <a:headEnd/>
              <a:tailEnd/>
            </a:ln>
          </p:spPr>
          <p:txBody>
            <a:bodyPr wrap="none" anchor="ctr">
              <a:prstTxWarp prst="textNoShape">
                <a:avLst/>
              </a:prstTxWarp>
            </a:bodyPr>
            <a:lstStyle/>
            <a:p>
              <a:endParaRPr lang="en-US" sz="2000"/>
            </a:p>
          </p:txBody>
        </p:sp>
        <p:sp>
          <p:nvSpPr>
            <p:cNvPr id="26" name="Text Box 7"/>
            <p:cNvSpPr txBox="1">
              <a:spLocks noChangeArrowheads="1"/>
            </p:cNvSpPr>
            <p:nvPr/>
          </p:nvSpPr>
          <p:spPr bwMode="auto">
            <a:xfrm>
              <a:off x="3121" y="1578"/>
              <a:ext cx="500" cy="212"/>
            </a:xfrm>
            <a:prstGeom prst="rect">
              <a:avLst/>
            </a:prstGeom>
            <a:noFill/>
            <a:ln w="9525">
              <a:noFill/>
              <a:miter lim="800000"/>
              <a:headEnd/>
              <a:tailEnd/>
            </a:ln>
          </p:spPr>
          <p:txBody>
            <a:bodyPr wrap="none" lIns="0" tIns="0" rIns="0" bIns="0" anchor="ctr" anchorCtr="0">
              <a:prstTxWarp prst="textNoShape">
                <a:avLst/>
              </a:prstTxWarp>
              <a:noAutofit/>
            </a:bodyPr>
            <a:lstStyle/>
            <a:p>
              <a:pPr algn="ctr">
                <a:lnSpc>
                  <a:spcPct val="85000"/>
                </a:lnSpc>
                <a:spcBef>
                  <a:spcPts val="0"/>
                </a:spcBef>
              </a:pPr>
              <a:r>
                <a:rPr lang="en-US" sz="2000">
                  <a:latin typeface="Times New Roman" charset="0"/>
                </a:rPr>
                <a:t>web server</a:t>
              </a:r>
            </a:p>
            <a:p>
              <a:pPr algn="ctr">
                <a:lnSpc>
                  <a:spcPct val="85000"/>
                </a:lnSpc>
                <a:spcBef>
                  <a:spcPts val="0"/>
                </a:spcBef>
              </a:pPr>
              <a:r>
                <a:rPr lang="en-US" sz="2000">
                  <a:latin typeface="Times New Roman" charset="0"/>
                </a:rPr>
                <a:t>process</a:t>
              </a:r>
            </a:p>
          </p:txBody>
        </p:sp>
      </p:grpSp>
      <p:sp>
        <p:nvSpPr>
          <p:cNvPr id="27" name="Rectangle 11"/>
          <p:cNvSpPr>
            <a:spLocks noChangeArrowheads="1"/>
          </p:cNvSpPr>
          <p:nvPr/>
        </p:nvSpPr>
        <p:spPr bwMode="auto">
          <a:xfrm>
            <a:off x="5066969" y="2832589"/>
            <a:ext cx="658813" cy="328612"/>
          </a:xfrm>
          <a:prstGeom prst="rect">
            <a:avLst/>
          </a:prstGeom>
          <a:solidFill>
            <a:srgbClr val="008040"/>
          </a:solidFill>
          <a:ln w="9525">
            <a:solidFill>
              <a:schemeClr val="tx1"/>
            </a:solidFill>
            <a:miter lim="800000"/>
            <a:headEnd/>
            <a:tailEnd/>
          </a:ln>
        </p:spPr>
        <p:txBody>
          <a:bodyPr wrap="none" anchor="ctr">
            <a:prstTxWarp prst="textNoShape">
              <a:avLst/>
            </a:prstTxWarp>
          </a:bodyPr>
          <a:lstStyle/>
          <a:p>
            <a:pPr algn="ctr"/>
            <a:r>
              <a:rPr lang="en-US" sz="1400">
                <a:solidFill>
                  <a:schemeClr val="bg1"/>
                </a:solidFill>
              </a:rPr>
              <a:t>port=80</a:t>
            </a:r>
            <a:endParaRPr lang="en-US" sz="1600">
              <a:solidFill>
                <a:schemeClr val="bg1"/>
              </a:solidFill>
              <a:latin typeface="Times New Roman" charset="0"/>
            </a:endParaRPr>
          </a:p>
        </p:txBody>
      </p:sp>
      <p:sp>
        <p:nvSpPr>
          <p:cNvPr id="8" name="TextBox 7"/>
          <p:cNvSpPr txBox="1"/>
          <p:nvPr/>
        </p:nvSpPr>
        <p:spPr>
          <a:xfrm>
            <a:off x="2840340" y="4521176"/>
            <a:ext cx="3776124" cy="369332"/>
          </a:xfrm>
          <a:prstGeom prst="rect">
            <a:avLst/>
          </a:prstGeom>
          <a:solidFill>
            <a:srgbClr val="FFFFFF"/>
          </a:solidFill>
        </p:spPr>
        <p:txBody>
          <a:bodyPr wrap="none" lIns="0" tIns="0" rIns="0" bIns="0" rtlCol="0">
            <a:spAutoFit/>
          </a:bodyPr>
          <a:lstStyle/>
          <a:p>
            <a:r>
              <a:rPr lang="en-US"/>
              <a:t>IP </a:t>
            </a:r>
            <a:r>
              <a:rPr lang="en-US">
                <a:solidFill>
                  <a:srgbClr val="000000"/>
                </a:solidFill>
              </a:rPr>
              <a:t>address</a:t>
            </a:r>
            <a:r>
              <a:rPr lang="en-US"/>
              <a:t>: 131.179.128.19</a:t>
            </a:r>
          </a:p>
        </p:txBody>
      </p:sp>
      <p:sp>
        <p:nvSpPr>
          <p:cNvPr id="39" name="Rectangle 11"/>
          <p:cNvSpPr>
            <a:spLocks noChangeArrowheads="1"/>
          </p:cNvSpPr>
          <p:nvPr/>
        </p:nvSpPr>
        <p:spPr bwMode="auto">
          <a:xfrm>
            <a:off x="7281332" y="4849640"/>
            <a:ext cx="882953" cy="328612"/>
          </a:xfrm>
          <a:prstGeom prst="rect">
            <a:avLst/>
          </a:prstGeom>
          <a:solidFill>
            <a:srgbClr val="008040"/>
          </a:solidFill>
          <a:ln w="9525">
            <a:solidFill>
              <a:schemeClr val="tx1"/>
            </a:solidFill>
            <a:miter lim="800000"/>
            <a:headEnd/>
            <a:tailEnd/>
          </a:ln>
        </p:spPr>
        <p:txBody>
          <a:bodyPr wrap="none" anchor="ctr">
            <a:prstTxWarp prst="textNoShape">
              <a:avLst/>
            </a:prstTxWarp>
          </a:bodyPr>
          <a:lstStyle/>
          <a:p>
            <a:pPr algn="ctr"/>
            <a:r>
              <a:rPr lang="en-US" sz="1400">
                <a:solidFill>
                  <a:schemeClr val="bg1"/>
                </a:solidFill>
              </a:rPr>
              <a:t>port=2345</a:t>
            </a:r>
            <a:endParaRPr lang="en-US" sz="1600">
              <a:solidFill>
                <a:schemeClr val="bg1"/>
              </a:solidFill>
              <a:latin typeface="Times New Roman" charset="0"/>
            </a:endParaRPr>
          </a:p>
        </p:txBody>
      </p:sp>
      <p:grpSp>
        <p:nvGrpSpPr>
          <p:cNvPr id="14" name="Group 13"/>
          <p:cNvGrpSpPr/>
          <p:nvPr/>
        </p:nvGrpSpPr>
        <p:grpSpPr>
          <a:xfrm>
            <a:off x="144002" y="3825557"/>
            <a:ext cx="2216189" cy="2900731"/>
            <a:chOff x="144002" y="3825557"/>
            <a:chExt cx="2216189" cy="2900731"/>
          </a:xfrm>
        </p:grpSpPr>
        <p:grpSp>
          <p:nvGrpSpPr>
            <p:cNvPr id="40" name="Group 39"/>
            <p:cNvGrpSpPr/>
            <p:nvPr/>
          </p:nvGrpSpPr>
          <p:grpSpPr>
            <a:xfrm>
              <a:off x="267448" y="3825557"/>
              <a:ext cx="1177617" cy="1496749"/>
              <a:chOff x="6563033" y="3743325"/>
              <a:chExt cx="1177617" cy="1494648"/>
            </a:xfrm>
          </p:grpSpPr>
          <p:sp>
            <p:nvSpPr>
              <p:cNvPr id="42" name="Rectangle 41"/>
              <p:cNvSpPr/>
              <p:nvPr/>
            </p:nvSpPr>
            <p:spPr bwMode="auto">
              <a:xfrm>
                <a:off x="6570720" y="4641849"/>
                <a:ext cx="1160405" cy="596124"/>
              </a:xfrm>
              <a:prstGeom prst="rect">
                <a:avLst/>
              </a:prstGeom>
              <a:solidFill>
                <a:srgbClr val="EDFFAE"/>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3" name="Rectangle 42"/>
              <p:cNvSpPr/>
              <p:nvPr/>
            </p:nvSpPr>
            <p:spPr bwMode="auto">
              <a:xfrm>
                <a:off x="6563033" y="3743325"/>
                <a:ext cx="1177617" cy="888360"/>
              </a:xfrm>
              <a:prstGeom prst="rect">
                <a:avLst/>
              </a:prstGeom>
              <a:solidFill>
                <a:srgbClr val="FFFFB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EDFFAE"/>
                  </a:solidFill>
                  <a:effectLst/>
                  <a:latin typeface="Arial" pitchFamily="-112" charset="0"/>
                  <a:ea typeface="ＭＳ Ｐゴシック" pitchFamily="-112" charset="-128"/>
                  <a:cs typeface="ＭＳ Ｐゴシック" pitchFamily="-112" charset="-128"/>
                </a:endParaRPr>
              </a:p>
            </p:txBody>
          </p:sp>
          <p:grpSp>
            <p:nvGrpSpPr>
              <p:cNvPr id="44" name="Group 5"/>
              <p:cNvGrpSpPr>
                <a:grpSpLocks/>
              </p:cNvGrpSpPr>
              <p:nvPr/>
            </p:nvGrpSpPr>
            <p:grpSpPr bwMode="auto">
              <a:xfrm>
                <a:off x="6625304" y="3917949"/>
                <a:ext cx="1080421" cy="637475"/>
                <a:chOff x="3046" y="1508"/>
                <a:chExt cx="669" cy="353"/>
              </a:xfrm>
            </p:grpSpPr>
            <p:sp>
              <p:nvSpPr>
                <p:cNvPr id="52" name="Oval 6"/>
                <p:cNvSpPr>
                  <a:spLocks noChangeArrowheads="1"/>
                </p:cNvSpPr>
                <p:nvPr/>
              </p:nvSpPr>
              <p:spPr bwMode="auto">
                <a:xfrm>
                  <a:off x="3046" y="1508"/>
                  <a:ext cx="669" cy="35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53" name="Text Box 7"/>
                <p:cNvSpPr txBox="1">
                  <a:spLocks noChangeArrowheads="1"/>
                </p:cNvSpPr>
                <p:nvPr/>
              </p:nvSpPr>
              <p:spPr bwMode="auto">
                <a:xfrm>
                  <a:off x="3121" y="1578"/>
                  <a:ext cx="500" cy="212"/>
                </a:xfrm>
                <a:prstGeom prst="rect">
                  <a:avLst/>
                </a:prstGeom>
                <a:noFill/>
                <a:ln w="9525">
                  <a:noFill/>
                  <a:miter lim="800000"/>
                  <a:headEnd/>
                  <a:tailEnd/>
                </a:ln>
              </p:spPr>
              <p:txBody>
                <a:bodyPr wrap="none" lIns="0" tIns="0" rIns="0" bIns="0" anchor="ctr" anchorCtr="0">
                  <a:prstTxWarp prst="textNoShape">
                    <a:avLst/>
                  </a:prstTxWarp>
                  <a:noAutofit/>
                </a:bodyPr>
                <a:lstStyle/>
                <a:p>
                  <a:pPr algn="ctr">
                    <a:lnSpc>
                      <a:spcPct val="85000"/>
                    </a:lnSpc>
                    <a:spcBef>
                      <a:spcPts val="0"/>
                    </a:spcBef>
                  </a:pPr>
                  <a:r>
                    <a:rPr lang="en-US" sz="1400">
                      <a:latin typeface="Helvetica Neue"/>
                      <a:cs typeface="Helvetica Neue"/>
                    </a:rPr>
                    <a:t>Apple Mail</a:t>
                  </a:r>
                </a:p>
                <a:p>
                  <a:pPr algn="ctr">
                    <a:lnSpc>
                      <a:spcPct val="85000"/>
                    </a:lnSpc>
                    <a:spcBef>
                      <a:spcPts val="0"/>
                    </a:spcBef>
                  </a:pPr>
                  <a:r>
                    <a:rPr lang="en-US" sz="1400">
                      <a:latin typeface="Helvetica Neue"/>
                      <a:cs typeface="Helvetica Neue"/>
                    </a:rPr>
                    <a:t>process</a:t>
                  </a:r>
                </a:p>
              </p:txBody>
            </p:sp>
          </p:grpSp>
          <p:cxnSp>
            <p:nvCxnSpPr>
              <p:cNvPr id="50" name="Straight Connector 49"/>
              <p:cNvCxnSpPr/>
              <p:nvPr/>
            </p:nvCxnSpPr>
            <p:spPr bwMode="auto">
              <a:xfrm>
                <a:off x="6578088" y="4634886"/>
                <a:ext cx="1153037"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 name="Rectangle 11"/>
              <p:cNvSpPr>
                <a:spLocks noChangeArrowheads="1"/>
              </p:cNvSpPr>
              <p:nvPr/>
            </p:nvSpPr>
            <p:spPr bwMode="auto">
              <a:xfrm>
                <a:off x="6706823" y="4510975"/>
                <a:ext cx="907143" cy="328612"/>
              </a:xfrm>
              <a:prstGeom prst="rect">
                <a:avLst/>
              </a:prstGeom>
              <a:solidFill>
                <a:srgbClr val="008040"/>
              </a:solidFill>
              <a:ln w="9525">
                <a:solidFill>
                  <a:schemeClr val="tx1"/>
                </a:solidFill>
                <a:miter lim="800000"/>
                <a:headEnd/>
                <a:tailEnd/>
              </a:ln>
            </p:spPr>
            <p:txBody>
              <a:bodyPr wrap="none" anchor="ctr">
                <a:prstTxWarp prst="textNoShape">
                  <a:avLst/>
                </a:prstTxWarp>
              </a:bodyPr>
              <a:lstStyle/>
              <a:p>
                <a:pPr algn="ctr"/>
                <a:r>
                  <a:rPr lang="en-US" sz="1400">
                    <a:solidFill>
                      <a:schemeClr val="bg1"/>
                    </a:solidFill>
                  </a:rPr>
                  <a:t>Port=4567</a:t>
                </a:r>
                <a:endParaRPr lang="en-US" sz="1600">
                  <a:solidFill>
                    <a:schemeClr val="bg1"/>
                  </a:solidFill>
                  <a:latin typeface="Times New Roman" charset="0"/>
                </a:endParaRPr>
              </a:p>
            </p:txBody>
          </p:sp>
        </p:grpSp>
        <p:grpSp>
          <p:nvGrpSpPr>
            <p:cNvPr id="49" name="Group 48"/>
            <p:cNvGrpSpPr/>
            <p:nvPr/>
          </p:nvGrpSpPr>
          <p:grpSpPr>
            <a:xfrm>
              <a:off x="144002" y="5113388"/>
              <a:ext cx="2216189" cy="1612900"/>
              <a:chOff x="144002" y="5113388"/>
              <a:chExt cx="2216189" cy="1612900"/>
            </a:xfrm>
          </p:grpSpPr>
          <p:pic>
            <p:nvPicPr>
              <p:cNvPr id="32" name="Picture 31"/>
              <p:cNvPicPr>
                <a:picLocks noChangeAspect="1"/>
              </p:cNvPicPr>
              <p:nvPr/>
            </p:nvPicPr>
            <p:blipFill>
              <a:blip r:embed="rId6"/>
              <a:stretch>
                <a:fillRect/>
              </a:stretch>
            </p:blipFill>
            <p:spPr>
              <a:xfrm flipH="1">
                <a:off x="144002" y="5113388"/>
                <a:ext cx="1612900" cy="1612900"/>
              </a:xfrm>
              <a:prstGeom prst="rect">
                <a:avLst/>
              </a:prstGeom>
            </p:spPr>
          </p:pic>
          <p:sp>
            <p:nvSpPr>
              <p:cNvPr id="47" name="TextBox 46"/>
              <p:cNvSpPr txBox="1"/>
              <p:nvPr/>
            </p:nvSpPr>
            <p:spPr>
              <a:xfrm>
                <a:off x="1693342" y="5839059"/>
                <a:ext cx="666849" cy="246221"/>
              </a:xfrm>
              <a:prstGeom prst="rect">
                <a:avLst/>
              </a:prstGeom>
              <a:solidFill>
                <a:srgbClr val="FFFFFF"/>
              </a:solidFill>
            </p:spPr>
            <p:txBody>
              <a:bodyPr wrap="none" lIns="0" tIns="0" rIns="0" bIns="0" rtlCol="0">
                <a:spAutoFit/>
              </a:bodyPr>
              <a:lstStyle/>
              <a:p>
                <a:r>
                  <a:rPr lang="en-US"/>
                  <a:t>18.2.3.4</a:t>
                </a:r>
              </a:p>
            </p:txBody>
          </p:sp>
        </p:grpSp>
      </p:grpSp>
      <p:sp>
        <p:nvSpPr>
          <p:cNvPr id="9" name="Freeform 8"/>
          <p:cNvSpPr/>
          <p:nvPr/>
        </p:nvSpPr>
        <p:spPr>
          <a:xfrm>
            <a:off x="4757135" y="3217333"/>
            <a:ext cx="2306484" cy="2382800"/>
          </a:xfrm>
          <a:custGeom>
            <a:avLst/>
            <a:gdLst>
              <a:gd name="connsiteX0" fmla="*/ 2032000 w 2032000"/>
              <a:gd name="connsiteY0" fmla="*/ 1161143 h 1163248"/>
              <a:gd name="connsiteX1" fmla="*/ 689428 w 2032000"/>
              <a:gd name="connsiteY1" fmla="*/ 979715 h 1163248"/>
              <a:gd name="connsiteX2" fmla="*/ 0 w 2032000"/>
              <a:gd name="connsiteY2" fmla="*/ 0 h 1163248"/>
              <a:gd name="connsiteX0" fmla="*/ 1584935 w 1584935"/>
              <a:gd name="connsiteY0" fmla="*/ 2346476 h 2404798"/>
              <a:gd name="connsiteX1" fmla="*/ 242363 w 1584935"/>
              <a:gd name="connsiteY1" fmla="*/ 2165048 h 2404798"/>
              <a:gd name="connsiteX2" fmla="*/ 459 w 1584935"/>
              <a:gd name="connsiteY2" fmla="*/ 0 h 2404798"/>
              <a:gd name="connsiteX0" fmla="*/ 2170338 w 2170338"/>
              <a:gd name="connsiteY0" fmla="*/ 2346476 h 2346520"/>
              <a:gd name="connsiteX1" fmla="*/ 53671 w 2170338"/>
              <a:gd name="connsiteY1" fmla="*/ 1354667 h 2346520"/>
              <a:gd name="connsiteX2" fmla="*/ 585862 w 2170338"/>
              <a:gd name="connsiteY2" fmla="*/ 0 h 2346520"/>
              <a:gd name="connsiteX0" fmla="*/ 2178678 w 2178678"/>
              <a:gd name="connsiteY0" fmla="*/ 2273905 h 2273948"/>
              <a:gd name="connsiteX1" fmla="*/ 62011 w 2178678"/>
              <a:gd name="connsiteY1" fmla="*/ 1282096 h 2273948"/>
              <a:gd name="connsiteX2" fmla="*/ 521631 w 2178678"/>
              <a:gd name="connsiteY2" fmla="*/ 0 h 2273948"/>
              <a:gd name="connsiteX0" fmla="*/ 2306484 w 2306484"/>
              <a:gd name="connsiteY0" fmla="*/ 2382762 h 2382800"/>
              <a:gd name="connsiteX1" fmla="*/ 68865 w 2306484"/>
              <a:gd name="connsiteY1" fmla="*/ 1282096 h 2382800"/>
              <a:gd name="connsiteX2" fmla="*/ 528485 w 2306484"/>
              <a:gd name="connsiteY2" fmla="*/ 0 h 2382800"/>
            </a:gdLst>
            <a:ahLst/>
            <a:cxnLst>
              <a:cxn ang="0">
                <a:pos x="connsiteX0" y="connsiteY0"/>
              </a:cxn>
              <a:cxn ang="0">
                <a:pos x="connsiteX1" y="connsiteY1"/>
              </a:cxn>
              <a:cxn ang="0">
                <a:pos x="connsiteX2" y="connsiteY2"/>
              </a:cxn>
            </a:cxnLst>
            <a:rect l="l" t="t" r="r" b="b"/>
            <a:pathLst>
              <a:path w="2306484" h="2382800">
                <a:moveTo>
                  <a:pt x="2306484" y="2382762"/>
                </a:moveTo>
                <a:cubicBezTo>
                  <a:pt x="1804531" y="2388810"/>
                  <a:pt x="365198" y="1679223"/>
                  <a:pt x="68865" y="1282096"/>
                </a:cubicBezTo>
                <a:cubicBezTo>
                  <a:pt x="-227468" y="884969"/>
                  <a:pt x="528485" y="0"/>
                  <a:pt x="528485" y="0"/>
                </a:cubicBezTo>
              </a:path>
            </a:pathLst>
          </a:custGeom>
          <a:ln w="38100" cmpd="sng">
            <a:solidFill>
              <a:schemeClr val="accent1"/>
            </a:solidFill>
            <a:headEnd type="diamond" w="lg" len="lg"/>
            <a:tailEnd type="triangle" w="lg" len="lg"/>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45" name="Freeform 44"/>
          <p:cNvSpPr/>
          <p:nvPr/>
        </p:nvSpPr>
        <p:spPr>
          <a:xfrm flipH="1">
            <a:off x="1852637" y="3178687"/>
            <a:ext cx="2272715" cy="2686212"/>
          </a:xfrm>
          <a:custGeom>
            <a:avLst/>
            <a:gdLst>
              <a:gd name="connsiteX0" fmla="*/ 2032000 w 2032000"/>
              <a:gd name="connsiteY0" fmla="*/ 1161143 h 1163248"/>
              <a:gd name="connsiteX1" fmla="*/ 689428 w 2032000"/>
              <a:gd name="connsiteY1" fmla="*/ 979715 h 1163248"/>
              <a:gd name="connsiteX2" fmla="*/ 0 w 2032000"/>
              <a:gd name="connsiteY2" fmla="*/ 0 h 1163248"/>
              <a:gd name="connsiteX0" fmla="*/ 1584935 w 1584935"/>
              <a:gd name="connsiteY0" fmla="*/ 2346476 h 2404798"/>
              <a:gd name="connsiteX1" fmla="*/ 242363 w 1584935"/>
              <a:gd name="connsiteY1" fmla="*/ 2165048 h 2404798"/>
              <a:gd name="connsiteX2" fmla="*/ 459 w 1584935"/>
              <a:gd name="connsiteY2" fmla="*/ 0 h 2404798"/>
              <a:gd name="connsiteX0" fmla="*/ 2170338 w 2170338"/>
              <a:gd name="connsiteY0" fmla="*/ 2346476 h 2346520"/>
              <a:gd name="connsiteX1" fmla="*/ 53671 w 2170338"/>
              <a:gd name="connsiteY1" fmla="*/ 1354667 h 2346520"/>
              <a:gd name="connsiteX2" fmla="*/ 585862 w 2170338"/>
              <a:gd name="connsiteY2" fmla="*/ 0 h 2346520"/>
              <a:gd name="connsiteX0" fmla="*/ 2178678 w 2178678"/>
              <a:gd name="connsiteY0" fmla="*/ 2273905 h 2273948"/>
              <a:gd name="connsiteX1" fmla="*/ 62011 w 2178678"/>
              <a:gd name="connsiteY1" fmla="*/ 1282096 h 2273948"/>
              <a:gd name="connsiteX2" fmla="*/ 521631 w 2178678"/>
              <a:gd name="connsiteY2" fmla="*/ 0 h 2273948"/>
              <a:gd name="connsiteX0" fmla="*/ 2306484 w 2306484"/>
              <a:gd name="connsiteY0" fmla="*/ 2382762 h 2382800"/>
              <a:gd name="connsiteX1" fmla="*/ 68865 w 2306484"/>
              <a:gd name="connsiteY1" fmla="*/ 1282096 h 2382800"/>
              <a:gd name="connsiteX2" fmla="*/ 528485 w 2306484"/>
              <a:gd name="connsiteY2" fmla="*/ 0 h 2382800"/>
              <a:gd name="connsiteX0" fmla="*/ 2322347 w 2322347"/>
              <a:gd name="connsiteY0" fmla="*/ 2686188 h 2686226"/>
              <a:gd name="connsiteX1" fmla="*/ 84728 w 2322347"/>
              <a:gd name="connsiteY1" fmla="*/ 1585522 h 2686226"/>
              <a:gd name="connsiteX2" fmla="*/ 364531 w 2322347"/>
              <a:gd name="connsiteY2" fmla="*/ 0 h 2686226"/>
              <a:gd name="connsiteX0" fmla="*/ 1957816 w 1957816"/>
              <a:gd name="connsiteY0" fmla="*/ 2686188 h 2686248"/>
              <a:gd name="connsiteX1" fmla="*/ 372036 w 1957816"/>
              <a:gd name="connsiteY1" fmla="*/ 1843997 h 2686248"/>
              <a:gd name="connsiteX2" fmla="*/ 0 w 1957816"/>
              <a:gd name="connsiteY2" fmla="*/ 0 h 2686248"/>
              <a:gd name="connsiteX0" fmla="*/ 2272715 w 2272715"/>
              <a:gd name="connsiteY0" fmla="*/ 2686188 h 2686212"/>
              <a:gd name="connsiteX1" fmla="*/ 91289 w 2272715"/>
              <a:gd name="connsiteY1" fmla="*/ 1169716 h 2686212"/>
              <a:gd name="connsiteX2" fmla="*/ 314899 w 2272715"/>
              <a:gd name="connsiteY2" fmla="*/ 0 h 2686212"/>
            </a:gdLst>
            <a:ahLst/>
            <a:cxnLst>
              <a:cxn ang="0">
                <a:pos x="connsiteX0" y="connsiteY0"/>
              </a:cxn>
              <a:cxn ang="0">
                <a:pos x="connsiteX1" y="connsiteY1"/>
              </a:cxn>
              <a:cxn ang="0">
                <a:pos x="connsiteX2" y="connsiteY2"/>
              </a:cxn>
            </a:cxnLst>
            <a:rect l="l" t="t" r="r" b="b"/>
            <a:pathLst>
              <a:path w="2272715" h="2686212">
                <a:moveTo>
                  <a:pt x="2272715" y="2686188"/>
                </a:moveTo>
                <a:cubicBezTo>
                  <a:pt x="1770762" y="2692236"/>
                  <a:pt x="387622" y="1566843"/>
                  <a:pt x="91289" y="1169716"/>
                </a:cubicBezTo>
                <a:cubicBezTo>
                  <a:pt x="-205044" y="772589"/>
                  <a:pt x="314899" y="0"/>
                  <a:pt x="314899" y="0"/>
                </a:cubicBezTo>
              </a:path>
            </a:pathLst>
          </a:custGeom>
          <a:ln w="38100" cmpd="sng">
            <a:solidFill>
              <a:schemeClr val="accent1"/>
            </a:solidFill>
            <a:headEnd type="diamond" w="lg" len="lg"/>
            <a:tailEnd type="triangle" w="lg" len="lg"/>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335759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9" grpId="0" animBg="1"/>
      <p:bldP spid="4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Applications </a:t>
            </a:r>
          </a:p>
        </p:txBody>
      </p:sp>
      <p:sp>
        <p:nvSpPr>
          <p:cNvPr id="9" name="Content Placeholder 8"/>
          <p:cNvSpPr>
            <a:spLocks noGrp="1"/>
          </p:cNvSpPr>
          <p:nvPr>
            <p:ph idx="1"/>
          </p:nvPr>
        </p:nvSpPr>
        <p:spPr/>
        <p:txBody>
          <a:bodyPr/>
          <a:lstStyle/>
          <a:p>
            <a:pPr>
              <a:buNone/>
            </a:pPr>
            <a:r>
              <a:rPr lang="en-US"/>
              <a:t>So far we’ve talked</a:t>
            </a:r>
          </a:p>
          <a:p>
            <a:r>
              <a:rPr lang="en-US"/>
              <a:t>Application process (executing application program)</a:t>
            </a:r>
          </a:p>
          <a:p>
            <a:r>
              <a:rPr lang="en-US"/>
              <a:t>Application protocol (used by application processes to exchange data)</a:t>
            </a:r>
          </a:p>
          <a:p>
            <a:r>
              <a:rPr lang="en-US"/>
              <a:t>Exactly how data is exchanged</a:t>
            </a:r>
          </a:p>
          <a:p>
            <a:pPr lvl="1"/>
            <a:r>
              <a:rPr lang="en-US"/>
              <a:t>Socket </a:t>
            </a:r>
          </a:p>
          <a:p>
            <a:pPr lvl="1"/>
            <a:r>
              <a:rPr lang="en-US"/>
              <a:t>Transport protocol</a:t>
            </a:r>
          </a:p>
          <a:p>
            <a:r>
              <a:rPr lang="en-US"/>
              <a:t>Lets look at exactly </a:t>
            </a:r>
            <a:r>
              <a:rPr lang="en-US" u="sng"/>
              <a:t>what</a:t>
            </a:r>
            <a:r>
              <a:rPr lang="en-US"/>
              <a:t> data is exchanged </a:t>
            </a:r>
          </a:p>
        </p:txBody>
      </p:sp>
      <p:sp>
        <p:nvSpPr>
          <p:cNvPr id="7" name="Slide Number Placeholder 6"/>
          <p:cNvSpPr>
            <a:spLocks noGrp="1"/>
          </p:cNvSpPr>
          <p:nvPr>
            <p:ph type="sldNum" sz="quarter" idx="12"/>
          </p:nvPr>
        </p:nvSpPr>
        <p:spPr/>
        <p:txBody>
          <a:bodyPr/>
          <a:lstStyle/>
          <a:p>
            <a:fld id="{FAAFCD32-5067-474B-BE6E-487EE984DCED}" type="slidenum">
              <a:rPr lang="en-US" smtClean="0"/>
              <a:pPr/>
              <a:t>55</a:t>
            </a:fld>
            <a:endParaRPr lang="en-US"/>
          </a:p>
        </p:txBody>
      </p:sp>
      <p:grpSp>
        <p:nvGrpSpPr>
          <p:cNvPr id="18" name="Group 17"/>
          <p:cNvGrpSpPr/>
          <p:nvPr/>
        </p:nvGrpSpPr>
        <p:grpSpPr>
          <a:xfrm>
            <a:off x="7768402" y="3780520"/>
            <a:ext cx="1089025" cy="1828800"/>
            <a:chOff x="7768402" y="3402934"/>
            <a:chExt cx="1089025" cy="1828800"/>
          </a:xfrm>
        </p:grpSpPr>
        <p:grpSp>
          <p:nvGrpSpPr>
            <p:cNvPr id="10" name="Group 5"/>
            <p:cNvGrpSpPr>
              <a:grpSpLocks/>
            </p:cNvGrpSpPr>
            <p:nvPr/>
          </p:nvGrpSpPr>
          <p:grpSpPr bwMode="auto">
            <a:xfrm>
              <a:off x="7768402" y="3402934"/>
              <a:ext cx="1062037" cy="560388"/>
              <a:chOff x="3046" y="1508"/>
              <a:chExt cx="669" cy="353"/>
            </a:xfrm>
          </p:grpSpPr>
          <p:sp>
            <p:nvSpPr>
              <p:cNvPr id="12" name="Text Box 7"/>
              <p:cNvSpPr txBox="1">
                <a:spLocks noChangeArrowheads="1"/>
              </p:cNvSpPr>
              <p:nvPr/>
            </p:nvSpPr>
            <p:spPr bwMode="auto">
              <a:xfrm>
                <a:off x="3121" y="1578"/>
                <a:ext cx="576" cy="213"/>
              </a:xfrm>
              <a:prstGeom prst="rect">
                <a:avLst/>
              </a:prstGeom>
              <a:noFill/>
              <a:ln w="9525">
                <a:noFill/>
                <a:miter lim="800000"/>
                <a:headEnd/>
                <a:tailEnd/>
              </a:ln>
            </p:spPr>
            <p:txBody>
              <a:bodyPr wrap="none">
                <a:prstTxWarp prst="textNoShape">
                  <a:avLst/>
                </a:prstTxWarp>
                <a:spAutoFit/>
              </a:bodyPr>
              <a:lstStyle/>
              <a:p>
                <a:r>
                  <a:rPr lang="en-US" sz="1600">
                    <a:latin typeface="Helvetica Neue" panose="02000503000000020004" pitchFamily="2" charset="0"/>
                    <a:ea typeface="Helvetica Neue" panose="02000503000000020004" pitchFamily="2" charset="0"/>
                    <a:cs typeface="Helvetica Neue" panose="02000503000000020004" pitchFamily="2" charset="0"/>
                  </a:rPr>
                  <a:t>process</a:t>
                </a:r>
              </a:p>
            </p:txBody>
          </p:sp>
          <p:sp>
            <p:nvSpPr>
              <p:cNvPr id="11" name="Oval 6"/>
              <p:cNvSpPr>
                <a:spLocks noChangeArrowheads="1"/>
              </p:cNvSpPr>
              <p:nvPr/>
            </p:nvSpPr>
            <p:spPr bwMode="auto">
              <a:xfrm>
                <a:off x="3046" y="1508"/>
                <a:ext cx="669" cy="353"/>
              </a:xfrm>
              <a:prstGeom prst="ellipse">
                <a:avLst/>
              </a:prstGeom>
              <a:noFill/>
              <a:ln w="9525">
                <a:solidFill>
                  <a:schemeClr val="tx1"/>
                </a:solidFill>
                <a:round/>
                <a:headEnd/>
                <a:tailEnd/>
              </a:ln>
            </p:spPr>
            <p:txBody>
              <a:bodyPr wrap="none" anchor="ctr">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13" name="Group 8"/>
            <p:cNvGrpSpPr>
              <a:grpSpLocks/>
            </p:cNvGrpSpPr>
            <p:nvPr/>
          </p:nvGrpSpPr>
          <p:grpSpPr bwMode="auto">
            <a:xfrm>
              <a:off x="7793804" y="4231609"/>
              <a:ext cx="1017588" cy="1000125"/>
              <a:chOff x="3072" y="3300"/>
              <a:chExt cx="641" cy="630"/>
            </a:xfrm>
          </p:grpSpPr>
          <p:sp>
            <p:nvSpPr>
              <p:cNvPr id="14" name="Rectangle 9"/>
              <p:cNvSpPr>
                <a:spLocks noChangeArrowheads="1"/>
              </p:cNvSpPr>
              <p:nvPr/>
            </p:nvSpPr>
            <p:spPr bwMode="auto">
              <a:xfrm>
                <a:off x="3084" y="3300"/>
                <a:ext cx="593" cy="63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Text Box 10"/>
              <p:cNvSpPr txBox="1">
                <a:spLocks noChangeArrowheads="1"/>
              </p:cNvSpPr>
              <p:nvPr/>
            </p:nvSpPr>
            <p:spPr bwMode="auto">
              <a:xfrm>
                <a:off x="3072" y="3339"/>
                <a:ext cx="641" cy="523"/>
              </a:xfrm>
              <a:prstGeom prst="rect">
                <a:avLst/>
              </a:prstGeom>
              <a:noFill/>
              <a:ln w="9525">
                <a:noFill/>
                <a:miter lim="800000"/>
                <a:headEnd/>
                <a:tailEnd/>
              </a:ln>
            </p:spPr>
            <p:txBody>
              <a:bodyPr wrap="none">
                <a:prstTxWarp prst="textNoShape">
                  <a:avLst/>
                </a:prstTxWarp>
                <a:spAutoFit/>
              </a:bodyPr>
              <a:lstStyle/>
              <a:p>
                <a:r>
                  <a:rPr lang="en-US" sz="1600">
                    <a:latin typeface="Helvetica Neue" panose="02000503000000020004" pitchFamily="2" charset="0"/>
                    <a:ea typeface="Helvetica Neue" panose="02000503000000020004" pitchFamily="2" charset="0"/>
                    <a:cs typeface="Helvetica Neue" panose="02000503000000020004" pitchFamily="2" charset="0"/>
                  </a:rPr>
                  <a:t>TCP with</a:t>
                </a:r>
              </a:p>
              <a:p>
                <a:r>
                  <a:rPr lang="en-US" sz="1600">
                    <a:latin typeface="Helvetica Neue" panose="02000503000000020004" pitchFamily="2" charset="0"/>
                    <a:ea typeface="Helvetica Neue" panose="02000503000000020004" pitchFamily="2" charset="0"/>
                    <a:cs typeface="Helvetica Neue" panose="02000503000000020004" pitchFamily="2" charset="0"/>
                  </a:rPr>
                  <a:t>buffers,</a:t>
                </a:r>
              </a:p>
              <a:p>
                <a:r>
                  <a:rPr lang="en-US" sz="1600">
                    <a:latin typeface="Helvetica Neue" panose="02000503000000020004" pitchFamily="2" charset="0"/>
                    <a:ea typeface="Helvetica Neue" panose="02000503000000020004" pitchFamily="2" charset="0"/>
                    <a:cs typeface="Helvetica Neue" panose="02000503000000020004" pitchFamily="2" charset="0"/>
                  </a:rPr>
                  <a:t>variables</a:t>
                </a:r>
              </a:p>
            </p:txBody>
          </p:sp>
        </p:grpSp>
        <p:sp>
          <p:nvSpPr>
            <p:cNvPr id="16" name="Rectangle 11"/>
            <p:cNvSpPr>
              <a:spLocks noChangeArrowheads="1"/>
            </p:cNvSpPr>
            <p:nvPr/>
          </p:nvSpPr>
          <p:spPr bwMode="auto">
            <a:xfrm>
              <a:off x="7960489" y="3928397"/>
              <a:ext cx="692857" cy="310622"/>
            </a:xfrm>
            <a:prstGeom prst="rect">
              <a:avLst/>
            </a:prstGeom>
            <a:solidFill>
              <a:srgbClr val="008040"/>
            </a:solidFill>
            <a:ln w="9525">
              <a:solidFill>
                <a:schemeClr val="tx1"/>
              </a:solidFill>
              <a:miter lim="800000"/>
              <a:headEnd/>
              <a:tailEnd/>
            </a:ln>
          </p:spPr>
          <p:txBody>
            <a:bodyPr wrap="none" anchor="ctr">
              <a:prstTxWarp prst="textNoShape">
                <a:avLst/>
              </a:prstTxWarp>
            </a:bodyPr>
            <a:lstStyle/>
            <a:p>
              <a:pPr algn="ctr"/>
              <a:r>
                <a:rPr lang="en-US" sz="16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socket</a:t>
              </a:r>
              <a:endParaRPr lang="en-US" sz="160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Line 15"/>
            <p:cNvSpPr>
              <a:spLocks noChangeShapeType="1"/>
            </p:cNvSpPr>
            <p:nvPr/>
          </p:nvSpPr>
          <p:spPr bwMode="auto">
            <a:xfrm>
              <a:off x="8857427" y="3590259"/>
              <a:ext cx="0" cy="560388"/>
            </a:xfrm>
            <a:prstGeom prst="line">
              <a:avLst/>
            </a:prstGeom>
            <a:noFill/>
            <a:ln w="57150">
              <a:solidFill>
                <a:srgbClr val="008040"/>
              </a:solidFill>
              <a:round/>
              <a:headEnd/>
              <a:tailEnd type="triangle" w="med" len="med"/>
            </a:ln>
          </p:spPr>
          <p:txBody>
            <a:bodyPr wrap="none" anchor="ctr">
              <a:prstTxWarp prst="textNoShape">
                <a:avLst/>
              </a:prstTxWarp>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grpSp>
    </p:spTree>
    <p:extLst>
      <p:ext uri="{BB962C8B-B14F-4D97-AF65-F5344CB8AC3E}">
        <p14:creationId xmlns:p14="http://schemas.microsoft.com/office/powerpoint/2010/main" val="343456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t>Web and HTTP</a:t>
            </a:r>
          </a:p>
        </p:txBody>
      </p:sp>
      <p:sp>
        <p:nvSpPr>
          <p:cNvPr id="96259" name="Rectangle 3"/>
          <p:cNvSpPr>
            <a:spLocks noGrp="1" noChangeArrowheads="1"/>
          </p:cNvSpPr>
          <p:nvPr>
            <p:ph idx="1"/>
          </p:nvPr>
        </p:nvSpPr>
        <p:spPr>
          <a:xfrm>
            <a:off x="145143" y="931333"/>
            <a:ext cx="8828995" cy="5358342"/>
          </a:xfrm>
        </p:spPr>
        <p:txBody>
          <a:bodyPr/>
          <a:lstStyle/>
          <a:p>
            <a:pPr eaLnBrk="1" hangingPunct="1"/>
            <a:r>
              <a:rPr lang="en-US">
                <a:solidFill>
                  <a:schemeClr val="accent6"/>
                </a:solidFill>
              </a:rPr>
              <a:t>Web page</a:t>
            </a:r>
            <a:r>
              <a:rPr lang="en-US"/>
              <a:t>: normally consists of</a:t>
            </a:r>
          </a:p>
          <a:p>
            <a:pPr lvl="1" eaLnBrk="1" hangingPunct="1"/>
            <a:r>
              <a:rPr lang="en-US">
                <a:solidFill>
                  <a:schemeClr val="accent6"/>
                </a:solidFill>
              </a:rPr>
              <a:t>base HTML-file</a:t>
            </a:r>
            <a:r>
              <a:rPr lang="en-US"/>
              <a:t>, which includes </a:t>
            </a:r>
          </a:p>
          <a:p>
            <a:pPr lvl="1" eaLnBrk="1" hangingPunct="1"/>
            <a:r>
              <a:rPr lang="en-US"/>
              <a:t>several referenced </a:t>
            </a:r>
            <a:r>
              <a:rPr lang="en-US">
                <a:solidFill>
                  <a:schemeClr val="accent6"/>
                </a:solidFill>
              </a:rPr>
              <a:t>objects</a:t>
            </a:r>
          </a:p>
          <a:p>
            <a:pPr eaLnBrk="1" hangingPunct="1"/>
            <a:r>
              <a:rPr lang="en-US"/>
              <a:t>An object can be another HTML file, JPEG image, Java applet, audio file,…</a:t>
            </a:r>
          </a:p>
          <a:p>
            <a:pPr eaLnBrk="1" hangingPunct="1"/>
            <a:r>
              <a:rPr lang="en-US"/>
              <a:t>Each object is addressable by a </a:t>
            </a:r>
            <a:r>
              <a:rPr lang="en-US">
                <a:solidFill>
                  <a:srgbClr val="3A1FFF"/>
                </a:solidFill>
              </a:rPr>
              <a:t>URL</a:t>
            </a:r>
            <a:r>
              <a:rPr lang="en-US">
                <a:solidFill>
                  <a:srgbClr val="FF0000"/>
                </a:solidFill>
              </a:rPr>
              <a:t> </a:t>
            </a:r>
            <a:r>
              <a:rPr lang="en-US" sz="2400"/>
              <a:t>(Universal Resource Locator )</a:t>
            </a:r>
          </a:p>
          <a:p>
            <a:pPr eaLnBrk="1" hangingPunct="1"/>
            <a:endParaRPr lang="en-US" sz="3600"/>
          </a:p>
        </p:txBody>
      </p:sp>
      <p:sp>
        <p:nvSpPr>
          <p:cNvPr id="96262" name="Slide Number Placeholder 5"/>
          <p:cNvSpPr>
            <a:spLocks noGrp="1"/>
          </p:cNvSpPr>
          <p:nvPr>
            <p:ph type="sldNum" sz="quarter" idx="12"/>
          </p:nvPr>
        </p:nvSpPr>
        <p:spPr>
          <a:noFill/>
        </p:spPr>
        <p:txBody>
          <a:bodyPr/>
          <a:lstStyle/>
          <a:p>
            <a:fld id="{F88C43AC-BEB0-8846-BDA8-B9D356BD640A}" type="slidenum">
              <a:rPr lang="en-US">
                <a:latin typeface="Helvetica Neue" charset="0"/>
                <a:ea typeface="ＭＳ Ｐゴシック" charset="-128"/>
                <a:cs typeface="ＭＳ Ｐゴシック" charset="-128"/>
              </a:rPr>
              <a:pPr/>
              <a:t>56</a:t>
            </a:fld>
            <a:endParaRPr lang="en-US">
              <a:latin typeface="Helvetica Neue" charset="0"/>
              <a:ea typeface="ＭＳ Ｐゴシック" charset="-128"/>
              <a:cs typeface="ＭＳ Ｐゴシック" charset="-128"/>
            </a:endParaRPr>
          </a:p>
        </p:txBody>
      </p:sp>
      <p:sp>
        <p:nvSpPr>
          <p:cNvPr id="96263" name="Text Box 4"/>
          <p:cNvSpPr txBox="1">
            <a:spLocks noChangeArrowheads="1"/>
          </p:cNvSpPr>
          <p:nvPr/>
        </p:nvSpPr>
        <p:spPr bwMode="auto">
          <a:xfrm>
            <a:off x="179388" y="4992688"/>
            <a:ext cx="8964612" cy="457200"/>
          </a:xfrm>
          <a:prstGeom prst="rect">
            <a:avLst/>
          </a:prstGeom>
          <a:noFill/>
          <a:ln w="9525">
            <a:noFill/>
            <a:miter lim="800000"/>
            <a:headEnd/>
            <a:tailEnd/>
          </a:ln>
        </p:spPr>
        <p:txBody>
          <a:bodyPr wrap="none">
            <a:prstTxWarp prst="textNoShape">
              <a:avLst/>
            </a:prstTxWarp>
            <a:spAutoFit/>
          </a:bodyPr>
          <a:lstStyle/>
          <a:p>
            <a:r>
              <a:rPr lang="en-US" b="1" dirty="0">
                <a:latin typeface="Courier New" charset="0"/>
              </a:rPr>
              <a:t>http://</a:t>
            </a:r>
            <a:r>
              <a:rPr lang="en-US" b="1" dirty="0" err="1">
                <a:latin typeface="Courier New" charset="0"/>
              </a:rPr>
              <a:t>www.someschool.edu:</a:t>
            </a:r>
            <a:r>
              <a:rPr lang="en-US" b="1" dirty="0" err="1">
                <a:solidFill>
                  <a:schemeClr val="accent6"/>
                </a:solidFill>
                <a:latin typeface="Courier New" charset="0"/>
              </a:rPr>
              <a:t>port</a:t>
            </a:r>
            <a:r>
              <a:rPr lang="en-US" b="1" dirty="0">
                <a:solidFill>
                  <a:schemeClr val="accent6"/>
                </a:solidFill>
                <a:latin typeface="Courier New" charset="0"/>
              </a:rPr>
              <a:t>#</a:t>
            </a:r>
            <a:r>
              <a:rPr lang="en-US" b="1" dirty="0">
                <a:latin typeface="Courier New" charset="0"/>
              </a:rPr>
              <a:t>/</a:t>
            </a:r>
            <a:r>
              <a:rPr lang="en-US" b="1" dirty="0" err="1">
                <a:latin typeface="Courier New" charset="0"/>
              </a:rPr>
              <a:t>someDept</a:t>
            </a:r>
            <a:r>
              <a:rPr lang="en-US" b="1" dirty="0">
                <a:latin typeface="Courier New" charset="0"/>
              </a:rPr>
              <a:t>/</a:t>
            </a:r>
            <a:r>
              <a:rPr lang="en-US" b="1" dirty="0" err="1">
                <a:latin typeface="Courier New" charset="0"/>
              </a:rPr>
              <a:t>pic.gif</a:t>
            </a:r>
            <a:endParaRPr lang="en-US" b="1" dirty="0">
              <a:latin typeface="Courier New" charset="0"/>
            </a:endParaRPr>
          </a:p>
        </p:txBody>
      </p:sp>
      <p:sp>
        <p:nvSpPr>
          <p:cNvPr id="96264" name="AutoShape 5"/>
          <p:cNvSpPr>
            <a:spLocks/>
          </p:cNvSpPr>
          <p:nvPr/>
        </p:nvSpPr>
        <p:spPr bwMode="auto">
          <a:xfrm rot="-5400000">
            <a:off x="3062288" y="3798887"/>
            <a:ext cx="90488" cy="3306763"/>
          </a:xfrm>
          <a:prstGeom prst="leftBrace">
            <a:avLst>
              <a:gd name="adj1" fmla="val 304531"/>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96265" name="AutoShape 6"/>
          <p:cNvSpPr>
            <a:spLocks/>
          </p:cNvSpPr>
          <p:nvPr/>
        </p:nvSpPr>
        <p:spPr bwMode="auto">
          <a:xfrm rot="-5400000">
            <a:off x="7405687" y="4029076"/>
            <a:ext cx="74613" cy="2976562"/>
          </a:xfrm>
          <a:prstGeom prst="leftBrace">
            <a:avLst>
              <a:gd name="adj1" fmla="val 332445"/>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96266" name="Text Box 7"/>
          <p:cNvSpPr txBox="1">
            <a:spLocks noChangeArrowheads="1"/>
          </p:cNvSpPr>
          <p:nvPr/>
        </p:nvSpPr>
        <p:spPr bwMode="auto">
          <a:xfrm>
            <a:off x="2376488" y="5572125"/>
            <a:ext cx="1622425" cy="457200"/>
          </a:xfrm>
          <a:prstGeom prst="rect">
            <a:avLst/>
          </a:prstGeom>
          <a:noFill/>
          <a:ln w="9525">
            <a:noFill/>
            <a:miter lim="800000"/>
            <a:headEnd/>
            <a:tailEnd/>
          </a:ln>
        </p:spPr>
        <p:txBody>
          <a:bodyPr wrap="none">
            <a:prstTxWarp prst="textNoShape">
              <a:avLst/>
            </a:prstTxWarp>
            <a:spAutoFit/>
          </a:bodyPr>
          <a:lstStyle/>
          <a:p>
            <a:r>
              <a:rPr lang="en-US">
                <a:latin typeface="Comic Sans MS" charset="0"/>
              </a:rPr>
              <a:t>host name</a:t>
            </a:r>
            <a:endParaRPr lang="en-US">
              <a:latin typeface="Times New Roman" charset="0"/>
            </a:endParaRPr>
          </a:p>
        </p:txBody>
      </p:sp>
      <p:sp>
        <p:nvSpPr>
          <p:cNvPr id="96267" name="Text Box 8"/>
          <p:cNvSpPr txBox="1">
            <a:spLocks noChangeArrowheads="1"/>
          </p:cNvSpPr>
          <p:nvPr/>
        </p:nvSpPr>
        <p:spPr bwMode="auto">
          <a:xfrm>
            <a:off x="6376988" y="5556250"/>
            <a:ext cx="1633537" cy="457200"/>
          </a:xfrm>
          <a:prstGeom prst="rect">
            <a:avLst/>
          </a:prstGeom>
          <a:noFill/>
          <a:ln w="9525">
            <a:noFill/>
            <a:miter lim="800000"/>
            <a:headEnd/>
            <a:tailEnd/>
          </a:ln>
        </p:spPr>
        <p:txBody>
          <a:bodyPr wrap="none">
            <a:prstTxWarp prst="textNoShape">
              <a:avLst/>
            </a:prstTxWarp>
            <a:spAutoFit/>
          </a:bodyPr>
          <a:lstStyle/>
          <a:p>
            <a:r>
              <a:rPr lang="en-US">
                <a:latin typeface="Comic Sans MS" charset="0"/>
              </a:rPr>
              <a:t>path name</a:t>
            </a:r>
            <a:endParaRPr lang="en-US">
              <a:latin typeface="Times New Roman" charset="0"/>
            </a:endParaRPr>
          </a:p>
        </p:txBody>
      </p:sp>
      <p:sp>
        <p:nvSpPr>
          <p:cNvPr id="96268" name="Line 9"/>
          <p:cNvSpPr>
            <a:spLocks noChangeShapeType="1"/>
          </p:cNvSpPr>
          <p:nvPr/>
        </p:nvSpPr>
        <p:spPr bwMode="auto">
          <a:xfrm flipV="1">
            <a:off x="642938" y="5348288"/>
            <a:ext cx="0" cy="51752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6269" name="Text Box 10"/>
          <p:cNvSpPr txBox="1">
            <a:spLocks noChangeArrowheads="1"/>
          </p:cNvSpPr>
          <p:nvPr/>
        </p:nvSpPr>
        <p:spPr bwMode="auto">
          <a:xfrm>
            <a:off x="31750" y="5816600"/>
            <a:ext cx="2155825" cy="822325"/>
          </a:xfrm>
          <a:prstGeom prst="rect">
            <a:avLst/>
          </a:prstGeom>
          <a:noFill/>
          <a:ln w="9525">
            <a:noFill/>
            <a:miter lim="800000"/>
            <a:headEnd/>
            <a:tailEnd/>
          </a:ln>
        </p:spPr>
        <p:txBody>
          <a:bodyPr>
            <a:prstTxWarp prst="textNoShape">
              <a:avLst/>
            </a:prstTxWarp>
            <a:spAutoFit/>
          </a:bodyPr>
          <a:lstStyle/>
          <a:p>
            <a:pPr>
              <a:spcBef>
                <a:spcPct val="20000"/>
              </a:spcBef>
              <a:buClr>
                <a:schemeClr val="accent2"/>
              </a:buClr>
              <a:buSzPct val="85000"/>
              <a:buFont typeface="ZapfDingbats" pitchFamily="82" charset="2"/>
              <a:buNone/>
            </a:pPr>
            <a:r>
              <a:rPr lang="en-US">
                <a:latin typeface="Comic Sans MS" charset="0"/>
              </a:rPr>
              <a:t>Application protocol</a:t>
            </a:r>
          </a:p>
        </p:txBody>
      </p:sp>
    </p:spTree>
    <p:extLst>
      <p:ext uri="{BB962C8B-B14F-4D97-AF65-F5344CB8AC3E}">
        <p14:creationId xmlns:p14="http://schemas.microsoft.com/office/powerpoint/2010/main" val="2480603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protocol “layer” really means</a:t>
            </a:r>
          </a:p>
        </p:txBody>
      </p:sp>
      <p:sp>
        <p:nvSpPr>
          <p:cNvPr id="5" name="Rectangle 4"/>
          <p:cNvSpPr/>
          <p:nvPr/>
        </p:nvSpPr>
        <p:spPr bwMode="auto">
          <a:xfrm>
            <a:off x="6608294" y="4843586"/>
            <a:ext cx="1663311" cy="1000183"/>
          </a:xfrm>
          <a:prstGeom prst="rect">
            <a:avLst/>
          </a:prstGeom>
          <a:noFill/>
          <a:ln w="190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0000FF"/>
                </a:solidFill>
                <a:effectLst/>
                <a:latin typeface="Arial" pitchFamily="-65" charset="0"/>
              </a:rPr>
              <a:t>Application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0000FF"/>
                </a:solidFill>
                <a:effectLst/>
                <a:latin typeface="Arial" pitchFamily="-65" charset="0"/>
              </a:rPr>
              <a:t>data</a:t>
            </a:r>
          </a:p>
        </p:txBody>
      </p:sp>
      <p:sp>
        <p:nvSpPr>
          <p:cNvPr id="7" name="Rectangle 6"/>
          <p:cNvSpPr/>
          <p:nvPr/>
        </p:nvSpPr>
        <p:spPr bwMode="auto">
          <a:xfrm>
            <a:off x="4967459" y="4776158"/>
            <a:ext cx="3360339" cy="1157515"/>
          </a:xfrm>
          <a:prstGeom prst="rect">
            <a:avLst/>
          </a:prstGeom>
          <a:noFill/>
          <a:ln w="19050"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accent1">
                    <a:lumMod val="75000"/>
                  </a:schemeClr>
                </a:solidFill>
                <a:effectLst/>
                <a:latin typeface="Arial" pitchFamily="-65" charset="0"/>
              </a:rPr>
              <a:t>Application </a:t>
            </a: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chemeClr val="accent1">
                    <a:lumMod val="75000"/>
                  </a:schemeClr>
                </a:solidFill>
                <a:latin typeface="Arial" pitchFamily="-65" charset="0"/>
              </a:rPr>
              <a:t>protocol</a:t>
            </a:r>
            <a:endParaRPr kumimoji="0" lang="en-US" b="0" i="0" u="none" strike="noStrike" cap="none" normalizeH="0" baseline="0" dirty="0">
              <a:ln>
                <a:noFill/>
              </a:ln>
              <a:solidFill>
                <a:schemeClr val="accent1">
                  <a:lumMod val="75000"/>
                </a:schemeClr>
              </a:solidFill>
              <a:effectLst/>
              <a:latin typeface="Arial" pitchFamily="-65" charset="0"/>
            </a:endParaRPr>
          </a:p>
        </p:txBody>
      </p:sp>
      <p:sp>
        <p:nvSpPr>
          <p:cNvPr id="8" name="Rectangle 7"/>
          <p:cNvSpPr/>
          <p:nvPr/>
        </p:nvSpPr>
        <p:spPr bwMode="auto">
          <a:xfrm>
            <a:off x="3562635" y="4708729"/>
            <a:ext cx="4821356" cy="1303610"/>
          </a:xfrm>
          <a:prstGeom prst="rect">
            <a:avLst/>
          </a:prstGeom>
          <a:noFill/>
          <a:ln w="19050" cap="flat" cmpd="sng" algn="ctr">
            <a:solidFill>
              <a:srgbClr val="8000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800040"/>
                </a:solidFill>
                <a:effectLst/>
                <a:latin typeface="Arial" pitchFamily="-65" charset="0"/>
              </a:rPr>
              <a:t>Transport</a:t>
            </a: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rgbClr val="800040"/>
                </a:solidFill>
                <a:latin typeface="Arial" pitchFamily="-65" charset="0"/>
              </a:rPr>
              <a:t>protocol</a:t>
            </a:r>
            <a:endParaRPr kumimoji="0" lang="en-US" b="0" i="0" u="none" strike="noStrike" cap="none" normalizeH="0" baseline="0" dirty="0">
              <a:ln>
                <a:noFill/>
              </a:ln>
              <a:solidFill>
                <a:srgbClr val="800040"/>
              </a:solidFill>
              <a:effectLst/>
              <a:latin typeface="Arial" pitchFamily="-65" charset="0"/>
            </a:endParaRPr>
          </a:p>
        </p:txBody>
      </p:sp>
      <p:pic>
        <p:nvPicPr>
          <p:cNvPr id="9" name="Picture 8"/>
          <p:cNvPicPr>
            <a:picLocks noChangeAspect="1"/>
          </p:cNvPicPr>
          <p:nvPr/>
        </p:nvPicPr>
        <p:blipFill>
          <a:blip r:embed="rId3"/>
          <a:stretch>
            <a:fillRect/>
          </a:stretch>
        </p:blipFill>
        <p:spPr>
          <a:xfrm>
            <a:off x="402890" y="1551746"/>
            <a:ext cx="2627390" cy="1557888"/>
          </a:xfrm>
          <a:prstGeom prst="rect">
            <a:avLst/>
          </a:prstGeom>
        </p:spPr>
      </p:pic>
      <p:sp>
        <p:nvSpPr>
          <p:cNvPr id="10" name="Rectangle 9"/>
          <p:cNvSpPr/>
          <p:nvPr/>
        </p:nvSpPr>
        <p:spPr bwMode="auto">
          <a:xfrm>
            <a:off x="2191526" y="4652539"/>
            <a:ext cx="6254956" cy="141598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0000"/>
                </a:solidFill>
                <a:effectLst/>
                <a:latin typeface="Arial" pitchFamily="-65" charset="0"/>
              </a:rPr>
              <a:t>Network</a:t>
            </a: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rgbClr val="FF0000"/>
                </a:solidFill>
                <a:latin typeface="Arial" pitchFamily="-65" charset="0"/>
              </a:rPr>
              <a:t>protocol</a:t>
            </a:r>
            <a:endParaRPr kumimoji="0" lang="en-US" b="0" i="0" u="none" strike="noStrike" cap="none" normalizeH="0" baseline="0" dirty="0">
              <a:ln>
                <a:noFill/>
              </a:ln>
              <a:solidFill>
                <a:srgbClr val="FF0000"/>
              </a:solidFill>
              <a:effectLst/>
              <a:latin typeface="Arial" pitchFamily="-65" charset="0"/>
            </a:endParaRPr>
          </a:p>
        </p:txBody>
      </p:sp>
      <p:sp>
        <p:nvSpPr>
          <p:cNvPr id="11" name="Rectangle 10"/>
          <p:cNvSpPr/>
          <p:nvPr/>
        </p:nvSpPr>
        <p:spPr bwMode="auto">
          <a:xfrm>
            <a:off x="966520" y="4602655"/>
            <a:ext cx="7553692" cy="1510826"/>
          </a:xfrm>
          <a:prstGeom prst="rect">
            <a:avLst/>
          </a:prstGeom>
          <a:noFill/>
          <a:ln w="19050" cap="flat"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6600"/>
                </a:solidFill>
                <a:effectLst/>
                <a:latin typeface="Arial" pitchFamily="-65" charset="0"/>
              </a:rPr>
              <a:t>Link</a:t>
            </a:r>
            <a:endParaRPr lang="en-US" dirty="0">
              <a:solidFill>
                <a:srgbClr val="FF6600"/>
              </a:solidFill>
              <a:latin typeface="Arial" pitchFamily="-65"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dirty="0">
                <a:ln>
                  <a:noFill/>
                </a:ln>
                <a:solidFill>
                  <a:srgbClr val="FF6600"/>
                </a:solidFill>
                <a:effectLst/>
                <a:latin typeface="Arial" pitchFamily="-65" charset="0"/>
              </a:rPr>
              <a:t>layer</a:t>
            </a:r>
            <a:endParaRPr kumimoji="0" lang="en-US" b="0" i="0" u="none" strike="noStrike" cap="none" normalizeH="0" baseline="0" dirty="0">
              <a:ln>
                <a:noFill/>
              </a:ln>
              <a:solidFill>
                <a:srgbClr val="FF6600"/>
              </a:solidFill>
              <a:effectLst/>
              <a:latin typeface="Arial" pitchFamily="-65"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rgbClr val="FF6600"/>
                </a:solidFill>
                <a:latin typeface="Arial" pitchFamily="-65" charset="0"/>
              </a:rPr>
              <a:t>protocol</a:t>
            </a:r>
            <a:endParaRPr kumimoji="0" lang="en-US" b="0" i="0" u="none" strike="noStrike" cap="none" normalizeH="0" baseline="0" dirty="0">
              <a:ln>
                <a:noFill/>
              </a:ln>
              <a:solidFill>
                <a:srgbClr val="FF6600"/>
              </a:solidFill>
              <a:effectLst/>
              <a:latin typeface="Arial" pitchFamily="-65" charset="0"/>
            </a:endParaRPr>
          </a:p>
        </p:txBody>
      </p:sp>
      <p:pic>
        <p:nvPicPr>
          <p:cNvPr id="13" name="Picture 12"/>
          <p:cNvPicPr>
            <a:picLocks noChangeAspect="1"/>
          </p:cNvPicPr>
          <p:nvPr/>
        </p:nvPicPr>
        <p:blipFill>
          <a:blip r:embed="rId4"/>
          <a:stretch>
            <a:fillRect/>
          </a:stretch>
        </p:blipFill>
        <p:spPr>
          <a:xfrm>
            <a:off x="3732027" y="935666"/>
            <a:ext cx="2399391" cy="2138349"/>
          </a:xfrm>
          <a:prstGeom prst="rect">
            <a:avLst/>
          </a:prstGeom>
        </p:spPr>
      </p:pic>
      <p:sp>
        <p:nvSpPr>
          <p:cNvPr id="6" name="Slide Number Placeholder 5">
            <a:extLst>
              <a:ext uri="{FF2B5EF4-FFF2-40B4-BE49-F238E27FC236}">
                <a16:creationId xmlns:a16="http://schemas.microsoft.com/office/drawing/2014/main" id="{44588354-18BE-9843-809E-2290649E8B7F}"/>
              </a:ext>
            </a:extLst>
          </p:cNvPr>
          <p:cNvSpPr>
            <a:spLocks noGrp="1"/>
          </p:cNvSpPr>
          <p:nvPr>
            <p:ph type="sldNum" sz="quarter" idx="12"/>
          </p:nvPr>
        </p:nvSpPr>
        <p:spPr>
          <a:xfrm>
            <a:off x="4343400" y="6673850"/>
            <a:ext cx="457200" cy="184150"/>
          </a:xfrm>
          <a:prstGeom prst="rect">
            <a:avLst/>
          </a:prstGeom>
        </p:spPr>
        <p:txBody>
          <a:bodyPr/>
          <a:lstStyle/>
          <a:p>
            <a:pPr>
              <a:defRPr/>
            </a:pPr>
            <a:fld id="{B846B7D9-7BDB-7541-8325-00A37CD224A3}" type="slidenum">
              <a:rPr lang="en-US" smtClean="0"/>
              <a:pPr>
                <a:defRPr/>
              </a:pPr>
              <a:t>57</a:t>
            </a:fld>
            <a:endParaRPr lang="en-US" dirty="0"/>
          </a:p>
        </p:txBody>
      </p:sp>
      <p:grpSp>
        <p:nvGrpSpPr>
          <p:cNvPr id="12" name="Group 5">
            <a:extLst>
              <a:ext uri="{FF2B5EF4-FFF2-40B4-BE49-F238E27FC236}">
                <a16:creationId xmlns:a16="http://schemas.microsoft.com/office/drawing/2014/main" id="{0F6F3036-0DCC-1C46-93C9-BDA8900A61F3}"/>
              </a:ext>
            </a:extLst>
          </p:cNvPr>
          <p:cNvGrpSpPr>
            <a:grpSpLocks/>
          </p:cNvGrpSpPr>
          <p:nvPr/>
        </p:nvGrpSpPr>
        <p:grpSpPr bwMode="auto">
          <a:xfrm>
            <a:off x="6924970" y="833734"/>
            <a:ext cx="1898650" cy="3530600"/>
            <a:chOff x="3076" y="888"/>
            <a:chExt cx="1196" cy="2224"/>
          </a:xfrm>
        </p:grpSpPr>
        <p:sp>
          <p:nvSpPr>
            <p:cNvPr id="14" name="Rectangle 6">
              <a:extLst>
                <a:ext uri="{FF2B5EF4-FFF2-40B4-BE49-F238E27FC236}">
                  <a16:creationId xmlns:a16="http://schemas.microsoft.com/office/drawing/2014/main" id="{ADBDF6C8-0AF6-0D48-86D9-2F6B032961B6}"/>
                </a:ext>
              </a:extLst>
            </p:cNvPr>
            <p:cNvSpPr>
              <a:spLocks noChangeArrowheads="1"/>
            </p:cNvSpPr>
            <p:nvPr/>
          </p:nvSpPr>
          <p:spPr bwMode="auto">
            <a:xfrm>
              <a:off x="3080" y="888"/>
              <a:ext cx="1192" cy="2224"/>
            </a:xfrm>
            <a:prstGeom prst="rect">
              <a:avLst/>
            </a:prstGeom>
            <a:solidFill>
              <a:schemeClr val="bg1"/>
            </a:solidFill>
            <a:ln w="38100">
              <a:solidFill>
                <a:schemeClr val="accent2"/>
              </a:solidFill>
              <a:miter lim="800000"/>
              <a:headEnd/>
              <a:tailEnd/>
            </a:ln>
          </p:spPr>
          <p:txBody>
            <a:bodyPr wrap="none" anchor="ctr">
              <a:prstTxWarp prst="textNoShape">
                <a:avLst/>
              </a:prstTxWarp>
            </a:bodyPr>
            <a:lstStyle/>
            <a:p>
              <a:endParaRPr lang="en-US"/>
            </a:p>
          </p:txBody>
        </p:sp>
        <p:sp>
          <p:nvSpPr>
            <p:cNvPr id="15" name="Text Box 7">
              <a:extLst>
                <a:ext uri="{FF2B5EF4-FFF2-40B4-BE49-F238E27FC236}">
                  <a16:creationId xmlns:a16="http://schemas.microsoft.com/office/drawing/2014/main" id="{E480108E-2CDF-2C46-A110-F25EEC67CA9C}"/>
                </a:ext>
              </a:extLst>
            </p:cNvPr>
            <p:cNvSpPr txBox="1">
              <a:spLocks noChangeArrowheads="1"/>
            </p:cNvSpPr>
            <p:nvPr/>
          </p:nvSpPr>
          <p:spPr bwMode="auto">
            <a:xfrm>
              <a:off x="3150" y="963"/>
              <a:ext cx="1069" cy="2029"/>
            </a:xfrm>
            <a:prstGeom prst="rect">
              <a:avLst/>
            </a:prstGeom>
            <a:noFill/>
            <a:ln w="9525">
              <a:noFill/>
              <a:miter lim="800000"/>
              <a:headEnd/>
              <a:tailEnd/>
            </a:ln>
          </p:spPr>
          <p:txBody>
            <a:bodyPr wrap="none">
              <a:prstTxWarp prst="textNoShape">
                <a:avLst/>
              </a:prstTxWarp>
              <a:spAutoFit/>
            </a:bodyPr>
            <a:lstStyle/>
            <a:p>
              <a:pPr algn="ctr">
                <a:lnSpc>
                  <a:spcPct val="95000"/>
                </a:lnSpc>
              </a:pPr>
              <a:r>
                <a:rPr lang="en-US" dirty="0">
                  <a:latin typeface="Comic Sans MS" charset="0"/>
                </a:rPr>
                <a:t>application</a:t>
              </a:r>
            </a:p>
            <a:p>
              <a:pPr algn="ctr">
                <a:lnSpc>
                  <a:spcPct val="95000"/>
                </a:lnSpc>
              </a:pPr>
              <a:endParaRPr lang="en-US" dirty="0">
                <a:latin typeface="Comic Sans MS" charset="0"/>
              </a:endParaRPr>
            </a:p>
            <a:p>
              <a:pPr algn="ctr">
                <a:lnSpc>
                  <a:spcPct val="95000"/>
                </a:lnSpc>
              </a:pPr>
              <a:r>
                <a:rPr lang="en-US" dirty="0">
                  <a:latin typeface="Comic Sans MS" charset="0"/>
                </a:rPr>
                <a:t>transport</a:t>
              </a:r>
            </a:p>
            <a:p>
              <a:pPr algn="ctr">
                <a:lnSpc>
                  <a:spcPct val="95000"/>
                </a:lnSpc>
              </a:pPr>
              <a:endParaRPr lang="en-US" dirty="0">
                <a:latin typeface="Comic Sans MS" charset="0"/>
              </a:endParaRPr>
            </a:p>
            <a:p>
              <a:pPr algn="ctr">
                <a:lnSpc>
                  <a:spcPct val="95000"/>
                </a:lnSpc>
              </a:pPr>
              <a:r>
                <a:rPr lang="en-US" dirty="0">
                  <a:latin typeface="Comic Sans MS" charset="0"/>
                </a:rPr>
                <a:t>network</a:t>
              </a:r>
            </a:p>
            <a:p>
              <a:pPr algn="ctr">
                <a:lnSpc>
                  <a:spcPct val="95000"/>
                </a:lnSpc>
              </a:pPr>
              <a:endParaRPr lang="en-US" dirty="0">
                <a:latin typeface="Comic Sans MS" charset="0"/>
              </a:endParaRPr>
            </a:p>
            <a:p>
              <a:pPr algn="ctr">
                <a:lnSpc>
                  <a:spcPct val="95000"/>
                </a:lnSpc>
              </a:pPr>
              <a:r>
                <a:rPr lang="en-US" dirty="0">
                  <a:latin typeface="Comic Sans MS" charset="0"/>
                </a:rPr>
                <a:t>link</a:t>
              </a:r>
            </a:p>
            <a:p>
              <a:pPr algn="ctr">
                <a:lnSpc>
                  <a:spcPct val="95000"/>
                </a:lnSpc>
              </a:pPr>
              <a:endParaRPr lang="en-US" dirty="0">
                <a:latin typeface="Comic Sans MS" charset="0"/>
              </a:endParaRPr>
            </a:p>
            <a:p>
              <a:pPr algn="ctr">
                <a:lnSpc>
                  <a:spcPct val="95000"/>
                </a:lnSpc>
              </a:pPr>
              <a:r>
                <a:rPr lang="en-US" dirty="0">
                  <a:latin typeface="Comic Sans MS" charset="0"/>
                </a:rPr>
                <a:t>physical</a:t>
              </a:r>
            </a:p>
          </p:txBody>
        </p:sp>
        <p:sp>
          <p:nvSpPr>
            <p:cNvPr id="16" name="Line 8">
              <a:extLst>
                <a:ext uri="{FF2B5EF4-FFF2-40B4-BE49-F238E27FC236}">
                  <a16:creationId xmlns:a16="http://schemas.microsoft.com/office/drawing/2014/main" id="{BFA34B44-8D73-3D4E-9E4B-43188A2D8946}"/>
                </a:ext>
              </a:extLst>
            </p:cNvPr>
            <p:cNvSpPr>
              <a:spLocks noChangeShapeType="1"/>
            </p:cNvSpPr>
            <p:nvPr/>
          </p:nvSpPr>
          <p:spPr bwMode="auto">
            <a:xfrm>
              <a:off x="3076" y="132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7" name="Line 9">
              <a:extLst>
                <a:ext uri="{FF2B5EF4-FFF2-40B4-BE49-F238E27FC236}">
                  <a16:creationId xmlns:a16="http://schemas.microsoft.com/office/drawing/2014/main" id="{A316C431-9E8E-5F48-9FC8-AA7447FEF81D}"/>
                </a:ext>
              </a:extLst>
            </p:cNvPr>
            <p:cNvSpPr>
              <a:spLocks noChangeShapeType="1"/>
            </p:cNvSpPr>
            <p:nvPr/>
          </p:nvSpPr>
          <p:spPr bwMode="auto">
            <a:xfrm>
              <a:off x="3076" y="1768"/>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8" name="Line 10">
              <a:extLst>
                <a:ext uri="{FF2B5EF4-FFF2-40B4-BE49-F238E27FC236}">
                  <a16:creationId xmlns:a16="http://schemas.microsoft.com/office/drawing/2014/main" id="{A4F20F54-9F71-F449-93C8-412577CE203F}"/>
                </a:ext>
              </a:extLst>
            </p:cNvPr>
            <p:cNvSpPr>
              <a:spLocks noChangeShapeType="1"/>
            </p:cNvSpPr>
            <p:nvPr/>
          </p:nvSpPr>
          <p:spPr bwMode="auto">
            <a:xfrm>
              <a:off x="3076" y="2216"/>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sp>
          <p:nvSpPr>
            <p:cNvPr id="19" name="Line 11">
              <a:extLst>
                <a:ext uri="{FF2B5EF4-FFF2-40B4-BE49-F238E27FC236}">
                  <a16:creationId xmlns:a16="http://schemas.microsoft.com/office/drawing/2014/main" id="{D920CF14-1632-C149-B0E2-C0E240B68E8F}"/>
                </a:ext>
              </a:extLst>
            </p:cNvPr>
            <p:cNvSpPr>
              <a:spLocks noChangeShapeType="1"/>
            </p:cNvSpPr>
            <p:nvPr/>
          </p:nvSpPr>
          <p:spPr bwMode="auto">
            <a:xfrm>
              <a:off x="3076" y="2664"/>
              <a:ext cx="1188" cy="0"/>
            </a:xfrm>
            <a:prstGeom prst="line">
              <a:avLst/>
            </a:prstGeom>
            <a:noFill/>
            <a:ln w="38100">
              <a:solidFill>
                <a:schemeClr val="accent2"/>
              </a:solidFill>
              <a:round/>
              <a:headEnd/>
              <a:tailEnd/>
            </a:ln>
          </p:spPr>
          <p:txBody>
            <a:bodyPr wrap="none" anchor="ctr">
              <a:prstTxWarp prst="textNoShape">
                <a:avLst/>
              </a:prstTxWarp>
            </a:bodyPr>
            <a:lstStyle/>
            <a:p>
              <a:endParaRPr lang="en-US"/>
            </a:p>
          </p:txBody>
        </p:sp>
      </p:grpSp>
      <p:sp>
        <p:nvSpPr>
          <p:cNvPr id="2" name="Rectangle 1">
            <a:extLst>
              <a:ext uri="{FF2B5EF4-FFF2-40B4-BE49-F238E27FC236}">
                <a16:creationId xmlns:a16="http://schemas.microsoft.com/office/drawing/2014/main" id="{0E427C69-16E4-7286-5E20-A074FFBA9628}"/>
              </a:ext>
            </a:extLst>
          </p:cNvPr>
          <p:cNvSpPr/>
          <p:nvPr/>
        </p:nvSpPr>
        <p:spPr bwMode="auto">
          <a:xfrm>
            <a:off x="2209052" y="4635500"/>
            <a:ext cx="1358900" cy="1442571"/>
          </a:xfrm>
          <a:prstGeom prst="rect">
            <a:avLst/>
          </a:prstGeom>
          <a:solidFill>
            <a:schemeClr val="bg1">
              <a:alpha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20" name="Rectangle 19">
            <a:extLst>
              <a:ext uri="{FF2B5EF4-FFF2-40B4-BE49-F238E27FC236}">
                <a16:creationId xmlns:a16="http://schemas.microsoft.com/office/drawing/2014/main" id="{BC70CA1E-EB6B-AEDF-CF32-D857933329CE}"/>
              </a:ext>
            </a:extLst>
          </p:cNvPr>
          <p:cNvSpPr/>
          <p:nvPr/>
        </p:nvSpPr>
        <p:spPr bwMode="auto">
          <a:xfrm>
            <a:off x="3550772" y="4644120"/>
            <a:ext cx="1403722" cy="1442571"/>
          </a:xfrm>
          <a:prstGeom prst="rect">
            <a:avLst/>
          </a:prstGeom>
          <a:solidFill>
            <a:schemeClr val="bg1">
              <a:alpha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
        <p:nvSpPr>
          <p:cNvPr id="21" name="Rectangle 20">
            <a:extLst>
              <a:ext uri="{FF2B5EF4-FFF2-40B4-BE49-F238E27FC236}">
                <a16:creationId xmlns:a16="http://schemas.microsoft.com/office/drawing/2014/main" id="{31C83487-D5CB-7F21-7586-0141346A7CED}"/>
              </a:ext>
            </a:extLst>
          </p:cNvPr>
          <p:cNvSpPr/>
          <p:nvPr/>
        </p:nvSpPr>
        <p:spPr bwMode="auto">
          <a:xfrm>
            <a:off x="4952255" y="4629523"/>
            <a:ext cx="3540310" cy="1442571"/>
          </a:xfrm>
          <a:prstGeom prst="rect">
            <a:avLst/>
          </a:prstGeom>
          <a:solidFill>
            <a:schemeClr val="bg1">
              <a:alpha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213604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244C-F9D6-6640-D0D6-98DCA1F81EAF}"/>
              </a:ext>
            </a:extLst>
          </p:cNvPr>
          <p:cNvSpPr>
            <a:spLocks noGrp="1"/>
          </p:cNvSpPr>
          <p:nvPr>
            <p:ph type="title"/>
          </p:nvPr>
        </p:nvSpPr>
        <p:spPr/>
        <p:txBody>
          <a:bodyPr/>
          <a:lstStyle/>
          <a:p>
            <a:r>
              <a:rPr lang="en-US" dirty="0"/>
              <a:t>Acknowledgment</a:t>
            </a:r>
          </a:p>
        </p:txBody>
      </p:sp>
      <p:sp>
        <p:nvSpPr>
          <p:cNvPr id="3" name="Content Placeholder 2">
            <a:extLst>
              <a:ext uri="{FF2B5EF4-FFF2-40B4-BE49-F238E27FC236}">
                <a16:creationId xmlns:a16="http://schemas.microsoft.com/office/drawing/2014/main" id="{A2129320-6A82-DEA7-C662-7834CB0076BC}"/>
              </a:ext>
            </a:extLst>
          </p:cNvPr>
          <p:cNvSpPr>
            <a:spLocks noGrp="1"/>
          </p:cNvSpPr>
          <p:nvPr>
            <p:ph idx="1"/>
          </p:nvPr>
        </p:nvSpPr>
        <p:spPr/>
        <p:txBody>
          <a:bodyPr/>
          <a:lstStyle/>
          <a:p>
            <a:r>
              <a:rPr lang="en-US" dirty="0"/>
              <a:t>Slides adapted from S24 CS118 instructed by Prof. </a:t>
            </a:r>
            <a:r>
              <a:rPr lang="en-US" dirty="0" err="1"/>
              <a:t>Lixia</a:t>
            </a:r>
            <a:r>
              <a:rPr lang="en-US" dirty="0"/>
              <a:t> Zhang </a:t>
            </a:r>
          </a:p>
        </p:txBody>
      </p:sp>
      <p:sp>
        <p:nvSpPr>
          <p:cNvPr id="4" name="Footer Placeholder 3">
            <a:extLst>
              <a:ext uri="{FF2B5EF4-FFF2-40B4-BE49-F238E27FC236}">
                <a16:creationId xmlns:a16="http://schemas.microsoft.com/office/drawing/2014/main" id="{8746D9A0-6BC6-6A94-8B67-974CEE4E912E}"/>
              </a:ext>
            </a:extLst>
          </p:cNvPr>
          <p:cNvSpPr>
            <a:spLocks noGrp="1"/>
          </p:cNvSpPr>
          <p:nvPr>
            <p:ph type="ftr" sz="quarter" idx="11"/>
          </p:nvPr>
        </p:nvSpPr>
        <p:spPr/>
        <p:txBody>
          <a:bodyPr/>
          <a:lstStyle/>
          <a:p>
            <a:pPr>
              <a:defRPr/>
            </a:pPr>
            <a:r>
              <a:rPr lang="nl-NL"/>
              <a:t>CS118 - Spring 2024</a:t>
            </a:r>
            <a:endParaRPr lang="en-US" dirty="0"/>
          </a:p>
        </p:txBody>
      </p:sp>
      <p:sp>
        <p:nvSpPr>
          <p:cNvPr id="5" name="Slide Number Placeholder 4">
            <a:extLst>
              <a:ext uri="{FF2B5EF4-FFF2-40B4-BE49-F238E27FC236}">
                <a16:creationId xmlns:a16="http://schemas.microsoft.com/office/drawing/2014/main" id="{0B946CF5-024F-BE55-94D3-F60A3F862E2B}"/>
              </a:ext>
            </a:extLst>
          </p:cNvPr>
          <p:cNvSpPr>
            <a:spLocks noGrp="1"/>
          </p:cNvSpPr>
          <p:nvPr>
            <p:ph type="sldNum" sz="quarter" idx="12"/>
          </p:nvPr>
        </p:nvSpPr>
        <p:spPr/>
        <p:txBody>
          <a:bodyPr/>
          <a:lstStyle/>
          <a:p>
            <a:pPr>
              <a:defRPr/>
            </a:pPr>
            <a:fld id="{5839C53E-9712-814C-9BC8-2C6C5C482B7D}" type="slidenum">
              <a:rPr lang="en-US" smtClean="0"/>
              <a:pPr>
                <a:defRPr/>
              </a:pPr>
              <a:t>58</a:t>
            </a:fld>
            <a:endParaRPr lang="en-US" dirty="0"/>
          </a:p>
        </p:txBody>
      </p:sp>
    </p:spTree>
    <p:extLst>
      <p:ext uri="{BB962C8B-B14F-4D97-AF65-F5344CB8AC3E}">
        <p14:creationId xmlns:p14="http://schemas.microsoft.com/office/powerpoint/2010/main" val="424938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a:t>Class Policy</a:t>
            </a:r>
          </a:p>
        </p:txBody>
      </p:sp>
      <p:sp>
        <p:nvSpPr>
          <p:cNvPr id="3" name="Content Placeholder 2"/>
          <p:cNvSpPr>
            <a:spLocks noGrp="1"/>
          </p:cNvSpPr>
          <p:nvPr>
            <p:ph idx="1"/>
          </p:nvPr>
        </p:nvSpPr>
        <p:spPr>
          <a:xfrm>
            <a:off x="163037" y="935279"/>
            <a:ext cx="8915534" cy="5733808"/>
          </a:xfrm>
        </p:spPr>
        <p:txBody>
          <a:bodyPr>
            <a:normAutofit lnSpcReduction="10000"/>
          </a:bodyPr>
          <a:lstStyle/>
          <a:p>
            <a:pPr marL="0" indent="0">
              <a:buNone/>
            </a:pPr>
            <a:r>
              <a:rPr lang="en-US" dirty="0"/>
              <a:t>The following actions are </a:t>
            </a:r>
            <a:r>
              <a:rPr lang="en-US" b="1" dirty="0"/>
              <a:t>strictly prohibited</a:t>
            </a:r>
          </a:p>
          <a:p>
            <a:r>
              <a:rPr lang="en-US" dirty="0"/>
              <a:t>Posting/sharing/selling class material, with or without answers, to anyone outside this class, during or after this quarter.</a:t>
            </a:r>
          </a:p>
          <a:p>
            <a:r>
              <a:rPr lang="en-US" dirty="0"/>
              <a:t>Use of old homework/midterm/finals in doing homework or exams</a:t>
            </a:r>
          </a:p>
          <a:p>
            <a:r>
              <a:rPr lang="en-US" dirty="0"/>
              <a:t>Use </a:t>
            </a:r>
            <a:r>
              <a:rPr lang="en-US" dirty="0" err="1"/>
              <a:t>ChatGPT</a:t>
            </a:r>
            <a:r>
              <a:rPr lang="en-US" dirty="0"/>
              <a:t> in doing assignments</a:t>
            </a:r>
          </a:p>
          <a:p>
            <a:r>
              <a:rPr lang="en-US" dirty="0"/>
              <a:t>Making your project code publicly available either during or </a:t>
            </a:r>
            <a:r>
              <a:rPr lang="en-US" i="1" dirty="0"/>
              <a:t>after</a:t>
            </a:r>
            <a:r>
              <a:rPr lang="en-US" dirty="0"/>
              <a:t> this quarter</a:t>
            </a:r>
          </a:p>
          <a:p>
            <a:pPr lvl="1"/>
            <a:r>
              <a:rPr lang="en-US" i="1" dirty="0">
                <a:solidFill>
                  <a:schemeClr val="bg2">
                    <a:lumMod val="50000"/>
                  </a:schemeClr>
                </a:solidFill>
              </a:rPr>
              <a:t>you must use private repository</a:t>
            </a:r>
            <a:r>
              <a:rPr lang="en-US" dirty="0"/>
              <a:t> on GitHub or GitLab</a:t>
            </a:r>
          </a:p>
        </p:txBody>
      </p:sp>
      <p:sp>
        <p:nvSpPr>
          <p:cNvPr id="4" name="Footer Placeholder 3"/>
          <p:cNvSpPr>
            <a:spLocks noGrp="1"/>
          </p:cNvSpPr>
          <p:nvPr>
            <p:ph type="ftr" sz="quarter" idx="11"/>
          </p:nvPr>
        </p:nvSpPr>
        <p:spPr>
          <a:xfrm>
            <a:off x="0" y="6675661"/>
            <a:ext cx="1828800" cy="182339"/>
          </a:xfrm>
        </p:spPr>
        <p:txBody>
          <a:bodyPr/>
          <a:lstStyle/>
          <a:p>
            <a:r>
              <a:rPr lang="nl-NL" dirty="0"/>
              <a:t>CS118 - Winter 2025</a:t>
            </a:r>
            <a:endParaRPr lang="en-US" dirty="0"/>
          </a:p>
        </p:txBody>
      </p:sp>
      <p:sp>
        <p:nvSpPr>
          <p:cNvPr id="6" name="Slide Number Placeholder 5">
            <a:extLst>
              <a:ext uri="{FF2B5EF4-FFF2-40B4-BE49-F238E27FC236}">
                <a16:creationId xmlns:a16="http://schemas.microsoft.com/office/drawing/2014/main" id="{5DADC21D-587D-E241-BABD-F3A4E866DDFF}"/>
              </a:ext>
            </a:extLst>
          </p:cNvPr>
          <p:cNvSpPr>
            <a:spLocks noGrp="1"/>
          </p:cNvSpPr>
          <p:nvPr>
            <p:ph type="sldNum" sz="quarter" idx="12"/>
          </p:nvPr>
        </p:nvSpPr>
        <p:spPr>
          <a:xfrm>
            <a:off x="8686800" y="6673850"/>
            <a:ext cx="457200" cy="184150"/>
          </a:xfrm>
        </p:spPr>
        <p:txBody>
          <a:bodyPr/>
          <a:lstStyle/>
          <a:p>
            <a:fld id="{5839C53E-9712-814C-9BC8-2C6C5C482B7D}" type="slidenum">
              <a:rPr lang="en-US" smtClean="0"/>
              <a:pPr/>
              <a:t>6</a:t>
            </a:fld>
            <a:endParaRPr lang="en-US" dirty="0"/>
          </a:p>
        </p:txBody>
      </p:sp>
    </p:spTree>
    <p:extLst>
      <p:ext uri="{BB962C8B-B14F-4D97-AF65-F5344CB8AC3E}">
        <p14:creationId xmlns:p14="http://schemas.microsoft.com/office/powerpoint/2010/main" val="364341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n-US"/>
              <a:t>Hints for Getting Good Grade</a:t>
            </a:r>
            <a:endParaRPr lang="en-US" dirty="0"/>
          </a:p>
        </p:txBody>
      </p:sp>
      <p:sp>
        <p:nvSpPr>
          <p:cNvPr id="35843" name="Rectangle 5"/>
          <p:cNvSpPr>
            <a:spLocks noGrp="1" noChangeArrowheads="1"/>
          </p:cNvSpPr>
          <p:nvPr>
            <p:ph idx="1"/>
          </p:nvPr>
        </p:nvSpPr>
        <p:spPr/>
        <p:txBody>
          <a:bodyPr>
            <a:normAutofit/>
          </a:bodyPr>
          <a:lstStyle/>
          <a:p>
            <a:r>
              <a:rPr lang="en-US" dirty="0"/>
              <a:t>Review previous lecture slides</a:t>
            </a:r>
          </a:p>
          <a:p>
            <a:r>
              <a:rPr lang="en-US" dirty="0"/>
              <a:t>Read textbook before coming to each lecture</a:t>
            </a:r>
          </a:p>
          <a:p>
            <a:r>
              <a:rPr lang="en-US" i="1" dirty="0"/>
              <a:t>Ask questions</a:t>
            </a:r>
          </a:p>
          <a:p>
            <a:r>
              <a:rPr lang="en-US" dirty="0"/>
              <a:t>Get your work done early</a:t>
            </a:r>
          </a:p>
          <a:p>
            <a:pPr lvl="1"/>
            <a:r>
              <a:rPr lang="en-US" dirty="0"/>
              <a:t>Lecture slides uploaded to </a:t>
            </a:r>
            <a:r>
              <a:rPr lang="en-US" dirty="0" err="1"/>
              <a:t>BruinLearn</a:t>
            </a:r>
            <a:r>
              <a:rPr lang="en-US" dirty="0"/>
              <a:t> </a:t>
            </a:r>
            <a:r>
              <a:rPr lang="en-US" i="1" dirty="0">
                <a:solidFill>
                  <a:srgbClr val="0000D4"/>
                </a:solidFill>
              </a:rPr>
              <a:t>one day before the lecture</a:t>
            </a:r>
            <a:endParaRPr lang="en-US" dirty="0">
              <a:solidFill>
                <a:srgbClr val="0000D4"/>
              </a:solidFill>
            </a:endParaRPr>
          </a:p>
          <a:p>
            <a:pPr lvl="1"/>
            <a:r>
              <a:rPr lang="en-US" sz="2600" dirty="0"/>
              <a:t>Get HWs and projects done</a:t>
            </a:r>
            <a:r>
              <a:rPr lang="en-US" sz="2600" b="1" i="1" dirty="0"/>
              <a:t> before</a:t>
            </a:r>
            <a:r>
              <a:rPr lang="en-US" sz="2600" dirty="0"/>
              <a:t> the deadline</a:t>
            </a:r>
          </a:p>
        </p:txBody>
      </p:sp>
      <p:sp>
        <p:nvSpPr>
          <p:cNvPr id="3" name="Footer Placeholder 2"/>
          <p:cNvSpPr>
            <a:spLocks noGrp="1"/>
          </p:cNvSpPr>
          <p:nvPr>
            <p:ph type="ftr" sz="quarter" idx="11"/>
          </p:nvPr>
        </p:nvSpPr>
        <p:spPr/>
        <p:txBody>
          <a:bodyPr/>
          <a:lstStyle/>
          <a:p>
            <a:r>
              <a:rPr lang="nl-NL" dirty="0"/>
              <a:t>CS118 - Winter 2025</a:t>
            </a:r>
            <a:endParaRPr lang="en-US" dirty="0"/>
          </a:p>
        </p:txBody>
      </p:sp>
      <p:sp>
        <p:nvSpPr>
          <p:cNvPr id="4" name="Slide Number Placeholder 3">
            <a:extLst>
              <a:ext uri="{FF2B5EF4-FFF2-40B4-BE49-F238E27FC236}">
                <a16:creationId xmlns:a16="http://schemas.microsoft.com/office/drawing/2014/main" id="{298FA02C-814A-8346-850F-8C542EE02AC4}"/>
              </a:ext>
            </a:extLst>
          </p:cNvPr>
          <p:cNvSpPr>
            <a:spLocks noGrp="1"/>
          </p:cNvSpPr>
          <p:nvPr>
            <p:ph type="sldNum" sz="quarter" idx="12"/>
          </p:nvPr>
        </p:nvSpPr>
        <p:spPr/>
        <p:txBody>
          <a:bodyPr/>
          <a:lstStyle/>
          <a:p>
            <a:fld id="{5839C53E-9712-814C-9BC8-2C6C5C482B7D}" type="slidenum">
              <a:rPr lang="en-US" smtClean="0"/>
              <a:pPr/>
              <a:t>7</a:t>
            </a:fld>
            <a:endParaRPr lang="en-US" dirty="0"/>
          </a:p>
        </p:txBody>
      </p:sp>
    </p:spTree>
    <p:extLst>
      <p:ext uri="{BB962C8B-B14F-4D97-AF65-F5344CB8AC3E}">
        <p14:creationId xmlns:p14="http://schemas.microsoft.com/office/powerpoint/2010/main" val="78441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36638" y="963562"/>
            <a:ext cx="7772400" cy="2518902"/>
          </a:xfrm>
        </p:spPr>
        <p:txBody>
          <a:bodyPr>
            <a:normAutofit fontScale="90000"/>
          </a:bodyPr>
          <a:lstStyle/>
          <a:p>
            <a:r>
              <a:rPr lang="en-US" sz="4000" dirty="0"/>
              <a:t>Let’s get started</a:t>
            </a:r>
            <a:br>
              <a:rPr lang="en-US" dirty="0"/>
            </a:br>
            <a:br>
              <a:rPr lang="en-US" dirty="0"/>
            </a:br>
            <a:r>
              <a:rPr lang="en-US" sz="3100" b="0" dirty="0"/>
              <a:t>Today we cover the basic concepts in</a:t>
            </a:r>
            <a:br>
              <a:rPr lang="en-US" sz="3100" b="0" dirty="0"/>
            </a:br>
            <a:r>
              <a:rPr lang="en-US" sz="3100" b="0" dirty="0"/>
              <a:t>Chapter 1 of the textbook</a:t>
            </a:r>
            <a:br>
              <a:rPr lang="en-US" dirty="0"/>
            </a:br>
            <a:endParaRPr lang="en-US" dirty="0"/>
          </a:p>
        </p:txBody>
      </p:sp>
    </p:spTree>
    <p:extLst>
      <p:ext uri="{BB962C8B-B14F-4D97-AF65-F5344CB8AC3E}">
        <p14:creationId xmlns:p14="http://schemas.microsoft.com/office/powerpoint/2010/main" val="187501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What is a Computer Network</a:t>
            </a:r>
            <a:endParaRPr lang="en-US" dirty="0"/>
          </a:p>
        </p:txBody>
      </p:sp>
      <p:sp>
        <p:nvSpPr>
          <p:cNvPr id="7" name="Footer Placeholder 6"/>
          <p:cNvSpPr>
            <a:spLocks noGrp="1"/>
          </p:cNvSpPr>
          <p:nvPr>
            <p:ph type="ftr" sz="quarter" idx="11"/>
          </p:nvPr>
        </p:nvSpPr>
        <p:spPr/>
        <p:txBody>
          <a:bodyPr/>
          <a:lstStyle/>
          <a:p>
            <a:r>
              <a:rPr lang="nl-NL" dirty="0"/>
              <a:t>CS118 - Winter 2025</a:t>
            </a:r>
            <a:endParaRPr lang="en-US" dirty="0"/>
          </a:p>
        </p:txBody>
      </p:sp>
      <p:sp>
        <p:nvSpPr>
          <p:cNvPr id="9" name="Slide Number Placeholder 8">
            <a:extLst>
              <a:ext uri="{FF2B5EF4-FFF2-40B4-BE49-F238E27FC236}">
                <a16:creationId xmlns:a16="http://schemas.microsoft.com/office/drawing/2014/main" id="{FADC97A9-D197-BE41-BCE7-2B16776A71F2}"/>
              </a:ext>
            </a:extLst>
          </p:cNvPr>
          <p:cNvSpPr>
            <a:spLocks noGrp="1"/>
          </p:cNvSpPr>
          <p:nvPr>
            <p:ph type="sldNum" sz="quarter" idx="12"/>
          </p:nvPr>
        </p:nvSpPr>
        <p:spPr/>
        <p:txBody>
          <a:bodyPr/>
          <a:lstStyle/>
          <a:p>
            <a:fld id="{B846B7D9-7BDB-7541-8325-00A37CD224A3}" type="slidenum">
              <a:rPr lang="en-US" smtClean="0"/>
              <a:pPr/>
              <a:t>9</a:t>
            </a:fld>
            <a:endParaRPr lang="en-US" dirty="0"/>
          </a:p>
        </p:txBody>
      </p:sp>
      <p:sp>
        <p:nvSpPr>
          <p:cNvPr id="10" name="Cloud 9">
            <a:extLst>
              <a:ext uri="{FF2B5EF4-FFF2-40B4-BE49-F238E27FC236}">
                <a16:creationId xmlns:a16="http://schemas.microsoft.com/office/drawing/2014/main" id="{D6A646B6-A1A2-EC49-813E-22656AEF2763}"/>
              </a:ext>
            </a:extLst>
          </p:cNvPr>
          <p:cNvSpPr/>
          <p:nvPr/>
        </p:nvSpPr>
        <p:spPr bwMode="auto">
          <a:xfrm>
            <a:off x="2445488" y="1562986"/>
            <a:ext cx="6698512" cy="4603898"/>
          </a:xfrm>
          <a:prstGeom prst="cloud">
            <a:avLst/>
          </a:prstGeom>
          <a:solidFill>
            <a:schemeClr val="bg1"/>
          </a:solid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6000" b="1" i="0" u="none" strike="noStrike" normalizeH="0" baseline="0" dirty="0">
                <a:ln w="6600">
                  <a:solidFill>
                    <a:schemeClr val="accent2"/>
                  </a:solidFill>
                  <a:prstDash val="solid"/>
                </a:ln>
                <a:solidFill>
                  <a:srgbClr val="FFFFFF"/>
                </a:solidFill>
                <a:effectLst>
                  <a:outerShdw dist="38100" dir="2700000" algn="tl" rotWithShape="0">
                    <a:schemeClr val="accent2"/>
                  </a:outerShdw>
                </a:effectLst>
                <a:latin typeface="Arial" pitchFamily="-65" charset="0"/>
              </a:rPr>
              <a:t>Internet</a:t>
            </a:r>
          </a:p>
        </p:txBody>
      </p:sp>
      <p:pic>
        <p:nvPicPr>
          <p:cNvPr id="14" name="Picture 5">
            <a:extLst>
              <a:ext uri="{FF2B5EF4-FFF2-40B4-BE49-F238E27FC236}">
                <a16:creationId xmlns:a16="http://schemas.microsoft.com/office/drawing/2014/main" id="{36B9A89E-9C97-D04E-B364-B255F7CE501C}"/>
              </a:ext>
            </a:extLst>
          </p:cNvPr>
          <p:cNvPicPr>
            <a:picLocks noChangeAspect="1" noChangeArrowheads="1"/>
          </p:cNvPicPr>
          <p:nvPr/>
        </p:nvPicPr>
        <p:blipFill>
          <a:blip r:embed="rId3"/>
          <a:srcRect/>
          <a:stretch>
            <a:fillRect/>
          </a:stretch>
        </p:blipFill>
        <p:spPr bwMode="auto">
          <a:xfrm>
            <a:off x="486942" y="2235674"/>
            <a:ext cx="1474379" cy="1441741"/>
          </a:xfrm>
          <a:prstGeom prst="rect">
            <a:avLst/>
          </a:prstGeom>
          <a:noFill/>
          <a:ln w="9525">
            <a:noFill/>
            <a:miter lim="800000"/>
            <a:headEnd/>
            <a:tailEnd/>
          </a:ln>
        </p:spPr>
      </p:pic>
      <p:grpSp>
        <p:nvGrpSpPr>
          <p:cNvPr id="15" name="Group 14">
            <a:extLst>
              <a:ext uri="{FF2B5EF4-FFF2-40B4-BE49-F238E27FC236}">
                <a16:creationId xmlns:a16="http://schemas.microsoft.com/office/drawing/2014/main" id="{1833234C-6C9B-4F45-8E10-392C8E1E6625}"/>
              </a:ext>
            </a:extLst>
          </p:cNvPr>
          <p:cNvGrpSpPr/>
          <p:nvPr/>
        </p:nvGrpSpPr>
        <p:grpSpPr>
          <a:xfrm>
            <a:off x="315653" y="5523470"/>
            <a:ext cx="1439006" cy="934552"/>
            <a:chOff x="311341" y="4219508"/>
            <a:chExt cx="1995062" cy="1314056"/>
          </a:xfrm>
        </p:grpSpPr>
        <p:pic>
          <p:nvPicPr>
            <p:cNvPr id="16" name="Picture 15">
              <a:extLst>
                <a:ext uri="{FF2B5EF4-FFF2-40B4-BE49-F238E27FC236}">
                  <a16:creationId xmlns:a16="http://schemas.microsoft.com/office/drawing/2014/main" id="{B170B32D-6D13-5F41-8E44-FE119B579B06}"/>
                </a:ext>
              </a:extLst>
            </p:cNvPr>
            <p:cNvPicPr>
              <a:picLocks noChangeAspect="1"/>
            </p:cNvPicPr>
            <p:nvPr/>
          </p:nvPicPr>
          <p:blipFill>
            <a:blip r:embed="rId4"/>
            <a:stretch>
              <a:fillRect/>
            </a:stretch>
          </p:blipFill>
          <p:spPr>
            <a:xfrm>
              <a:off x="311341" y="4219508"/>
              <a:ext cx="1995062" cy="1299364"/>
            </a:xfrm>
            <a:prstGeom prst="rect">
              <a:avLst/>
            </a:prstGeom>
          </p:spPr>
        </p:pic>
        <p:pic>
          <p:nvPicPr>
            <p:cNvPr id="17" name="Picture 16">
              <a:extLst>
                <a:ext uri="{FF2B5EF4-FFF2-40B4-BE49-F238E27FC236}">
                  <a16:creationId xmlns:a16="http://schemas.microsoft.com/office/drawing/2014/main" id="{F21170F1-DA86-3C43-B1AC-E752B4B212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704" y="4300957"/>
              <a:ext cx="610078" cy="1232607"/>
            </a:xfrm>
            <a:prstGeom prst="rect">
              <a:avLst/>
            </a:prstGeom>
          </p:spPr>
        </p:pic>
      </p:grpSp>
      <p:pic>
        <p:nvPicPr>
          <p:cNvPr id="18" name="Picture 17">
            <a:extLst>
              <a:ext uri="{FF2B5EF4-FFF2-40B4-BE49-F238E27FC236}">
                <a16:creationId xmlns:a16="http://schemas.microsoft.com/office/drawing/2014/main" id="{4FCD76E8-133D-ED4C-9B6F-9EA9E8155B22}"/>
              </a:ext>
            </a:extLst>
          </p:cNvPr>
          <p:cNvPicPr>
            <a:picLocks noChangeAspect="1"/>
          </p:cNvPicPr>
          <p:nvPr/>
        </p:nvPicPr>
        <p:blipFill>
          <a:blip r:embed="rId6"/>
          <a:stretch>
            <a:fillRect/>
          </a:stretch>
        </p:blipFill>
        <p:spPr>
          <a:xfrm>
            <a:off x="398149" y="3887882"/>
            <a:ext cx="1016000" cy="723900"/>
          </a:xfrm>
          <a:prstGeom prst="rect">
            <a:avLst/>
          </a:prstGeom>
        </p:spPr>
      </p:pic>
      <p:pic>
        <p:nvPicPr>
          <p:cNvPr id="19" name="Picture 60">
            <a:extLst>
              <a:ext uri="{FF2B5EF4-FFF2-40B4-BE49-F238E27FC236}">
                <a16:creationId xmlns:a16="http://schemas.microsoft.com/office/drawing/2014/main" id="{E1828644-7BCF-984F-AF14-791648052CA3}"/>
              </a:ext>
            </a:extLst>
          </p:cNvPr>
          <p:cNvPicPr>
            <a:picLocks noChangeAspect="1" noChangeArrowheads="1"/>
          </p:cNvPicPr>
          <p:nvPr/>
        </p:nvPicPr>
        <p:blipFill>
          <a:blip r:embed="rId7"/>
          <a:srcRect/>
          <a:stretch>
            <a:fillRect/>
          </a:stretch>
        </p:blipFill>
        <p:spPr bwMode="auto">
          <a:xfrm>
            <a:off x="406357" y="4260456"/>
            <a:ext cx="1113523" cy="975547"/>
          </a:xfrm>
          <a:prstGeom prst="rect">
            <a:avLst/>
          </a:prstGeom>
          <a:noFill/>
          <a:ln w="9525">
            <a:noFill/>
            <a:miter lim="800000"/>
            <a:headEnd/>
            <a:tailEnd/>
          </a:ln>
        </p:spPr>
      </p:pic>
      <p:grpSp>
        <p:nvGrpSpPr>
          <p:cNvPr id="2" name="Group 1">
            <a:extLst>
              <a:ext uri="{FF2B5EF4-FFF2-40B4-BE49-F238E27FC236}">
                <a16:creationId xmlns:a16="http://schemas.microsoft.com/office/drawing/2014/main" id="{94EA10EB-F5A2-1042-A780-84D15B836F3A}"/>
              </a:ext>
            </a:extLst>
          </p:cNvPr>
          <p:cNvGrpSpPr/>
          <p:nvPr/>
        </p:nvGrpSpPr>
        <p:grpSpPr>
          <a:xfrm>
            <a:off x="5753305" y="1172857"/>
            <a:ext cx="3223636" cy="1452215"/>
            <a:chOff x="5753305" y="1172857"/>
            <a:chExt cx="3223636" cy="1452215"/>
          </a:xfrm>
        </p:grpSpPr>
        <p:pic>
          <p:nvPicPr>
            <p:cNvPr id="13" name="Picture 2" descr="Computer Server Icon PNG Transparent Background, Free Download #3709 -  FreeIconsPNG">
              <a:extLst>
                <a:ext uri="{FF2B5EF4-FFF2-40B4-BE49-F238E27FC236}">
                  <a16:creationId xmlns:a16="http://schemas.microsoft.com/office/drawing/2014/main" id="{50AFD72D-4C51-2143-A52E-6B6C8F9BCBC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266831" y="1520456"/>
              <a:ext cx="710110" cy="11046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Server Free Icon of WHCompare Isometric Web Hosting &amp;amp; Servers">
              <a:extLst>
                <a:ext uri="{FF2B5EF4-FFF2-40B4-BE49-F238E27FC236}">
                  <a16:creationId xmlns:a16="http://schemas.microsoft.com/office/drawing/2014/main" id="{E19C19C2-B9D0-3E45-92B1-8ABF55DF86F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20110" r="20462"/>
            <a:stretch/>
          </p:blipFill>
          <p:spPr bwMode="auto">
            <a:xfrm>
              <a:off x="5753305" y="1250829"/>
              <a:ext cx="808662" cy="13607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Server Free Icon of WHCompare Isometric Web Hosting &amp;amp; Servers">
              <a:extLst>
                <a:ext uri="{FF2B5EF4-FFF2-40B4-BE49-F238E27FC236}">
                  <a16:creationId xmlns:a16="http://schemas.microsoft.com/office/drawing/2014/main" id="{7BA3891D-130D-0546-A826-B8A616161BA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20110" r="20462"/>
            <a:stretch/>
          </p:blipFill>
          <p:spPr bwMode="auto">
            <a:xfrm>
              <a:off x="6610998" y="1172857"/>
              <a:ext cx="808662" cy="13607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omputer Server Icon PNG Transparent Background, Free Download #3709 -  FreeIconsPNG">
              <a:extLst>
                <a:ext uri="{FF2B5EF4-FFF2-40B4-BE49-F238E27FC236}">
                  <a16:creationId xmlns:a16="http://schemas.microsoft.com/office/drawing/2014/main" id="{73217210-88C2-F047-919C-2CD85A0BBF4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14805" y="1385778"/>
              <a:ext cx="710110" cy="11046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950181"/>
      </p:ext>
    </p:extLst>
  </p:cSld>
  <p:clrMapOvr>
    <a:masterClrMapping/>
  </p:clrMapOvr>
</p:sld>
</file>

<file path=ppt/theme/theme1.xml><?xml version="1.0" encoding="utf-8"?>
<a:theme xmlns:a="http://schemas.openxmlformats.org/drawingml/2006/main" name="Lec1_IP">
  <a:themeElements>
    <a:clrScheme name="Custom 96">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0045CC"/>
      </a:hlink>
      <a:folHlink>
        <a:srgbClr val="59A8D1"/>
      </a:folHlink>
    </a:clrScheme>
    <a:fontScheme name="Talk2">
      <a:majorFont>
        <a:latin typeface="Britannic 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lnDef>
  </a:objectDefaults>
  <a:extraClrSchemeLst>
    <a:extraClrScheme>
      <a:clrScheme name="Talk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lk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lk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lk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lk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lk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lk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Lec1_IP.thmx</Template>
  <TotalTime>40121</TotalTime>
  <Words>4483</Words>
  <Application>Microsoft Macintosh PowerPoint</Application>
  <PresentationFormat>Letter Paper (8.5x11 in)</PresentationFormat>
  <Paragraphs>1119</Paragraphs>
  <Slides>58</Slides>
  <Notes>48</Notes>
  <HiddenSlides>0</HiddenSlides>
  <MMClips>0</MMClips>
  <ScaleCrop>false</ScaleCrop>
  <HeadingPairs>
    <vt:vector size="10" baseType="variant">
      <vt:variant>
        <vt:lpstr>Fonts Used</vt:lpstr>
      </vt:variant>
      <vt:variant>
        <vt:i4>22</vt:i4>
      </vt:variant>
      <vt:variant>
        <vt:lpstr>Theme</vt:lpstr>
      </vt:variant>
      <vt:variant>
        <vt:i4>1</vt:i4>
      </vt:variant>
      <vt:variant>
        <vt:lpstr>Embedded OLE Servers</vt:lpstr>
      </vt:variant>
      <vt:variant>
        <vt:i4>3</vt:i4>
      </vt:variant>
      <vt:variant>
        <vt:lpstr>Slide Titles</vt:lpstr>
      </vt:variant>
      <vt:variant>
        <vt:i4>58</vt:i4>
      </vt:variant>
      <vt:variant>
        <vt:lpstr>Custom Shows</vt:lpstr>
      </vt:variant>
      <vt:variant>
        <vt:i4>1</vt:i4>
      </vt:variant>
    </vt:vector>
  </HeadingPairs>
  <TitlesOfParts>
    <vt:vector size="85" baseType="lpstr">
      <vt:lpstr>-apple-system</vt:lpstr>
      <vt:lpstr>Synchro LET</vt:lpstr>
      <vt:lpstr>Times</vt:lpstr>
      <vt:lpstr>ZapfDingbats</vt:lpstr>
      <vt:lpstr>Arial</vt:lpstr>
      <vt:lpstr>Arial Narrow</vt:lpstr>
      <vt:lpstr>Arial Rounded MT Bold</vt:lpstr>
      <vt:lpstr>Bradley Hand</vt:lpstr>
      <vt:lpstr>Britannic Bold</vt:lpstr>
      <vt:lpstr>Cambria Math</vt:lpstr>
      <vt:lpstr>Comic Sans MS</vt:lpstr>
      <vt:lpstr>Copperplate Gothic Bold</vt:lpstr>
      <vt:lpstr>Courier New</vt:lpstr>
      <vt:lpstr>Gill Sans MT</vt:lpstr>
      <vt:lpstr>Helvetica</vt:lpstr>
      <vt:lpstr>Helvetica Neue</vt:lpstr>
      <vt:lpstr>Monotype Sorts</vt:lpstr>
      <vt:lpstr>Symbol</vt:lpstr>
      <vt:lpstr>Tahoma</vt:lpstr>
      <vt:lpstr>Times New Roman</vt:lpstr>
      <vt:lpstr>Wingdings</vt:lpstr>
      <vt:lpstr>Wingdings 3</vt:lpstr>
      <vt:lpstr>Lec1_IP</vt:lpstr>
      <vt:lpstr>Equation</vt:lpstr>
      <vt:lpstr>Clip</vt:lpstr>
      <vt:lpstr>ClipArt</vt:lpstr>
      <vt:lpstr> CS118:  Computer Network Fundamentals  Lecture-1: introduction</vt:lpstr>
      <vt:lpstr>CS118: explains (roughly) how the Internet works</vt:lpstr>
      <vt:lpstr>PowerPoint Presentation</vt:lpstr>
      <vt:lpstr>Course assignment and due schedule</vt:lpstr>
      <vt:lpstr>Course workload and grading</vt:lpstr>
      <vt:lpstr>Class Policy</vt:lpstr>
      <vt:lpstr>Hints for Getting Good Grade</vt:lpstr>
      <vt:lpstr>Let’s get started  Today we cover the basic concepts in Chapter 1 of the textbook </vt:lpstr>
      <vt:lpstr>What is a Computer Network</vt:lpstr>
      <vt:lpstr>What is a Computer Network</vt:lpstr>
      <vt:lpstr>PowerPoint Presentation</vt:lpstr>
      <vt:lpstr>Terminology</vt:lpstr>
      <vt:lpstr>“Nuts and Bolts”</vt:lpstr>
      <vt:lpstr>What is a protocol?</vt:lpstr>
      <vt:lpstr>Internet protocols</vt:lpstr>
      <vt:lpstr>Delivering data over the global Internet is a complicated process, involving many many steps</vt:lpstr>
      <vt:lpstr>Internet protocol stack</vt:lpstr>
      <vt:lpstr>Application View</vt:lpstr>
      <vt:lpstr>Transport View</vt:lpstr>
      <vt:lpstr>Network Layer View</vt:lpstr>
      <vt:lpstr>Link Layer View</vt:lpstr>
      <vt:lpstr>What protocol “layer” really means</vt:lpstr>
      <vt:lpstr>(Tentative) Schedule of the Quarter</vt:lpstr>
      <vt:lpstr>Packet Switching: Statistical Multiplexing</vt:lpstr>
      <vt:lpstr>Network Performance</vt:lpstr>
      <vt:lpstr>Packet Losses</vt:lpstr>
      <vt:lpstr>Delay in packet-switched networks</vt:lpstr>
      <vt:lpstr>Example: calculating one hop delay</vt:lpstr>
      <vt:lpstr>Example: calculating one hop delay</vt:lpstr>
      <vt:lpstr>Transmission vs. propagation delay</vt:lpstr>
      <vt:lpstr>Packet-switching: store-and-forward</vt:lpstr>
      <vt:lpstr>Packet-switching: store-and-forward</vt:lpstr>
      <vt:lpstr>Lets try an example</vt:lpstr>
      <vt:lpstr>Lets try an example</vt:lpstr>
      <vt:lpstr>Network latency</vt:lpstr>
      <vt:lpstr>What we covered today</vt:lpstr>
      <vt:lpstr>Lecture 1 Review:  layered protocol architecture</vt:lpstr>
      <vt:lpstr>PowerPoint Presentation</vt:lpstr>
      <vt:lpstr>Application protocol’s view of the world</vt:lpstr>
      <vt:lpstr>Transport protocol’s view of the world</vt:lpstr>
      <vt:lpstr>Network protocol’s view of the world</vt:lpstr>
      <vt:lpstr>Link layer protocol’s view of the world</vt:lpstr>
      <vt:lpstr>Layered protocol implementation</vt:lpstr>
      <vt:lpstr>One more question: why 5 layers?</vt:lpstr>
      <vt:lpstr>Network applications: how different parties reach each other</vt:lpstr>
      <vt:lpstr>Some popular network applications</vt:lpstr>
      <vt:lpstr>Client-server application communication model</vt:lpstr>
      <vt:lpstr>PowerPoint Presentation</vt:lpstr>
      <vt:lpstr>Socket </vt:lpstr>
      <vt:lpstr>What is "socket"</vt:lpstr>
      <vt:lpstr>What is "socket"</vt:lpstr>
      <vt:lpstr>Socket: analogous to a door</vt:lpstr>
      <vt:lpstr>A quick comment about "port"</vt:lpstr>
      <vt:lpstr>IP address, TCP connection, port number, processes, and sockets</vt:lpstr>
      <vt:lpstr>Applications </vt:lpstr>
      <vt:lpstr>Web and HTTP</vt:lpstr>
      <vt:lpstr>What protocol “layer” really means</vt:lpstr>
      <vt:lpstr>Acknowledgment</vt:lpstr>
      <vt:lpstr>Custom Show 1</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457 Networking and the Internet</dc:title>
  <dc:creator>Dan Massey</dc:creator>
  <cp:lastModifiedBy>Tianyuan Yu</cp:lastModifiedBy>
  <cp:revision>403</cp:revision>
  <cp:lastPrinted>2025-01-06T17:12:44Z</cp:lastPrinted>
  <dcterms:created xsi:type="dcterms:W3CDTF">2010-04-05T03:12:50Z</dcterms:created>
  <dcterms:modified xsi:type="dcterms:W3CDTF">2025-01-06T17:12:45Z</dcterms:modified>
</cp:coreProperties>
</file>